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application/octet-stream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 ?>
<Relationships xmlns="http://schemas.openxmlformats.org/package/2006/relationships">
	<Relationship Id="rId1" Type="http://schemas.openxmlformats.org/package/2006/relationships/metadata/core-properties" Target="docProps/core.xml"/>
	<Relationship Id="rId2" Type="http://schemas.openxmlformats.org/officeDocument/2006/relationships/extended-properties" Target="docProps/app.xml"/>
	<Relationship Id="rId3" Type="http://schemas.openxmlformats.org/officeDocument/2006/relationships/officeDocument" Target="ppt/presentation.xml"/>
</Relationships>
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 ?>
<Relationships xmlns="http://schemas.openxmlformats.org/package/2006/relationships">
	<Relationship Id="rId1" Type="http://schemas.openxmlformats.org/officeDocument/2006/relationships/viewProps" Target="viewProps.xml"/>
	<Relationship Id="rId2" Type="http://schemas.openxmlformats.org/officeDocument/2006/relationships/presProps" Target="presProps.xml"/>
	<Relationship Id="rId3" Type="http://schemas.openxmlformats.org/officeDocument/2006/relationships/tableStyles" Target="tableStyles.xml"/>
	<Relationship Id="rId4" Type="http://schemas.openxmlformats.org/officeDocument/2006/relationships/slideMaster" Target="slideMasters/slideMaster1.xml"/>
	<Relationship Id="rId5" Type="http://schemas.openxmlformats.org/officeDocument/2006/relationships/theme" Target="theme/theme1.xml"/>
	<Relationship Id="rId6" Type="http://schemas.openxmlformats.org/officeDocument/2006/relationships/slide" Target="slides/slide1.xml"/>
	<Relationship Id="rId7" Type="http://schemas.openxmlformats.org/officeDocument/2006/relationships/slide" Target="slides/slide2.xml"/>
	<Relationship Id="rId8" Type="http://schemas.openxmlformats.org/officeDocument/2006/relationships/slide" Target="slides/slide3.xml"/>
	<Relationship Id="rId9" Type="http://schemas.openxmlformats.org/officeDocument/2006/relationships/slide" Target="slides/slide4.xml"/>
	<Relationship Id="rId10" Type="http://schemas.openxmlformats.org/officeDocument/2006/relationships/slide" Target="slides/slide5.xml"/>
	<Relationship Id="rId11" Type="http://schemas.openxmlformats.org/officeDocument/2006/relationships/slide" Target="slides/slide6.xml"/>
	<Relationship Id="rId12" Type="http://schemas.openxmlformats.org/officeDocument/2006/relationships/slide" Target="slides/slide7.xml"/>
	<Relationship Id="rId13" Type="http://schemas.openxmlformats.org/officeDocument/2006/relationships/slide" Target="slides/slide8.xml"/>
	<Relationship Id="rId14" Type="http://schemas.openxmlformats.org/officeDocument/2006/relationships/slide" Target="slides/slide9.xml"/>
	<Relationship Id="rId15" Type="http://schemas.openxmlformats.org/officeDocument/2006/relationships/slide" Target="slides/slide10.xml"/>
	<Relationship Id="rId16" Type="http://schemas.openxmlformats.org/officeDocument/2006/relationships/slide" Target="slides/slide11.xml"/>
	<Relationship Id="rId17" Type="http://schemas.openxmlformats.org/officeDocument/2006/relationships/slide" Target="slides/slide12.xml"/>
	<Relationship Id="rId18" Type="http://schemas.openxmlformats.org/officeDocument/2006/relationships/slide" Target="slides/slide13.xml"/>
	<Relationship Id="rId19" Type="http://schemas.openxmlformats.org/officeDocument/2006/relationships/slide" Target="slides/slide14.xml"/>
	<Relationship Id="rId20" Type="http://schemas.openxmlformats.org/officeDocument/2006/relationships/slide" Target="slides/slide15.xml"/>
	<Relationship Id="rId21" Type="http://schemas.openxmlformats.org/officeDocument/2006/relationships/slide" Target="slides/slide16.xml"/>
	<Relationship Id="rId22" Type="http://schemas.openxmlformats.org/officeDocument/2006/relationships/slide" Target="slides/slide17.xml"/>
	<Relationship Id="rId23" Type="http://schemas.openxmlformats.org/officeDocument/2006/relationships/slide" Target="slides/slide18.xml"/>
	<Relationship Id="rId24" Type="http://schemas.openxmlformats.org/officeDocument/2006/relationships/slide" Target="slides/slide19.xml"/>
	<Relationship Id="rId25" Type="http://schemas.openxmlformats.org/officeDocument/2006/relationships/slide" Target="slides/slide20.xml"/>
	<Relationship Id="rId26" Type="http://schemas.openxmlformats.org/officeDocument/2006/relationships/slide" Target="slides/slide21.xml"/>
	<Relationship Id="rId27" Type="http://schemas.openxmlformats.org/officeDocument/2006/relationships/slide" Target="slides/slide22.xml"/>
	<Relationship Id="rId28" Type="http://schemas.openxmlformats.org/officeDocument/2006/relationships/slide" Target="slides/slide23.xml"/>
	<Relationship Id="rId29" Type="http://schemas.openxmlformats.org/officeDocument/2006/relationships/slide" Target="slides/slide24.xml"/>
	<Relationship Id="rId30" Type="http://schemas.openxmlformats.org/officeDocument/2006/relationships/slide" Target="slides/slide25.xml"/>
	<Relationship Id="rId31" Type="http://schemas.openxmlformats.org/officeDocument/2006/relationships/slide" Target="slides/slide26.xml"/>
	<Relationship Id="rId32" Type="http://schemas.openxmlformats.org/officeDocument/2006/relationships/slide" Target="slides/slide27.xml"/>
	<Relationship Id="rId33" Type="http://schemas.openxmlformats.org/officeDocument/2006/relationships/slide" Target="slides/slide28.xml"/>
	<Relationship Id="rId34" Type="http://schemas.openxmlformats.org/officeDocument/2006/relationships/slide" Target="slides/slide29.xml"/>
	<Relationship Id="rId35" Type="http://schemas.openxmlformats.org/officeDocument/2006/relationships/slide" Target="slides/slide30.xml"/>
	<Relationship Id="rId36" Type="http://schemas.openxmlformats.org/officeDocument/2006/relationships/slide" Target="slides/slide31.xml"/>
	<Relationship Id="rId37" Type="http://schemas.openxmlformats.org/officeDocument/2006/relationships/slide" Target="slides/slide32.xml"/>
	<Relationship Id="rId38" Type="http://schemas.openxmlformats.org/officeDocument/2006/relationships/slide" Target="slides/slide33.xml"/>
	<Relationship Id="rId39" Type="http://schemas.openxmlformats.org/officeDocument/2006/relationships/slide" Target="slides/slide34.xml"/>
	<Relationship Id="rId40" Type="http://schemas.openxmlformats.org/officeDocument/2006/relationships/slide" Target="slides/slide35.xml"/>
	<Relationship Id="rId41" Type="http://schemas.openxmlformats.org/officeDocument/2006/relationships/slide" Target="slides/slide36.xml"/>
	<Relationship Id="rId42" Type="http://schemas.openxmlformats.org/officeDocument/2006/relationships/slide" Target="slides/slide37.xml"/>
	<Relationship Id="rId43" Type="http://schemas.openxmlformats.org/officeDocument/2006/relationships/slide" Target="slides/slide38.xml"/>
	<Relationship Id="rId44" Type="http://schemas.openxmlformats.org/officeDocument/2006/relationships/slide" Target="slides/slide39.xml"/>
	<Relationship Id="rId45" Type="http://schemas.openxmlformats.org/officeDocument/2006/relationships/slide" Target="slides/slide40.xml"/>
	<Relationship Id="rId46" Type="http://schemas.openxmlformats.org/officeDocument/2006/relationships/slide" Target="slides/slide41.xml"/>
</Relationships>


</file>

<file path=ppt/slideLayouts/_rels/slideLayout1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10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11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2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3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4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5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6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7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8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_rels/slideLayout9.xml.rels>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slideLayout" Target="../slideLayouts/slideLayout2.xml"/>
	<Relationship Id="rId3" Type="http://schemas.openxmlformats.org/officeDocument/2006/relationships/slideLayout" Target="../slideLayouts/slideLayout3.xml"/>
	<Relationship Id="rId4" Type="http://schemas.openxmlformats.org/officeDocument/2006/relationships/slideLayout" Target="../slideLayouts/slideLayout4.xml"/>
	<Relationship Id="rId5" Type="http://schemas.openxmlformats.org/officeDocument/2006/relationships/slideLayout" Target="../slideLayouts/slideLayout5.xml"/>
	<Relationship Id="rId6" Type="http://schemas.openxmlformats.org/officeDocument/2006/relationships/slideLayout" Target="../slideLayouts/slideLayout6.xml"/>
	<Relationship Id="rId7" Type="http://schemas.openxmlformats.org/officeDocument/2006/relationships/slideLayout" Target="../slideLayouts/slideLayout7.xml"/>
	<Relationship Id="rId8" Type="http://schemas.openxmlformats.org/officeDocument/2006/relationships/slideLayout" Target="../slideLayouts/slideLayout8.xml"/>
	<Relationship Id="rId9" Type="http://schemas.openxmlformats.org/officeDocument/2006/relationships/slideLayout" Target="../slideLayouts/slideLayout9.xml"/>
	<Relationship Id="rId10" Type="http://schemas.openxmlformats.org/officeDocument/2006/relationships/slideLayout" Target="../slideLayouts/slideLayout10.xml"/>
	<Relationship Id="rId11" Type="http://schemas.openxmlformats.org/officeDocument/2006/relationships/slideLayout" Target="../slideLayouts/slideLayout11.xml"/>
	<Relationship Id="rId12" Type="http://schemas.openxmlformats.org/officeDocument/2006/relationships/theme" Target="../theme/theme1.xml"/>
</Relationships>
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1.jpg"/>
</Relationships>

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47.jpg"/>
	<Relationship Id="rId3" Type="http://schemas.openxmlformats.org/officeDocument/2006/relationships/image" Target="../media/image48.jpg"/>
</Relationships>

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49.jpg"/>
</Relationships>

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0.jpg"/>
</Relationships>

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1.jpg"/>
</Relationships>

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2.jpg"/>
</Relationships>

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3.jpg"/>
</Relationships>

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4.jpg"/>
</Relationships>

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5.jpg"/>
</Relationships>

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6.jpg"/>
</Relationships>

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7.jpg"/>
	<Relationship Id="rId3" Type="http://schemas.openxmlformats.org/officeDocument/2006/relationships/image" Target="../media/image58.jpg"/>
</Relationships>

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59.jpg"/>
</Relationships>

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0.jpg"/>
</Relationships>

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1.jpg"/>
</Relationships>

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2.jpg"/>
</Relationships>

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3.jpg"/>
</Relationships>

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2.jpg"/>
	<Relationship Id="rId3" Type="http://schemas.openxmlformats.org/officeDocument/2006/relationships/image" Target="../media/image3.jpg"/>
	<Relationship Id="rId4" Type="http://schemas.openxmlformats.org/officeDocument/2006/relationships/image" Target="../media/image4.jpg"/>
	<Relationship Id="rId5" Type="http://schemas.openxmlformats.org/officeDocument/2006/relationships/image" Target="../media/image5.jpg"/>
	<Relationship Id="rId6" Type="http://schemas.openxmlformats.org/officeDocument/2006/relationships/image" Target="../media/image6.jpg"/>
	<Relationship Id="rId7" Type="http://schemas.openxmlformats.org/officeDocument/2006/relationships/image" Target="../media/image7.jpg"/>
	<Relationship Id="rId8" Type="http://schemas.openxmlformats.org/officeDocument/2006/relationships/image" Target="../media/image8.jpg"/>
	<Relationship Id="rId9" Type="http://schemas.openxmlformats.org/officeDocument/2006/relationships/image" Target="../media/image9.jpg"/>
	<Relationship Id="rId10" Type="http://schemas.openxmlformats.org/officeDocument/2006/relationships/image" Target="../media/image10.jpg"/>
	<Relationship Id="rId11" Type="http://schemas.openxmlformats.org/officeDocument/2006/relationships/image" Target="../media/image11.jpg"/>
	<Relationship Id="rId12" Type="http://schemas.openxmlformats.org/officeDocument/2006/relationships/image" Target="../media/image12.jpg"/>
	<Relationship Id="rId13" Type="http://schemas.openxmlformats.org/officeDocument/2006/relationships/image" Target="../media/image13.jpg"/>
	<Relationship Id="rId14" Type="http://schemas.openxmlformats.org/officeDocument/2006/relationships/image" Target="../media/image14.jpg"/>
	<Relationship Id="rId15" Type="http://schemas.openxmlformats.org/officeDocument/2006/relationships/image" Target="../media/image15.jpg"/>
	<Relationship Id="rId16" Type="http://schemas.openxmlformats.org/officeDocument/2006/relationships/image" Target="../media/image16.jpg"/>
	<Relationship Id="rId17" Type="http://schemas.openxmlformats.org/officeDocument/2006/relationships/image" Target="../media/image17.jpg"/>
	<Relationship Id="rId18" Type="http://schemas.openxmlformats.org/officeDocument/2006/relationships/image" Target="../media/image18.jpg"/>
	<Relationship Id="rId19" Type="http://schemas.openxmlformats.org/officeDocument/2006/relationships/image" Target="../media/image19.jpg"/>
	<Relationship Id="rId20" Type="http://schemas.openxmlformats.org/officeDocument/2006/relationships/image" Target="../media/image20.jpg"/>
	<Relationship Id="rId21" Type="http://schemas.openxmlformats.org/officeDocument/2006/relationships/image" Target="../media/image21.jpg"/>
	<Relationship Id="rId22" Type="http://schemas.openxmlformats.org/officeDocument/2006/relationships/image" Target="../media/image22.jpg"/>
</Relationships>

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4.jpg"/>
</Relationships>

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5.jpg"/>
	<Relationship Id="rId3" Type="http://schemas.openxmlformats.org/officeDocument/2006/relationships/image" Target="../media/image66.jpg"/>
	<Relationship Id="rId4" Type="http://schemas.openxmlformats.org/officeDocument/2006/relationships/image" Target="../media/image67.jpg"/>
</Relationships>

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8.jpg"/>
</Relationships>

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69.jpg"/>
</Relationships>

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70.jpg"/>
</Relationships>

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71.jpg"/>
	<Relationship Id="rId3" Type="http://schemas.openxmlformats.org/officeDocument/2006/relationships/image" Target="../media/image72.jpg"/>
</Relationships>

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73.jpg"/>
	<Relationship Id="rId3" Type="http://schemas.openxmlformats.org/officeDocument/2006/relationships/image" Target="../media/image74.jpg"/>
</Relationships>

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</Relationships>

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75.jpg"/>
	<Relationship Id="rId3" Type="http://schemas.openxmlformats.org/officeDocument/2006/relationships/image" Target="../media/image76.jpg"/>
</Relationships>

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77.jpg"/>
	<Relationship Id="rId3" Type="http://schemas.openxmlformats.org/officeDocument/2006/relationships/image" Target="../media/image78.jpg"/>
	<Relationship Id="rId4" Type="http://schemas.openxmlformats.org/officeDocument/2006/relationships/image" Target="../media/image79.jpg"/>
</Relationships>

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23.jpg"/>
	<Relationship Id="rId3" Type="http://schemas.openxmlformats.org/officeDocument/2006/relationships/image" Target="../media/image24.jpg"/>
</Relationships>

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25.jpg"/>
	<Relationship Id="rId3" Type="http://schemas.openxmlformats.org/officeDocument/2006/relationships/image" Target="../media/image26.jpg"/>
	<Relationship Id="rId4" Type="http://schemas.openxmlformats.org/officeDocument/2006/relationships/image" Target="../media/image27.jpg"/>
	<Relationship Id="rId5" Type="http://schemas.openxmlformats.org/officeDocument/2006/relationships/image" Target="../media/image28.jpg"/>
</Relationships>

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29.jpg"/>
	<Relationship Id="rId3" Type="http://schemas.openxmlformats.org/officeDocument/2006/relationships/image" Target="../media/image30.jpg"/>
	<Relationship Id="rId4" Type="http://schemas.openxmlformats.org/officeDocument/2006/relationships/image" Target="../media/image31.jpg"/>
	<Relationship Id="rId5" Type="http://schemas.openxmlformats.org/officeDocument/2006/relationships/image" Target="../media/image32.jpg"/>
	<Relationship Id="rId6" Type="http://schemas.openxmlformats.org/officeDocument/2006/relationships/image" Target="../media/image33.jpg"/>
	<Relationship Id="rId7" Type="http://schemas.openxmlformats.org/officeDocument/2006/relationships/image" Target="../media/image34.jpg"/>
	<Relationship Id="rId8" Type="http://schemas.openxmlformats.org/officeDocument/2006/relationships/image" Target="../media/image35.jpg"/>
	<Relationship Id="rId9" Type="http://schemas.openxmlformats.org/officeDocument/2006/relationships/image" Target="../media/image36.jpg"/>
	<Relationship Id="rId10" Type="http://schemas.openxmlformats.org/officeDocument/2006/relationships/image" Target="../media/image37.jpg"/>
	<Relationship Id="rId11" Type="http://schemas.openxmlformats.org/officeDocument/2006/relationships/image" Target="../media/image38.jpg"/>
	<Relationship Id="rId12" Type="http://schemas.openxmlformats.org/officeDocument/2006/relationships/image" Target="../media/image39.jpg"/>
	<Relationship Id="rId13" Type="http://schemas.openxmlformats.org/officeDocument/2006/relationships/image" Target="../media/image40.jpg"/>
	<Relationship Id="rId14" Type="http://schemas.openxmlformats.org/officeDocument/2006/relationships/image" Target="../media/image41.jpg"/>
</Relationships>

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42.jpg"/>
</Relationships>

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image" Target="../media/image43.jpg"/>
	<Relationship Id="rId3" Type="http://schemas.openxmlformats.org/officeDocument/2006/relationships/image" Target="../media/image44.jpg"/>
	<Relationship Id="rId4" Type="http://schemas.openxmlformats.org/officeDocument/2006/relationships/image" Target="../media/image45.jpg"/>
	<Relationship Id="rId5" Type="http://schemas.openxmlformats.org/officeDocument/2006/relationships/image" Target="../media/image46.jpg"/>
</Relationships>
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Path1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" name="Path2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" name="Imag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520" y="1962912"/>
            <a:ext cx="3108961" cy="2167128"/>
          </a:xfrm>
          <a:prstGeom prst="rect">
            <a:avLst/>
          </a:prstGeom>
          <a:noFill/>
        </p:spPr>
      </p:pic>
      <p:sp>
        <p:nvSpPr>
          <p:cNvPr id="4" name="Text Box4"/>
          <p:cNvSpPr txBox="1"/>
          <p:nvPr/>
        </p:nvSpPr>
        <p:spPr>
          <a:xfrm>
            <a:off x="4745101" y="5133467"/>
            <a:ext cx="2676144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-1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4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-18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4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-18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5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800" spc="-25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6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-2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4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4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sz="1800" spc="-1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800" spc="-24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r>
              <a:rPr lang="en-US" altLang="zh-CN" dirty="0" sz="1800" spc="4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0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800" spc="-2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v</a:t>
            </a:r>
            <a:r>
              <a:rPr lang="en-US" altLang="zh-CN" dirty="0" sz="1800" spc="-1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6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-2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800" spc="-1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3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5" name="Text Box5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ath159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0" name="Path160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1" name="Text Box161"/>
          <p:cNvSpPr txBox="1"/>
          <p:nvPr/>
        </p:nvSpPr>
        <p:spPr>
          <a:xfrm>
            <a:off x="2567686" y="3235574"/>
            <a:ext cx="7011012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550">
                <a:solidFill>
                  <a:srgbClr val="000000"/>
                </a:solidFill>
                <a:latin typeface="Arial"/>
                <a:ea typeface="Arial"/>
                <a:cs typeface="Arial"/>
              </a:rPr>
              <a:t>INDU</a:t>
            </a:r>
            <a:r>
              <a:rPr lang="en-US" altLang="zh-CN" dirty="0" sz="2800" spc="-73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79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2800" spc="-18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9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10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95">
                <a:solidFill>
                  <a:srgbClr val="000000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2800" spc="-3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8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2800" spc="-17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8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2800" spc="95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5">
                <a:solidFill>
                  <a:srgbClr val="000000"/>
                </a:solidFill>
                <a:latin typeface="Arial"/>
                <a:ea typeface="Arial"/>
                <a:cs typeface="Arial"/>
              </a:rPr>
              <a:t>V</a:t>
            </a:r>
            <a:r>
              <a:rPr lang="en-US" altLang="zh-CN" dirty="0" sz="2800" spc="-22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207">
                <a:solidFill>
                  <a:srgbClr val="000000"/>
                </a:solidFill>
                <a:latin typeface="Arial"/>
                <a:ea typeface="Arial"/>
                <a:cs typeface="Arial"/>
              </a:rPr>
              <a:t>NG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162" name="Text Box162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6">
                <a:solidFill>
                  <a:srgbClr val="FFFFFF"/>
                </a:solidFill>
                <a:latin typeface="Arial"/>
                <a:ea typeface="Arial"/>
                <a:cs typeface="Arial"/>
              </a:rPr>
              <a:t>nal</a:t>
            </a:r>
            <a:r>
              <a:rPr lang="en-US" altLang="zh-CN" dirty="0" sz="1100" spc="-2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1">
                <a:solidFill>
                  <a:srgbClr val="FFFFFF"/>
                </a:solidFill>
                <a:latin typeface="Arial"/>
                <a:ea typeface="Arial"/>
                <a:cs typeface="Arial"/>
              </a:rPr>
              <a:t>pose</a:t>
            </a:r>
            <a:r>
              <a:rPr lang="en-US" altLang="zh-CN" dirty="0" sz="1100" spc="-1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41">
                <a:solidFill>
                  <a:srgbClr val="FFFFFF"/>
                </a:solidFill>
                <a:latin typeface="Arial"/>
                <a:ea typeface="Arial"/>
                <a:cs typeface="Arial"/>
              </a:rPr>
              <a:t>only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1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164" name="Image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5666232"/>
            <a:ext cx="1307592" cy="914400"/>
          </a:xfrm>
          <a:prstGeom prst="rect">
            <a:avLst/>
          </a:prstGeom>
          <a:noFill/>
        </p:spPr>
      </p:pic>
      <p:sp>
        <p:nvSpPr>
          <p:cNvPr id="165" name="Text Box165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ath166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67" name="Image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88" y="472440"/>
            <a:ext cx="4992624" cy="4431792"/>
          </a:xfrm>
          <a:prstGeom prst="rect">
            <a:avLst/>
          </a:prstGeom>
          <a:noFill/>
        </p:spPr>
      </p:pic>
      <p:sp>
        <p:nvSpPr>
          <p:cNvPr id="168" name="Text Box168"/>
          <p:cNvSpPr txBox="1"/>
          <p:nvPr/>
        </p:nvSpPr>
        <p:spPr>
          <a:xfrm>
            <a:off x="1676146" y="5427218"/>
            <a:ext cx="8882584" cy="1706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4"/>
              </a:lnSpc>
            </a:pPr>
            <a:r>
              <a:rPr lang="en-US" altLang="zh-CN" dirty="0" sz="1200" spc="24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200" spc="-10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7">
                <a:solidFill>
                  <a:srgbClr val="000000"/>
                </a:solidFill>
                <a:latin typeface="Arial"/>
                <a:ea typeface="Arial"/>
                <a:cs typeface="Arial"/>
              </a:rPr>
              <a:t>grand</a:t>
            </a:r>
            <a:r>
              <a:rPr lang="en-US" altLang="zh-CN" dirty="0" sz="1200" spc="-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2">
                <a:solidFill>
                  <a:srgbClr val="000000"/>
                </a:solidFill>
                <a:latin typeface="Arial"/>
                <a:ea typeface="Arial"/>
                <a:cs typeface="Arial"/>
              </a:rPr>
              <a:t>edifice</a:t>
            </a:r>
            <a:r>
              <a:rPr lang="en-US" altLang="zh-CN" dirty="0" sz="1200" spc="-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">
                <a:solidFill>
                  <a:srgbClr val="000000"/>
                </a:solidFill>
                <a:latin typeface="Arial"/>
                <a:ea typeface="Arial"/>
                <a:cs typeface="Arial"/>
              </a:rPr>
              <a:t>rising</a:t>
            </a:r>
            <a:r>
              <a:rPr lang="en-US" altLang="zh-CN" dirty="0" sz="1200" spc="-12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7">
                <a:solidFill>
                  <a:srgbClr val="000000"/>
                </a:solidFill>
                <a:latin typeface="Arial"/>
                <a:ea typeface="Arial"/>
                <a:cs typeface="Arial"/>
              </a:rPr>
              <a:t>between</a:t>
            </a:r>
            <a:r>
              <a:rPr lang="en-US" altLang="zh-CN" dirty="0" sz="1200" spc="-5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6">
                <a:solidFill>
                  <a:srgbClr val="000000"/>
                </a:solidFill>
                <a:latin typeface="Arial"/>
                <a:ea typeface="Arial"/>
                <a:cs typeface="Arial"/>
              </a:rPr>
              <a:t>Ayala</a:t>
            </a:r>
            <a:r>
              <a:rPr lang="en-US" altLang="zh-CN" dirty="0" sz="1200" spc="-66">
                <a:solidFill>
                  <a:srgbClr val="000000"/>
                </a:solidFill>
                <a:latin typeface="Arial"/>
                <a:ea typeface="Arial"/>
                <a:cs typeface="Arial"/>
              </a:rPr>
              <a:t>’s</a:t>
            </a:r>
            <a:r>
              <a:rPr lang="en-US" altLang="zh-CN" dirty="0" sz="1200" spc="-7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1">
                <a:solidFill>
                  <a:srgbClr val="000000"/>
                </a:solidFill>
                <a:latin typeface="Arial"/>
                <a:ea typeface="Arial"/>
                <a:cs typeface="Arial"/>
              </a:rPr>
              <a:t>biggest</a:t>
            </a:r>
            <a:r>
              <a:rPr lang="en-US" altLang="zh-CN" dirty="0" sz="1200" spc="-8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4">
                <a:solidFill>
                  <a:srgbClr val="000000"/>
                </a:solidFill>
                <a:latin typeface="Arial"/>
                <a:ea typeface="Arial"/>
                <a:cs typeface="Arial"/>
              </a:rPr>
              <a:t>mall</a:t>
            </a:r>
            <a:r>
              <a:rPr lang="en-US" altLang="zh-CN" dirty="0" sz="1200" spc="-13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200" spc="-7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72">
                <a:solidFill>
                  <a:srgbClr val="000000"/>
                </a:solidFill>
                <a:latin typeface="Arial"/>
                <a:ea typeface="Arial"/>
                <a:cs typeface="Arial"/>
              </a:rPr>
              <a:t>Aseana</a:t>
            </a:r>
            <a:r>
              <a:rPr lang="en-US" altLang="zh-CN" dirty="0" sz="1200" spc="-8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City</a:t>
            </a:r>
            <a:r>
              <a:rPr lang="en-US" altLang="zh-CN" dirty="0" sz="1200" spc="-71">
                <a:solidFill>
                  <a:srgbClr val="000000"/>
                </a:solidFill>
                <a:latin typeface="Arial"/>
                <a:ea typeface="Arial"/>
                <a:cs typeface="Arial"/>
              </a:rPr>
              <a:t>’s</a:t>
            </a:r>
            <a:r>
              <a:rPr lang="en-US" altLang="zh-CN" dirty="0" sz="1200" spc="-5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6">
                <a:solidFill>
                  <a:srgbClr val="000000"/>
                </a:solidFill>
                <a:latin typeface="Arial"/>
                <a:ea typeface="Arial"/>
                <a:cs typeface="Arial"/>
              </a:rPr>
              <a:t>most</a:t>
            </a:r>
            <a:r>
              <a:rPr lang="en-US" altLang="zh-CN" dirty="0" sz="1200" spc="-10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7">
                <a:solidFill>
                  <a:srgbClr val="000000"/>
                </a:solidFill>
                <a:latin typeface="Arial"/>
                <a:ea typeface="Arial"/>
                <a:cs typeface="Arial"/>
              </a:rPr>
              <a:t>modern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4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integrated</a:t>
            </a:r>
            <a:r>
              <a:rPr lang="en-US" altLang="zh-CN" dirty="0" sz="1200" spc="-10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6">
                <a:solidFill>
                  <a:srgbClr val="000000"/>
                </a:solidFill>
                <a:latin typeface="Arial"/>
                <a:ea typeface="Arial"/>
                <a:cs typeface="Arial"/>
              </a:rPr>
              <a:t>mixed</a:t>
            </a:r>
            <a:r>
              <a:rPr lang="en-US" altLang="zh-CN" dirty="0" sz="1200" spc="-16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66">
                <a:solidFill>
                  <a:srgbClr val="000000"/>
                </a:solidFill>
                <a:latin typeface="Arial"/>
                <a:ea typeface="Arial"/>
                <a:cs typeface="Arial"/>
              </a:rPr>
              <a:t>-use</a:t>
            </a:r>
            <a:r>
              <a:rPr lang="en-US" altLang="zh-CN" dirty="0" sz="1200" spc="-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5">
                <a:solidFill>
                  <a:srgbClr val="000000"/>
                </a:solidFill>
                <a:latin typeface="Arial"/>
                <a:ea typeface="Arial"/>
                <a:cs typeface="Arial"/>
              </a:rPr>
              <a:t>development,</a:t>
            </a:r>
            <a:r>
              <a:rPr lang="en-US" altLang="zh-CN" dirty="0" sz="1200" spc="-3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9">
                <a:solidFill>
                  <a:srgbClr val="000000"/>
                </a:solidFill>
                <a:latin typeface="Arial"/>
                <a:ea typeface="Arial"/>
                <a:cs typeface="Arial"/>
              </a:rPr>
              <a:t>Parqal,</a:t>
            </a:r>
            <a:r>
              <a:rPr lang="en-US" altLang="zh-CN" dirty="0" sz="1200" spc="-11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MidPark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  <p:sp>
        <p:nvSpPr>
          <p:cNvPr id="169" name="Text Box169"/>
          <p:cNvSpPr txBox="1"/>
          <p:nvPr/>
        </p:nvSpPr>
        <p:spPr>
          <a:xfrm>
            <a:off x="3450336" y="5609881"/>
            <a:ext cx="5325198" cy="17102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7"/>
              </a:lnSpc>
            </a:pPr>
            <a:r>
              <a:rPr lang="en-US" altLang="zh-CN" dirty="0" sz="1200" spc="-34">
                <a:solidFill>
                  <a:srgbClr val="000000"/>
                </a:solidFill>
                <a:latin typeface="Arial"/>
                <a:ea typeface="Arial"/>
                <a:cs typeface="Arial"/>
              </a:rPr>
              <a:t>Towers</a:t>
            </a:r>
            <a:r>
              <a:rPr lang="en-US" altLang="zh-CN" dirty="0" sz="1200" spc="-8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is</a:t>
            </a:r>
            <a:r>
              <a:rPr lang="en-US" altLang="zh-CN" dirty="0" sz="1200" spc="-10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5">
                <a:solidFill>
                  <a:srgbClr val="000000"/>
                </a:solidFill>
                <a:latin typeface="Arial"/>
                <a:ea typeface="Arial"/>
                <a:cs typeface="Arial"/>
              </a:rPr>
              <a:t>place</a:t>
            </a:r>
            <a:r>
              <a:rPr lang="en-US" altLang="zh-CN" dirty="0" sz="1200" spc="-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8">
                <a:solidFill>
                  <a:srgbClr val="000000"/>
                </a:solidFill>
                <a:latin typeface="Arial"/>
                <a:ea typeface="Arial"/>
                <a:cs typeface="Arial"/>
              </a:rPr>
              <a:t>where</a:t>
            </a:r>
            <a:r>
              <a:rPr lang="en-US" altLang="zh-CN" dirty="0" sz="1200" spc="-10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2">
                <a:solidFill>
                  <a:srgbClr val="000000"/>
                </a:solidFill>
                <a:latin typeface="Arial"/>
                <a:ea typeface="Arial"/>
                <a:cs typeface="Arial"/>
              </a:rPr>
              <a:t>you</a:t>
            </a:r>
            <a:r>
              <a:rPr lang="en-US" altLang="zh-CN" dirty="0" sz="1200" spc="-4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3">
                <a:solidFill>
                  <a:srgbClr val="000000"/>
                </a:solidFill>
                <a:latin typeface="Arial"/>
                <a:ea typeface="Arial"/>
                <a:cs typeface="Arial"/>
              </a:rPr>
              <a:t>want</a:t>
            </a:r>
            <a:r>
              <a:rPr lang="en-US" altLang="zh-CN" dirty="0" sz="1200" spc="-10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0">
                <a:solidFill>
                  <a:srgbClr val="000000"/>
                </a:solidFill>
                <a:latin typeface="Arial"/>
                <a:ea typeface="Arial"/>
                <a:cs typeface="Arial"/>
              </a:rPr>
              <a:t>to</a:t>
            </a:r>
            <a:r>
              <a:rPr lang="en-US" altLang="zh-CN" dirty="0" sz="1200" spc="-9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live</a:t>
            </a:r>
            <a:r>
              <a:rPr lang="en-US" altLang="zh-CN" dirty="0" sz="1200" spc="-7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7">
                <a:solidFill>
                  <a:srgbClr val="000000"/>
                </a:solidFill>
                <a:latin typeface="Arial"/>
                <a:ea typeface="Arial"/>
                <a:cs typeface="Arial"/>
              </a:rPr>
              <a:t>diversely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40">
                <a:solidFill>
                  <a:srgbClr val="000000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200" spc="-14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your</a:t>
            </a:r>
            <a:r>
              <a:rPr lang="en-US" altLang="zh-CN" dirty="0" sz="1200" spc="-6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1">
                <a:solidFill>
                  <a:srgbClr val="000000"/>
                </a:solidFill>
                <a:latin typeface="Arial"/>
                <a:ea typeface="Arial"/>
                <a:cs typeface="Arial"/>
              </a:rPr>
              <a:t>own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7">
                <a:solidFill>
                  <a:srgbClr val="000000"/>
                </a:solidFill>
                <a:latin typeface="Arial"/>
                <a:ea typeface="Arial"/>
                <a:cs typeface="Arial"/>
              </a:rPr>
              <a:t>comfortable</a:t>
            </a:r>
            <a:r>
              <a:rPr lang="en-US" altLang="zh-CN" dirty="0" sz="1200" spc="-8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87">
                <a:solidFill>
                  <a:srgbClr val="000000"/>
                </a:solidFill>
                <a:latin typeface="Arial"/>
                <a:ea typeface="Arial"/>
                <a:cs typeface="Arial"/>
              </a:rPr>
              <a:t>space.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  <p:sp>
        <p:nvSpPr>
          <p:cNvPr id="170" name="Text Box170"/>
          <p:cNvSpPr txBox="1"/>
          <p:nvPr/>
        </p:nvSpPr>
        <p:spPr>
          <a:xfrm>
            <a:off x="1642237" y="5793334"/>
            <a:ext cx="8949565" cy="1706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4"/>
              </a:lnSpc>
            </a:pPr>
            <a:r>
              <a:rPr lang="en-US" altLang="zh-CN" dirty="0" sz="1200" spc="-38">
                <a:solidFill>
                  <a:srgbClr val="000000"/>
                </a:solidFill>
                <a:latin typeface="Arial"/>
                <a:ea typeface="Arial"/>
                <a:cs typeface="Arial"/>
              </a:rPr>
              <a:t>Near</a:t>
            </a:r>
            <a:r>
              <a:rPr lang="en-US" altLang="zh-CN" dirty="0" sz="1200" spc="-9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1200" spc="-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grounds</a:t>
            </a:r>
            <a:r>
              <a:rPr lang="en-US" altLang="zh-CN" dirty="0" sz="1200" spc="-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9">
                <a:solidFill>
                  <a:srgbClr val="000000"/>
                </a:solidFill>
                <a:latin typeface="Arial"/>
                <a:ea typeface="Arial"/>
                <a:cs typeface="Arial"/>
              </a:rPr>
              <a:t>are</a:t>
            </a:r>
            <a:r>
              <a:rPr lang="en-US" altLang="zh-CN" dirty="0" sz="1200" spc="-9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1200" spc="-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airport,</a:t>
            </a:r>
            <a:r>
              <a:rPr lang="en-US" altLang="zh-CN" dirty="0" sz="1200" spc="-9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9">
                <a:solidFill>
                  <a:srgbClr val="000000"/>
                </a:solidFill>
                <a:latin typeface="Arial"/>
                <a:ea typeface="Arial"/>
                <a:cs typeface="Arial"/>
              </a:rPr>
              <a:t>bus</a:t>
            </a:r>
            <a:r>
              <a:rPr lang="en-US" altLang="zh-CN" dirty="0" sz="1200" spc="-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terminal,</a:t>
            </a:r>
            <a:r>
              <a:rPr lang="en-US" altLang="zh-CN" dirty="0" sz="1200" spc="-9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2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200" spc="-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4">
                <a:solidFill>
                  <a:srgbClr val="000000"/>
                </a:solidFill>
                <a:latin typeface="Arial"/>
                <a:ea typeface="Arial"/>
                <a:cs typeface="Arial"/>
              </a:rPr>
              <a:t>train</a:t>
            </a:r>
            <a:r>
              <a:rPr lang="en-US" altLang="zh-CN" dirty="0" sz="1200" spc="-13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8">
                <a:solidFill>
                  <a:srgbClr val="000000"/>
                </a:solidFill>
                <a:latin typeface="Arial"/>
                <a:ea typeface="Arial"/>
                <a:cs typeface="Arial"/>
              </a:rPr>
              <a:t>station,</a:t>
            </a:r>
            <a:r>
              <a:rPr lang="en-US" altLang="zh-CN" dirty="0" sz="12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3">
                <a:solidFill>
                  <a:srgbClr val="000000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dirty="0" sz="1200" spc="-8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1200" spc="-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comfort</a:t>
            </a:r>
            <a:r>
              <a:rPr lang="en-US" altLang="zh-CN" dirty="0" sz="1200" spc="-10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2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200" spc="-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2">
                <a:solidFill>
                  <a:srgbClr val="000000"/>
                </a:solidFill>
                <a:latin typeface="Arial"/>
                <a:ea typeface="Arial"/>
                <a:cs typeface="Arial"/>
              </a:rPr>
              <a:t>convenience</a:t>
            </a:r>
            <a:r>
              <a:rPr lang="en-US" altLang="zh-CN" dirty="0" sz="1200" spc="-5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1200" spc="-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7">
                <a:solidFill>
                  <a:srgbClr val="000000"/>
                </a:solidFill>
                <a:latin typeface="Arial"/>
                <a:ea typeface="Arial"/>
                <a:cs typeface="Arial"/>
              </a:rPr>
              <a:t>traveling.</a:t>
            </a:r>
            <a:r>
              <a:rPr lang="en-US" altLang="zh-CN" dirty="0" sz="1200" spc="-9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0">
                <a:solidFill>
                  <a:srgbClr val="000000"/>
                </a:solidFill>
                <a:latin typeface="Arial"/>
                <a:ea typeface="Arial"/>
                <a:cs typeface="Arial"/>
              </a:rPr>
              <a:t>Get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5">
                <a:solidFill>
                  <a:srgbClr val="000000"/>
                </a:solidFill>
                <a:latin typeface="Arial"/>
                <a:ea typeface="Arial"/>
                <a:cs typeface="Arial"/>
              </a:rPr>
              <a:t>connected</a:t>
            </a:r>
            <a:r>
              <a:rPr lang="en-US" altLang="zh-CN" dirty="0" sz="1200" spc="-5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0">
                <a:solidFill>
                  <a:srgbClr val="000000"/>
                </a:solidFill>
                <a:latin typeface="Arial"/>
                <a:ea typeface="Arial"/>
                <a:cs typeface="Arial"/>
              </a:rPr>
              <a:t>to</a:t>
            </a:r>
            <a:r>
              <a:rPr lang="en-US" altLang="zh-CN" dirty="0" sz="12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2">
                <a:solidFill>
                  <a:srgbClr val="000000"/>
                </a:solidFill>
                <a:latin typeface="Arial"/>
                <a:ea typeface="Arial"/>
                <a:cs typeface="Arial"/>
              </a:rPr>
              <a:t>rest</a:t>
            </a:r>
            <a:r>
              <a:rPr lang="en-US" altLang="zh-CN" dirty="0" sz="1200" spc="-7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  <p:sp>
        <p:nvSpPr>
          <p:cNvPr id="171" name="Text Box171"/>
          <p:cNvSpPr txBox="1"/>
          <p:nvPr/>
        </p:nvSpPr>
        <p:spPr>
          <a:xfrm>
            <a:off x="3084576" y="5976214"/>
            <a:ext cx="6057898" cy="1706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4"/>
              </a:lnSpc>
            </a:pPr>
            <a:r>
              <a:rPr lang="en-US" altLang="zh-CN" dirty="0" sz="1200" spc="13">
                <a:solidFill>
                  <a:srgbClr val="000000"/>
                </a:solidFill>
                <a:latin typeface="Arial"/>
                <a:ea typeface="Arial"/>
                <a:cs typeface="Arial"/>
              </a:rPr>
              <a:t>world</a:t>
            </a:r>
            <a:r>
              <a:rPr lang="en-US" altLang="zh-CN" dirty="0" sz="1200" spc="-1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14">
                <a:solidFill>
                  <a:srgbClr val="000000"/>
                </a:solidFill>
                <a:latin typeface="Arial"/>
                <a:ea typeface="Arial"/>
                <a:cs typeface="Arial"/>
              </a:rPr>
              <a:t>as</a:t>
            </a:r>
            <a:r>
              <a:rPr lang="en-US" altLang="zh-CN" dirty="0" sz="1200" spc="-10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">
                <a:solidFill>
                  <a:srgbClr val="000000"/>
                </a:solidFill>
                <a:latin typeface="Arial"/>
                <a:ea typeface="Arial"/>
                <a:cs typeface="Arial"/>
              </a:rPr>
              <a:t>Ninoy</a:t>
            </a:r>
            <a:r>
              <a:rPr lang="en-US" altLang="zh-CN" dirty="0" sz="1200" spc="-7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Aquino</a:t>
            </a:r>
            <a:r>
              <a:rPr lang="en-US" altLang="zh-CN" dirty="0" sz="1200" spc="-9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International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24">
                <a:solidFill>
                  <a:srgbClr val="000000"/>
                </a:solidFill>
                <a:latin typeface="Arial"/>
                <a:ea typeface="Arial"/>
                <a:cs typeface="Arial"/>
              </a:rPr>
              <a:t>Airport</a:t>
            </a:r>
            <a:r>
              <a:rPr lang="en-US" altLang="zh-CN" dirty="0" sz="1200" spc="-10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34">
                <a:solidFill>
                  <a:srgbClr val="000000"/>
                </a:solidFill>
                <a:latin typeface="Arial"/>
                <a:ea typeface="Arial"/>
                <a:cs typeface="Arial"/>
              </a:rPr>
              <a:t>is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81">
                <a:solidFill>
                  <a:srgbClr val="000000"/>
                </a:solidFill>
                <a:latin typeface="Arial"/>
                <a:ea typeface="Arial"/>
                <a:cs typeface="Arial"/>
              </a:rPr>
              <a:t>less</a:t>
            </a:r>
            <a:r>
              <a:rPr lang="en-US" altLang="zh-CN" dirty="0" sz="1200" spc="-8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7">
                <a:solidFill>
                  <a:srgbClr val="000000"/>
                </a:solidFill>
                <a:latin typeface="Arial"/>
                <a:ea typeface="Arial"/>
                <a:cs typeface="Arial"/>
              </a:rPr>
              <a:t>than</a:t>
            </a:r>
            <a:r>
              <a:rPr lang="en-US" altLang="zh-CN" dirty="0" sz="1200" spc="-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53">
                <a:solidFill>
                  <a:srgbClr val="000000"/>
                </a:solidFill>
                <a:latin typeface="Arial"/>
                <a:ea typeface="Arial"/>
                <a:cs typeface="Arial"/>
              </a:rPr>
              <a:t>10</a:t>
            </a:r>
            <a:r>
              <a:rPr lang="en-US" altLang="zh-CN" dirty="0" sz="1200" spc="-9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20">
                <a:solidFill>
                  <a:srgbClr val="000000"/>
                </a:solidFill>
                <a:latin typeface="Arial"/>
                <a:ea typeface="Arial"/>
                <a:cs typeface="Arial"/>
              </a:rPr>
              <a:t>minutes</a:t>
            </a:r>
            <a:r>
              <a:rPr lang="en-US" altLang="zh-CN" dirty="0" sz="1200" spc="-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1">
                <a:solidFill>
                  <a:srgbClr val="000000"/>
                </a:solidFill>
                <a:latin typeface="Arial"/>
                <a:ea typeface="Arial"/>
                <a:cs typeface="Arial"/>
              </a:rPr>
              <a:t>away</a:t>
            </a:r>
            <a:r>
              <a:rPr lang="en-US" altLang="zh-CN" dirty="0" sz="1200" spc="-1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9">
                <a:solidFill>
                  <a:srgbClr val="000000"/>
                </a:solidFill>
                <a:latin typeface="Arial"/>
                <a:ea typeface="Arial"/>
                <a:cs typeface="Arial"/>
              </a:rPr>
              <a:t>via</a:t>
            </a:r>
            <a:r>
              <a:rPr lang="en-US" altLang="zh-CN" dirty="0" sz="1200" spc="-1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28">
                <a:solidFill>
                  <a:srgbClr val="000000"/>
                </a:solidFill>
                <a:latin typeface="Arial"/>
                <a:ea typeface="Arial"/>
                <a:cs typeface="Arial"/>
              </a:rPr>
              <a:t>NAIA</a:t>
            </a:r>
            <a:r>
              <a:rPr lang="en-US" altLang="zh-CN" dirty="0" sz="1200" spc="-10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56">
                <a:solidFill>
                  <a:srgbClr val="000000"/>
                </a:solidFill>
                <a:latin typeface="Arial"/>
                <a:ea typeface="Arial"/>
                <a:cs typeface="Arial"/>
              </a:rPr>
              <a:t>Expressway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  <p:sp>
        <p:nvSpPr>
          <p:cNvPr id="172" name="Text Box172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97">
                <a:solidFill>
                  <a:srgbClr val="000000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dirty="0" sz="1100" spc="27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9">
                <a:solidFill>
                  <a:srgbClr val="000000"/>
                </a:solidFill>
                <a:latin typeface="Arial"/>
                <a:ea typeface="Arial"/>
                <a:cs typeface="Arial"/>
              </a:rPr>
              <a:t>ter</a:t>
            </a:r>
            <a:r>
              <a:rPr lang="en-US" altLang="zh-CN" dirty="0" sz="1100" spc="-20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47">
                <a:solidFill>
                  <a:srgbClr val="000000"/>
                </a:solidFill>
                <a:latin typeface="Arial"/>
                <a:ea typeface="Arial"/>
                <a:cs typeface="Arial"/>
              </a:rPr>
              <a:t>aining</a:t>
            </a:r>
            <a:r>
              <a:rPr lang="en-US" altLang="zh-CN" dirty="0" sz="1100" spc="20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42">
                <a:solidFill>
                  <a:srgbClr val="000000"/>
                </a:solidFill>
                <a:latin typeface="Arial"/>
                <a:ea typeface="Arial"/>
                <a:cs typeface="Arial"/>
              </a:rPr>
              <a:t>purp</a:t>
            </a:r>
            <a:r>
              <a:rPr lang="en-US" altLang="zh-CN" dirty="0" sz="1100" spc="-24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000000"/>
                </a:solidFill>
                <a:latin typeface="Arial"/>
                <a:ea typeface="Arial"/>
                <a:cs typeface="Arial"/>
              </a:rPr>
              <a:t>se</a:t>
            </a:r>
            <a:r>
              <a:rPr lang="en-US" altLang="zh-CN" dirty="0" sz="1100" spc="-7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2">
                <a:solidFill>
                  <a:srgbClr val="000000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ath173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4" name="Path174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5" name="Text Box175"/>
          <p:cNvSpPr txBox="1"/>
          <p:nvPr/>
        </p:nvSpPr>
        <p:spPr>
          <a:xfrm>
            <a:off x="3238500" y="3022214"/>
            <a:ext cx="5671562" cy="8262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 marL="198120" indent="-198120">
              <a:lnSpc>
                <a:spcPts val="3253"/>
              </a:lnSpc>
            </a:pPr>
            <a:r>
              <a:rPr lang="en-US" altLang="zh-CN" dirty="0" sz="2800" spc="-188">
                <a:solidFill>
                  <a:srgbClr val="000000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2800" spc="-1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76">
                <a:solidFill>
                  <a:srgbClr val="000000"/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altLang="zh-CN" dirty="0" sz="2800" spc="-26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4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87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10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88">
                <a:solidFill>
                  <a:srgbClr val="000000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2800" spc="-1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382">
                <a:solidFill>
                  <a:srgbClr val="000000"/>
                </a:solidFill>
                <a:latin typeface="Arial"/>
                <a:ea typeface="Arial"/>
                <a:cs typeface="Arial"/>
              </a:rPr>
              <a:t>AU</a:t>
            </a:r>
            <a:r>
              <a:rPr lang="en-US" altLang="zh-CN" dirty="0" sz="2800" spc="-56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20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r>
              <a:rPr lang="en-US" altLang="zh-CN" dirty="0" sz="2800" spc="95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4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-10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7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-2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1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7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6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2800" spc="-17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6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2800" spc="9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252">
                <a:solidFill>
                  <a:srgbClr val="000000"/>
                </a:solidFill>
                <a:latin typeface="Arial"/>
                <a:ea typeface="Arial"/>
                <a:cs typeface="Arial"/>
              </a:rPr>
              <a:t>SPI</a:t>
            </a:r>
            <a:r>
              <a:rPr lang="en-US" altLang="zh-CN" dirty="0" sz="2800" spc="-42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98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800" spc="-17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3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8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8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73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2800" spc="-17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176" name="Text Box176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nt</a:t>
            </a:r>
            <a:r>
              <a:rPr lang="en-US" altLang="zh-CN" dirty="0" sz="11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17">
                <a:solidFill>
                  <a:srgbClr val="FFFFFF"/>
                </a:solidFill>
                <a:latin typeface="Arial"/>
                <a:ea typeface="Arial"/>
                <a:cs typeface="Arial"/>
              </a:rPr>
              <a:t>na</a:t>
            </a:r>
            <a:r>
              <a:rPr lang="en-US" altLang="zh-CN" dirty="0" sz="11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2">
                <a:solidFill>
                  <a:srgbClr val="FFFFFF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ath177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8" name="Path178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9" name="Text Box179"/>
          <p:cNvSpPr txBox="1"/>
          <p:nvPr/>
        </p:nvSpPr>
        <p:spPr>
          <a:xfrm>
            <a:off x="2817622" y="1726179"/>
            <a:ext cx="6514604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-27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241">
                <a:solidFill>
                  <a:srgbClr val="FFFFFF"/>
                </a:solidFill>
                <a:latin typeface="Arial"/>
                <a:ea typeface="Arial"/>
                <a:cs typeface="Arial"/>
              </a:rPr>
              <a:t>VE</a:t>
            </a:r>
            <a:r>
              <a:rPr lang="en-US" altLang="zh-CN" dirty="0" sz="2800" spc="-41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75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2800" spc="-1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01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28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2800" spc="-38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87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76">
                <a:solidFill>
                  <a:srgbClr val="FFFFFF"/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altLang="zh-CN" dirty="0" sz="2800" spc="-2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79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28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76">
                <a:solidFill>
                  <a:srgbClr val="FFFFFF"/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altLang="zh-CN" dirty="0" sz="2800" spc="-2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79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28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76">
                <a:solidFill>
                  <a:srgbClr val="FFFFFF"/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altLang="zh-CN" dirty="0" sz="2800" spc="-2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97">
                <a:solidFill>
                  <a:srgbClr val="FFFFFF"/>
                </a:solidFill>
                <a:latin typeface="Arial"/>
                <a:ea typeface="Arial"/>
                <a:cs typeface="Arial"/>
              </a:rPr>
              <a:t>TS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180" name="Text Box180"/>
          <p:cNvSpPr txBox="1"/>
          <p:nvPr/>
        </p:nvSpPr>
        <p:spPr>
          <a:xfrm>
            <a:off x="4250690" y="3009778"/>
            <a:ext cx="2767737" cy="94178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 marL="1189101" indent="-1189101">
              <a:lnSpc>
                <a:spcPts val="3708"/>
              </a:lnSpc>
            </a:pPr>
            <a:r>
              <a:rPr lang="en-US" altLang="zh-CN" dirty="0" sz="3200" spc="-499">
                <a:solidFill>
                  <a:srgbClr val="FFFFFF"/>
                </a:solidFill>
                <a:latin typeface="Arial"/>
                <a:ea typeface="Arial"/>
                <a:cs typeface="Arial"/>
              </a:rPr>
              <a:t>7</a:t>
            </a:r>
            <a:r>
              <a:rPr lang="en-US" altLang="zh-CN" dirty="0" sz="3200" spc="-30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191">
                <a:solidFill>
                  <a:srgbClr val="FFFFFF"/>
                </a:solidFill>
                <a:latin typeface="Arial"/>
                <a:ea typeface="Arial"/>
                <a:cs typeface="Arial"/>
              </a:rPr>
              <a:t>,</a:t>
            </a:r>
            <a:r>
              <a:rPr lang="en-US" altLang="zh-CN" dirty="0" sz="3200" spc="-29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748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3200" spc="-2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464">
                <a:solidFill>
                  <a:srgbClr val="FFFFFF"/>
                </a:solidFill>
                <a:latin typeface="Arial"/>
                <a:ea typeface="Arial"/>
                <a:cs typeface="Arial"/>
              </a:rPr>
              <a:t>5</a:t>
            </a:r>
            <a:r>
              <a:rPr lang="en-US" altLang="zh-CN" dirty="0" sz="3200" spc="-2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464">
                <a:solidFill>
                  <a:srgbClr val="FFFFFF"/>
                </a:solidFill>
                <a:latin typeface="Arial"/>
                <a:ea typeface="Arial"/>
                <a:cs typeface="Arial"/>
              </a:rPr>
              <a:t>5</a:t>
            </a:r>
            <a:r>
              <a:rPr lang="en-US" altLang="zh-CN" dirty="0" sz="3200" spc="102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800" spc="9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q</a:t>
            </a:r>
            <a:r>
              <a:rPr lang="en-US" altLang="zh-CN" dirty="0" sz="1800" spc="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10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6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7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243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r>
              <a:rPr lang="en-US" altLang="zh-CN" dirty="0" sz="3200" spc="45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800" spc="-2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-18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3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-1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0">
                <a:solidFill>
                  <a:srgbClr val="FFFFFF"/>
                </a:solidFill>
                <a:latin typeface="Arial"/>
                <a:ea typeface="Arial"/>
                <a:cs typeface="Arial"/>
              </a:rPr>
              <a:t>rs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181" name="Text Box181"/>
          <p:cNvSpPr txBox="1"/>
          <p:nvPr/>
        </p:nvSpPr>
        <p:spPr>
          <a:xfrm>
            <a:off x="5162042" y="3985124"/>
            <a:ext cx="1829715" cy="45437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578"/>
              </a:lnSpc>
            </a:pPr>
            <a:r>
              <a:rPr lang="en-US" altLang="zh-CN" dirty="0" sz="3200" spc="-246">
                <a:solidFill>
                  <a:srgbClr val="FFFFFF"/>
                </a:solidFill>
                <a:latin typeface="Arial"/>
                <a:ea typeface="Arial"/>
                <a:cs typeface="Arial"/>
              </a:rPr>
              <a:t>6</a:t>
            </a:r>
            <a:r>
              <a:rPr lang="en-US" altLang="zh-CN" dirty="0" sz="3200" spc="-2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246">
                <a:solidFill>
                  <a:srgbClr val="FFFFFF"/>
                </a:solidFill>
                <a:latin typeface="Arial"/>
                <a:ea typeface="Arial"/>
                <a:cs typeface="Arial"/>
              </a:rPr>
              <a:t>6</a:t>
            </a:r>
            <a:r>
              <a:rPr lang="en-US" altLang="zh-CN" dirty="0" sz="3200" spc="-2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3200" spc="-246">
                <a:solidFill>
                  <a:srgbClr val="FFFFFF"/>
                </a:solidFill>
                <a:latin typeface="Arial"/>
                <a:ea typeface="Arial"/>
                <a:cs typeface="Arial"/>
              </a:rPr>
              <a:t>9</a:t>
            </a:r>
            <a:r>
              <a:rPr lang="en-US" altLang="zh-CN" dirty="0" sz="3200" spc="91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70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800" spc="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6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7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65">
                <a:solidFill>
                  <a:srgbClr val="FFFFFF"/>
                </a:solidFill>
                <a:latin typeface="Arial"/>
                <a:ea typeface="Arial"/>
                <a:cs typeface="Arial"/>
              </a:rPr>
              <a:t>it</a:t>
            </a:r>
            <a:r>
              <a:rPr lang="en-US" altLang="zh-CN" dirty="0" sz="1800" spc="-2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182" name="Text Box182"/>
          <p:cNvSpPr txBox="1"/>
          <p:nvPr/>
        </p:nvSpPr>
        <p:spPr>
          <a:xfrm>
            <a:off x="7181266" y="3165348"/>
            <a:ext cx="724814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36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7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83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4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183" name="Text Box183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7">
                <a:solidFill>
                  <a:srgbClr val="FFFFFF"/>
                </a:solidFill>
                <a:latin typeface="Arial"/>
                <a:ea typeface="Arial"/>
                <a:cs typeface="Arial"/>
              </a:rPr>
              <a:t>erna</a:t>
            </a:r>
            <a:r>
              <a:rPr lang="en-US" altLang="zh-CN" dirty="0" sz="1100" spc="-1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30">
                <a:solidFill>
                  <a:srgbClr val="FFFFFF"/>
                </a:solidFill>
                <a:latin typeface="Arial"/>
                <a:ea typeface="Arial"/>
                <a:cs typeface="Arial"/>
              </a:rPr>
              <a:t>rain</a:t>
            </a:r>
            <a:r>
              <a:rPr lang="en-US" altLang="zh-CN" dirty="0" sz="1100" spc="-24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ng</a:t>
            </a:r>
            <a:r>
              <a:rPr lang="en-US" altLang="zh-CN" dirty="0" sz="1100" spc="3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4">
                <a:solidFill>
                  <a:srgbClr val="FFFFFF"/>
                </a:solidFill>
                <a:latin typeface="Arial"/>
                <a:ea typeface="Arial"/>
                <a:cs typeface="Arial"/>
              </a:rPr>
              <a:t>rpo</a:t>
            </a:r>
            <a:r>
              <a:rPr lang="en-US" altLang="zh-CN" dirty="0" sz="1100" spc="-2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8">
                <a:solidFill>
                  <a:srgbClr val="FFFFFF"/>
                </a:solidFill>
                <a:latin typeface="Arial"/>
                <a:ea typeface="Arial"/>
                <a:cs typeface="Arial"/>
              </a:rPr>
              <a:t>es</a:t>
            </a:r>
            <a:r>
              <a:rPr lang="en-US" altLang="zh-CN" dirty="0" sz="1100" spc="4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185" name="Path185"/>
          <p:cNvSpPr/>
          <p:nvPr/>
        </p:nvSpPr>
        <p:spPr>
          <a:xfrm>
            <a:off x="8366760" y="5849112"/>
            <a:ext cx="3425952" cy="551688"/>
          </a:xfrm>
          <a:custGeom>
            <a:avLst/>
            <a:gdLst/>
            <a:ahLst/>
            <a:cxnLst/>
            <a:rect l="l" t="t" r="r" b="b"/>
            <a:pathLst>
              <a:path w="3425952" h="551688">
                <a:moveTo>
                  <a:pt x="0" y="551688"/>
                </a:moveTo>
                <a:lnTo>
                  <a:pt x="468630" y="0"/>
                </a:lnTo>
                <a:lnTo>
                  <a:pt x="3425952" y="0"/>
                </a:lnTo>
                <a:lnTo>
                  <a:pt x="2941955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6" name="Path186"/>
          <p:cNvSpPr/>
          <p:nvPr/>
        </p:nvSpPr>
        <p:spPr>
          <a:xfrm>
            <a:off x="8982456" y="6507481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7" name="Path187"/>
          <p:cNvSpPr/>
          <p:nvPr/>
        </p:nvSpPr>
        <p:spPr>
          <a:xfrm>
            <a:off x="8982456" y="5705856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8" name="Text Box188"/>
          <p:cNvSpPr txBox="1"/>
          <p:nvPr/>
        </p:nvSpPr>
        <p:spPr>
          <a:xfrm>
            <a:off x="9017762" y="6001854"/>
            <a:ext cx="2086112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10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800" spc="10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1800" spc="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1800" spc="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189" name="Text Box189"/>
          <p:cNvSpPr txBox="1"/>
          <p:nvPr/>
        </p:nvSpPr>
        <p:spPr>
          <a:xfrm>
            <a:off x="374294" y="6418235"/>
            <a:ext cx="3377715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Fo</a:t>
            </a:r>
            <a:r>
              <a:rPr lang="en-US" altLang="zh-CN" dirty="0" sz="11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nt</a:t>
            </a:r>
            <a:r>
              <a:rPr lang="en-US" altLang="zh-CN" dirty="0" sz="11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1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191" name="Path191"/>
          <p:cNvSpPr/>
          <p:nvPr/>
        </p:nvSpPr>
        <p:spPr>
          <a:xfrm>
            <a:off x="7757160" y="5849112"/>
            <a:ext cx="4053840" cy="554736"/>
          </a:xfrm>
          <a:custGeom>
            <a:avLst/>
            <a:gdLst/>
            <a:ahLst/>
            <a:cxnLst/>
            <a:rect l="l" t="t" r="r" b="b"/>
            <a:pathLst>
              <a:path w="4053840" h="554736">
                <a:moveTo>
                  <a:pt x="0" y="554736"/>
                </a:moveTo>
                <a:lnTo>
                  <a:pt x="462662" y="0"/>
                </a:lnTo>
                <a:lnTo>
                  <a:pt x="4053840" y="0"/>
                </a:lnTo>
                <a:cubicBezTo>
                  <a:pt x="3910965" y="183845"/>
                  <a:pt x="3768472" y="367741"/>
                  <a:pt x="3625597" y="551587"/>
                </a:cubicBezTo>
                <a:lnTo>
                  <a:pt x="0" y="554736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2" name="Path192"/>
          <p:cNvSpPr/>
          <p:nvPr/>
        </p:nvSpPr>
        <p:spPr>
          <a:xfrm>
            <a:off x="8269224" y="6507481"/>
            <a:ext cx="3017902" cy="36576"/>
          </a:xfrm>
          <a:custGeom>
            <a:avLst/>
            <a:gdLst/>
            <a:ahLst/>
            <a:cxnLst/>
            <a:rect l="l" t="t" r="r" b="b"/>
            <a:pathLst>
              <a:path w="3017902" h="36576">
                <a:moveTo>
                  <a:pt x="18288" y="18288"/>
                </a:moveTo>
                <a:lnTo>
                  <a:pt x="2999613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3" name="Path193"/>
          <p:cNvSpPr/>
          <p:nvPr/>
        </p:nvSpPr>
        <p:spPr>
          <a:xfrm>
            <a:off x="8269224" y="5705856"/>
            <a:ext cx="3017902" cy="36576"/>
          </a:xfrm>
          <a:custGeom>
            <a:avLst/>
            <a:gdLst/>
            <a:ahLst/>
            <a:cxnLst/>
            <a:rect l="l" t="t" r="r" b="b"/>
            <a:pathLst>
              <a:path w="3017902" h="36576">
                <a:moveTo>
                  <a:pt x="18288" y="18288"/>
                </a:moveTo>
                <a:lnTo>
                  <a:pt x="2999613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4" name="Text Box194"/>
          <p:cNvSpPr txBox="1"/>
          <p:nvPr/>
        </p:nvSpPr>
        <p:spPr>
          <a:xfrm>
            <a:off x="8243951" y="6003378"/>
            <a:ext cx="3044993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206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800" spc="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82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800" spc="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800" spc="10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95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800" spc="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800" spc="10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6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195" name="Text Box195"/>
          <p:cNvSpPr txBox="1"/>
          <p:nvPr/>
        </p:nvSpPr>
        <p:spPr>
          <a:xfrm>
            <a:off x="387096" y="6459724"/>
            <a:ext cx="3378089" cy="15737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9"/>
              </a:lnSpc>
            </a:pPr>
            <a:r>
              <a:rPr lang="en-US" altLang="zh-CN" dirty="0" sz="1100" spc="-45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3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8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4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7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8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7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3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4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3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8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1">
                <a:solidFill>
                  <a:srgbClr val="FFFFFF"/>
                </a:solidFill>
                <a:latin typeface="Arial"/>
                <a:ea typeface="Arial"/>
                <a:cs typeface="Arial"/>
              </a:rPr>
              <a:t>ing</a:t>
            </a:r>
            <a:r>
              <a:rPr lang="en-US" altLang="zh-CN" dirty="0" sz="1100" spc="25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11">
                <a:solidFill>
                  <a:srgbClr val="FFFFFF"/>
                </a:solidFill>
                <a:latin typeface="Arial"/>
                <a:ea typeface="Arial"/>
                <a:cs typeface="Arial"/>
              </a:rPr>
              <a:t>urposes</a:t>
            </a:r>
            <a:r>
              <a:rPr lang="en-US" altLang="zh-CN" dirty="0" sz="1100" spc="2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FFFFFF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197" name="Text Box19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199" name="Path199"/>
          <p:cNvSpPr/>
          <p:nvPr/>
        </p:nvSpPr>
        <p:spPr>
          <a:xfrm>
            <a:off x="7979664" y="5849112"/>
            <a:ext cx="4023360" cy="551688"/>
          </a:xfrm>
          <a:custGeom>
            <a:avLst/>
            <a:gdLst/>
            <a:ahLst/>
            <a:cxnLst/>
            <a:rect l="l" t="t" r="r" b="b"/>
            <a:pathLst>
              <a:path w="4023360" h="551688">
                <a:moveTo>
                  <a:pt x="0" y="551688"/>
                </a:moveTo>
                <a:lnTo>
                  <a:pt x="550418" y="0"/>
                </a:lnTo>
                <a:lnTo>
                  <a:pt x="4023360" y="0"/>
                </a:lnTo>
                <a:lnTo>
                  <a:pt x="3454908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0" name="Path200"/>
          <p:cNvSpPr/>
          <p:nvPr/>
        </p:nvSpPr>
        <p:spPr>
          <a:xfrm>
            <a:off x="8558784" y="6507481"/>
            <a:ext cx="2721992" cy="36576"/>
          </a:xfrm>
          <a:custGeom>
            <a:avLst/>
            <a:gdLst/>
            <a:ahLst/>
            <a:cxnLst/>
            <a:rect l="l" t="t" r="r" b="b"/>
            <a:pathLst>
              <a:path w="2721992" h="36576">
                <a:moveTo>
                  <a:pt x="18288" y="18288"/>
                </a:moveTo>
                <a:lnTo>
                  <a:pt x="2703703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1" name="Path201"/>
          <p:cNvSpPr/>
          <p:nvPr/>
        </p:nvSpPr>
        <p:spPr>
          <a:xfrm>
            <a:off x="8558784" y="5705856"/>
            <a:ext cx="2814320" cy="36576"/>
          </a:xfrm>
          <a:custGeom>
            <a:avLst/>
            <a:gdLst/>
            <a:ahLst/>
            <a:cxnLst/>
            <a:rect l="l" t="t" r="r" b="b"/>
            <a:pathLst>
              <a:path w="2814320" h="36576">
                <a:moveTo>
                  <a:pt x="18288" y="18288"/>
                </a:moveTo>
                <a:lnTo>
                  <a:pt x="2796033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2" name="Text Box202"/>
          <p:cNvSpPr txBox="1"/>
          <p:nvPr/>
        </p:nvSpPr>
        <p:spPr>
          <a:xfrm>
            <a:off x="8591424" y="6001854"/>
            <a:ext cx="2764356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K</a:t>
            </a:r>
            <a:r>
              <a:rPr lang="en-US" altLang="zh-CN" dirty="0" sz="1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5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3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6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800" spc="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93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’</a:t>
            </a:r>
            <a:r>
              <a:rPr lang="en-US" altLang="zh-CN" dirty="0" sz="1800" spc="68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65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3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r>
              <a:rPr lang="en-US" altLang="zh-CN" dirty="0" sz="1800" spc="10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sz="1800" spc="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03" name="Text Box203"/>
          <p:cNvSpPr txBox="1"/>
          <p:nvPr/>
        </p:nvSpPr>
        <p:spPr>
          <a:xfrm>
            <a:off x="428244" y="6507236"/>
            <a:ext cx="3377715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7">
                <a:solidFill>
                  <a:srgbClr val="FFFFFF"/>
                </a:solidFill>
                <a:latin typeface="Arial"/>
                <a:ea typeface="Arial"/>
                <a:cs typeface="Arial"/>
              </a:rPr>
              <a:t>erna</a:t>
            </a:r>
            <a:r>
              <a:rPr lang="en-US" altLang="zh-CN" dirty="0" sz="1100" spc="-1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7">
                <a:solidFill>
                  <a:srgbClr val="FFFFFF"/>
                </a:solidFill>
                <a:latin typeface="Arial"/>
                <a:ea typeface="Arial"/>
                <a:cs typeface="Arial"/>
              </a:rPr>
              <a:t>tr</a:t>
            </a:r>
            <a:r>
              <a:rPr lang="en-US" altLang="zh-CN" dirty="0" sz="1100" spc="-22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52">
                <a:solidFill>
                  <a:srgbClr val="FFFFFF"/>
                </a:solidFill>
                <a:latin typeface="Arial"/>
                <a:ea typeface="Arial"/>
                <a:cs typeface="Arial"/>
              </a:rPr>
              <a:t>pu</a:t>
            </a:r>
            <a:r>
              <a:rPr lang="en-US" altLang="zh-CN" dirty="0" sz="11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se</a:t>
            </a:r>
            <a:r>
              <a:rPr lang="en-US" altLang="zh-CN" dirty="0" sz="1100" spc="-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05" name="Path205"/>
          <p:cNvSpPr/>
          <p:nvPr/>
        </p:nvSpPr>
        <p:spPr>
          <a:xfrm>
            <a:off x="414528" y="5940552"/>
            <a:ext cx="3429000" cy="551688"/>
          </a:xfrm>
          <a:custGeom>
            <a:avLst/>
            <a:gdLst/>
            <a:ahLst/>
            <a:cxnLst/>
            <a:rect l="l" t="t" r="r" b="b"/>
            <a:pathLst>
              <a:path w="3429000" h="551688">
                <a:moveTo>
                  <a:pt x="0" y="551688"/>
                </a:moveTo>
                <a:lnTo>
                  <a:pt x="469062" y="0"/>
                </a:lnTo>
                <a:lnTo>
                  <a:pt x="3429000" y="0"/>
                </a:lnTo>
                <a:lnTo>
                  <a:pt x="294462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6" name="Path206"/>
          <p:cNvSpPr/>
          <p:nvPr/>
        </p:nvSpPr>
        <p:spPr>
          <a:xfrm>
            <a:off x="1033272" y="6598920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7" name="Path207"/>
          <p:cNvSpPr/>
          <p:nvPr/>
        </p:nvSpPr>
        <p:spPr>
          <a:xfrm>
            <a:off x="1033272" y="5797296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8" name="Text Box208"/>
          <p:cNvSpPr txBox="1"/>
          <p:nvPr/>
        </p:nvSpPr>
        <p:spPr>
          <a:xfrm>
            <a:off x="1080516" y="6094476"/>
            <a:ext cx="2058035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9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800" spc="9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6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7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-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2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107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10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09" name="Text Box209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7">
                <a:solidFill>
                  <a:srgbClr val="FFFFFF"/>
                </a:solidFill>
                <a:latin typeface="Arial"/>
                <a:ea typeface="Arial"/>
                <a:cs typeface="Arial"/>
              </a:rPr>
              <a:t>al</a:t>
            </a:r>
            <a:r>
              <a:rPr lang="en-US" altLang="zh-CN" dirty="0" sz="1100" spc="-1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51">
                <a:solidFill>
                  <a:srgbClr val="FFFFFF"/>
                </a:solidFill>
                <a:latin typeface="Arial"/>
                <a:ea typeface="Arial"/>
                <a:cs typeface="Arial"/>
              </a:rPr>
              <a:t>ining</a:t>
            </a:r>
            <a:r>
              <a:rPr lang="en-US" altLang="zh-CN" dirty="0" sz="1100" spc="20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11">
                <a:solidFill>
                  <a:srgbClr val="FFFFFF"/>
                </a:solidFill>
                <a:latin typeface="Arial"/>
                <a:ea typeface="Arial"/>
                <a:cs typeface="Arial"/>
              </a:rPr>
              <a:t>urposes</a:t>
            </a:r>
            <a:r>
              <a:rPr lang="en-US" altLang="zh-CN" dirty="0" sz="1100" spc="23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9">
                <a:solidFill>
                  <a:srgbClr val="FFFFFF"/>
                </a:solidFill>
                <a:latin typeface="Arial"/>
                <a:ea typeface="Arial"/>
                <a:cs typeface="Arial"/>
              </a:rPr>
              <a:t>nly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th6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7" name="Path7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Text Box8"/>
          <p:cNvSpPr txBox="1"/>
          <p:nvPr/>
        </p:nvSpPr>
        <p:spPr>
          <a:xfrm>
            <a:off x="3546348" y="3235574"/>
            <a:ext cx="5053548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24">
                <a:solidFill>
                  <a:srgbClr val="000000"/>
                </a:solidFill>
                <a:latin typeface="Arial"/>
                <a:ea typeface="Arial"/>
                <a:cs typeface="Arial"/>
              </a:rPr>
              <a:t>CR</a:t>
            </a:r>
            <a:r>
              <a:rPr lang="en-US" altLang="zh-CN" dirty="0" sz="2800" spc="-30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30">
                <a:solidFill>
                  <a:srgbClr val="000000"/>
                </a:solidFill>
                <a:latin typeface="Arial"/>
                <a:ea typeface="Arial"/>
                <a:cs typeface="Arial"/>
              </a:rPr>
              <a:t>FTED</a:t>
            </a:r>
            <a:r>
              <a:rPr lang="en-US" altLang="zh-CN" dirty="0" sz="2800" spc="5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88">
                <a:solidFill>
                  <a:srgbClr val="000000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2800" spc="-1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20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r>
              <a:rPr lang="en-US" altLang="zh-CN" dirty="0" sz="2800" spc="100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26">
                <a:solidFill>
                  <a:srgbClr val="000000"/>
                </a:solidFill>
                <a:latin typeface="Arial"/>
                <a:ea typeface="Arial"/>
                <a:cs typeface="Arial"/>
              </a:rPr>
              <a:t>XP</a:t>
            </a:r>
            <a:r>
              <a:rPr lang="en-US" altLang="zh-CN" dirty="0" sz="2800" spc="-31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252">
                <a:solidFill>
                  <a:srgbClr val="000000"/>
                </a:solidFill>
                <a:latin typeface="Arial"/>
                <a:ea typeface="Arial"/>
                <a:cs typeface="Arial"/>
              </a:rPr>
              <a:t>RT</a:t>
            </a:r>
            <a:r>
              <a:rPr lang="en-US" altLang="zh-CN" dirty="0" sz="2800" spc="-42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8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9" name="Text Box9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Fo</a:t>
            </a:r>
            <a:r>
              <a:rPr lang="en-US" altLang="zh-CN" dirty="0" sz="11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9">
                <a:solidFill>
                  <a:srgbClr val="FFFFFF"/>
                </a:solidFill>
                <a:latin typeface="Arial"/>
                <a:ea typeface="Arial"/>
                <a:cs typeface="Arial"/>
              </a:rPr>
              <a:t>ern</a:t>
            </a:r>
            <a:r>
              <a:rPr lang="en-US" altLang="zh-CN" dirty="0" sz="1100" spc="-18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11" name="Path211"/>
          <p:cNvSpPr/>
          <p:nvPr/>
        </p:nvSpPr>
        <p:spPr>
          <a:xfrm>
            <a:off x="8854440" y="5849112"/>
            <a:ext cx="2938272" cy="551688"/>
          </a:xfrm>
          <a:custGeom>
            <a:avLst/>
            <a:gdLst/>
            <a:ahLst/>
            <a:cxnLst/>
            <a:rect l="l" t="t" r="r" b="b"/>
            <a:pathLst>
              <a:path w="2938272" h="551688">
                <a:moveTo>
                  <a:pt x="0" y="551688"/>
                </a:moveTo>
                <a:lnTo>
                  <a:pt x="401955" y="0"/>
                </a:lnTo>
                <a:lnTo>
                  <a:pt x="2938272" y="0"/>
                </a:lnTo>
                <a:lnTo>
                  <a:pt x="2523236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2" name="Path212"/>
          <p:cNvSpPr/>
          <p:nvPr/>
        </p:nvSpPr>
        <p:spPr>
          <a:xfrm>
            <a:off x="9598152" y="6507481"/>
            <a:ext cx="1422274" cy="36576"/>
          </a:xfrm>
          <a:custGeom>
            <a:avLst/>
            <a:gdLst/>
            <a:ahLst/>
            <a:cxnLst/>
            <a:rect l="l" t="t" r="r" b="b"/>
            <a:pathLst>
              <a:path w="1422274" h="36576">
                <a:moveTo>
                  <a:pt x="18288" y="18288"/>
                </a:moveTo>
                <a:lnTo>
                  <a:pt x="1403985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3" name="Path213"/>
          <p:cNvSpPr/>
          <p:nvPr/>
        </p:nvSpPr>
        <p:spPr>
          <a:xfrm>
            <a:off x="9521952" y="5745480"/>
            <a:ext cx="1497838" cy="36576"/>
          </a:xfrm>
          <a:custGeom>
            <a:avLst/>
            <a:gdLst/>
            <a:ahLst/>
            <a:cxnLst/>
            <a:rect l="l" t="t" r="r" b="b"/>
            <a:pathLst>
              <a:path w="1497838" h="36576">
                <a:moveTo>
                  <a:pt x="18288" y="18288"/>
                </a:moveTo>
                <a:lnTo>
                  <a:pt x="1479550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4" name="Text Box214"/>
          <p:cNvSpPr txBox="1"/>
          <p:nvPr/>
        </p:nvSpPr>
        <p:spPr>
          <a:xfrm>
            <a:off x="9592310" y="6001854"/>
            <a:ext cx="1428238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800" spc="10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1800" spc="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15" name="Text Box215"/>
          <p:cNvSpPr txBox="1"/>
          <p:nvPr/>
        </p:nvSpPr>
        <p:spPr>
          <a:xfrm>
            <a:off x="408432" y="6507236"/>
            <a:ext cx="3377715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000000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000000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2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2">
                <a:solidFill>
                  <a:srgbClr val="000000"/>
                </a:solidFill>
                <a:latin typeface="Arial"/>
                <a:ea typeface="Arial"/>
                <a:cs typeface="Arial"/>
              </a:rPr>
              <a:t>rposes</a:t>
            </a:r>
            <a:r>
              <a:rPr lang="en-US" altLang="zh-CN" dirty="0" sz="1100" spc="24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000000"/>
                </a:solidFill>
                <a:latin typeface="Arial"/>
                <a:ea typeface="Arial"/>
                <a:cs typeface="Arial"/>
              </a:rPr>
              <a:t>nl</a:t>
            </a:r>
            <a:r>
              <a:rPr lang="en-US" altLang="zh-CN" dirty="0" sz="1100" spc="-18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2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217" name="Text Box21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000000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000000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4">
                <a:solidFill>
                  <a:srgbClr val="000000"/>
                </a:solidFill>
                <a:latin typeface="Arial"/>
                <a:ea typeface="Arial"/>
                <a:cs typeface="Arial"/>
              </a:rPr>
              <a:t>rai</a:t>
            </a:r>
            <a:r>
              <a:rPr lang="en-US" altLang="zh-CN" dirty="0" sz="1100" spc="-21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th218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9" name="Path219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20" name="Text Box220"/>
          <p:cNvSpPr txBox="1"/>
          <p:nvPr/>
        </p:nvSpPr>
        <p:spPr>
          <a:xfrm>
            <a:off x="3656076" y="1436097"/>
            <a:ext cx="4839042" cy="39975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8"/>
              </a:lnSpc>
            </a:pPr>
            <a:r>
              <a:rPr lang="en-US" altLang="zh-CN" dirty="0" sz="2800" spc="-187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2800" spc="-18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1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800" spc="-29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575">
                <a:solidFill>
                  <a:srgbClr val="FFFFFF"/>
                </a:solidFill>
                <a:latin typeface="Arial"/>
                <a:ea typeface="Arial"/>
                <a:cs typeface="Arial"/>
              </a:rPr>
              <a:t>ILDIN</a:t>
            </a:r>
            <a:r>
              <a:rPr lang="en-US" altLang="zh-CN" dirty="0" sz="2800" spc="-164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2800" spc="9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37">
                <a:solidFill>
                  <a:srgbClr val="FFFFFF"/>
                </a:solidFill>
                <a:latin typeface="Arial"/>
                <a:ea typeface="Arial"/>
                <a:cs typeface="Arial"/>
              </a:rPr>
              <a:t>FEATURES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221" name="Text Box221"/>
          <p:cNvSpPr txBox="1"/>
          <p:nvPr/>
        </p:nvSpPr>
        <p:spPr>
          <a:xfrm>
            <a:off x="4208018" y="2708275"/>
            <a:ext cx="3764357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">
                <a:solidFill>
                  <a:srgbClr val="FFFFFF"/>
                </a:solidFill>
                <a:latin typeface="Arial"/>
                <a:ea typeface="Arial"/>
                <a:cs typeface="Arial"/>
              </a:rPr>
              <a:t>Modern</a:t>
            </a:r>
            <a:r>
              <a:rPr lang="en-US" altLang="zh-CN" dirty="0" sz="1800" spc="-1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contemporary</a:t>
            </a:r>
            <a:r>
              <a:rPr lang="en-US" altLang="zh-CN" dirty="0" sz="1800" spc="-10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main</a:t>
            </a:r>
            <a:r>
              <a:rPr lang="en-US" altLang="zh-CN" dirty="0" sz="1800" spc="-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0">
                <a:solidFill>
                  <a:srgbClr val="FFFFFF"/>
                </a:solidFill>
                <a:latin typeface="Arial"/>
                <a:ea typeface="Arial"/>
                <a:cs typeface="Arial"/>
              </a:rPr>
              <a:t>lobbies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2" name="Text Box222"/>
          <p:cNvSpPr txBox="1"/>
          <p:nvPr/>
        </p:nvSpPr>
        <p:spPr>
          <a:xfrm>
            <a:off x="4027932" y="2988042"/>
            <a:ext cx="4404730" cy="52782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 marL="308102" indent="-308102">
              <a:lnSpc>
                <a:spcPts val="2078"/>
              </a:lnSpc>
            </a:pPr>
            <a:r>
              <a:rPr lang="en-US" altLang="zh-CN" dirty="0" sz="1800" spc="-1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18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-172">
                <a:solidFill>
                  <a:srgbClr val="FFFFFF"/>
                </a:solidFill>
                <a:latin typeface="Arial"/>
                <a:ea typeface="Arial"/>
                <a:cs typeface="Arial"/>
              </a:rPr>
              <a:t>24</a:t>
            </a:r>
            <a:r>
              <a:rPr lang="en-US" altLang="zh-CN" dirty="0" sz="1800" spc="6">
                <a:solidFill>
                  <a:srgbClr val="FFFFFF"/>
                </a:solidFill>
                <a:latin typeface="Arial"/>
                <a:ea typeface="Arial"/>
                <a:cs typeface="Arial"/>
              </a:rPr>
              <a:t>-hour</a:t>
            </a:r>
            <a:r>
              <a:rPr lang="en-US" altLang="zh-CN" dirty="0" sz="1800" spc="-18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6">
                <a:solidFill>
                  <a:srgbClr val="FFFFFF"/>
                </a:solidFill>
                <a:latin typeface="Arial"/>
                <a:ea typeface="Arial"/>
                <a:cs typeface="Arial"/>
              </a:rPr>
              <a:t>security</a:t>
            </a:r>
            <a:r>
              <a:rPr lang="en-US" altLang="zh-CN" dirty="0" sz="1800" spc="-12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system</a:t>
            </a:r>
            <a:r>
              <a:rPr lang="en-US" altLang="zh-CN" dirty="0" sz="1800" spc="-10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5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">
                <a:solidFill>
                  <a:srgbClr val="FFFFFF"/>
                </a:solidFill>
                <a:latin typeface="Arial"/>
                <a:ea typeface="Arial"/>
                <a:cs typeface="Arial"/>
              </a:rPr>
              <a:t>CCTV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05">
                <a:solidFill>
                  <a:srgbClr val="FFFFFF"/>
                </a:solidFill>
                <a:latin typeface="Arial"/>
                <a:ea typeface="Arial"/>
                <a:cs typeface="Arial"/>
              </a:rPr>
              <a:t>cameras</a:t>
            </a:r>
            <a:r>
              <a:rPr lang="en-US" altLang="zh-CN" dirty="0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5">
                <a:solidFill>
                  <a:srgbClr val="FFFFFF"/>
                </a:solidFill>
                <a:latin typeface="Arial"/>
                <a:ea typeface="Arial"/>
                <a:cs typeface="Arial"/>
              </a:rPr>
              <a:t>Secure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keycard</a:t>
            </a:r>
            <a:r>
              <a:rPr lang="en-US" altLang="zh-CN" dirty="0" sz="1800" spc="-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8">
                <a:solidFill>
                  <a:srgbClr val="FFFFFF"/>
                </a:solidFill>
                <a:latin typeface="Arial"/>
                <a:ea typeface="Arial"/>
                <a:cs typeface="Arial"/>
              </a:rPr>
              <a:t>access</a:t>
            </a:r>
            <a:r>
              <a:rPr lang="en-US" altLang="zh-CN" dirty="0" sz="1800" spc="-11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to</a:t>
            </a:r>
            <a:r>
              <a:rPr lang="en-US" altLang="zh-CN" dirty="0" sz="1800" spc="-13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2">
                <a:solidFill>
                  <a:srgbClr val="FFFFFF"/>
                </a:solidFill>
                <a:latin typeface="Arial"/>
                <a:ea typeface="Arial"/>
                <a:cs typeface="Arial"/>
              </a:rPr>
              <a:t>elevators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3" name="Text Box223"/>
          <p:cNvSpPr txBox="1"/>
          <p:nvPr/>
        </p:nvSpPr>
        <p:spPr>
          <a:xfrm>
            <a:off x="5131562" y="3537204"/>
            <a:ext cx="2201799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2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High</a:t>
            </a:r>
            <a:r>
              <a:rPr lang="en-US" altLang="zh-CN" dirty="0" sz="18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-speed</a:t>
            </a:r>
            <a:r>
              <a:rPr lang="en-US" altLang="zh-CN" dirty="0" sz="1800" spc="-1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2">
                <a:solidFill>
                  <a:srgbClr val="FFFFFF"/>
                </a:solidFill>
                <a:latin typeface="Arial"/>
                <a:ea typeface="Arial"/>
                <a:cs typeface="Arial"/>
              </a:rPr>
              <a:t>elevators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4" name="Text Box224"/>
          <p:cNvSpPr txBox="1"/>
          <p:nvPr/>
        </p:nvSpPr>
        <p:spPr>
          <a:xfrm>
            <a:off x="4713986" y="3811778"/>
            <a:ext cx="3038806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2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-173">
                <a:solidFill>
                  <a:srgbClr val="FFFFFF"/>
                </a:solidFill>
                <a:latin typeface="Arial"/>
                <a:ea typeface="Arial"/>
                <a:cs typeface="Arial"/>
              </a:rPr>
              <a:t>100%</a:t>
            </a:r>
            <a:r>
              <a:rPr lang="en-US" altLang="zh-CN" dirty="0" sz="1800" spc="-13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5">
                <a:solidFill>
                  <a:srgbClr val="FFFFFF"/>
                </a:solidFill>
                <a:latin typeface="Arial"/>
                <a:ea typeface="Arial"/>
                <a:cs typeface="Arial"/>
              </a:rPr>
              <a:t>stand</a:t>
            </a:r>
            <a:r>
              <a:rPr lang="en-US" altLang="zh-CN" dirty="0" sz="1800" spc="-21">
                <a:solidFill>
                  <a:srgbClr val="FFFFFF"/>
                </a:solidFill>
                <a:latin typeface="Arial"/>
                <a:ea typeface="Arial"/>
                <a:cs typeface="Arial"/>
              </a:rPr>
              <a:t>-by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back-up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power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5" name="Text Box225"/>
          <p:cNvSpPr txBox="1"/>
          <p:nvPr/>
        </p:nvSpPr>
        <p:spPr>
          <a:xfrm>
            <a:off x="4287266" y="4086098"/>
            <a:ext cx="3895086" cy="53042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 indent="100584">
              <a:lnSpc>
                <a:spcPts val="2088"/>
              </a:lnSpc>
            </a:pPr>
            <a:r>
              <a:rPr lang="en-US" altLang="zh-CN" dirty="0" sz="1800" spc="-1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2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3">
                <a:solidFill>
                  <a:srgbClr val="FFFFFF"/>
                </a:solidFill>
                <a:latin typeface="Arial"/>
                <a:ea typeface="Arial"/>
                <a:cs typeface="Arial"/>
              </a:rPr>
              <a:t>Two</a:t>
            </a:r>
            <a:r>
              <a:rPr lang="en-US" altLang="zh-CN" dirty="0" sz="1800" spc="-1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(2)</a:t>
            </a:r>
            <a:r>
              <a:rPr lang="en-US" altLang="zh-CN" dirty="0" sz="1800" spc="-10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fire</a:t>
            </a:r>
            <a:r>
              <a:rPr lang="en-US" altLang="zh-CN" dirty="0" sz="1800" spc="-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4">
                <a:solidFill>
                  <a:srgbClr val="FFFFFF"/>
                </a:solidFill>
                <a:latin typeface="Arial"/>
                <a:ea typeface="Arial"/>
                <a:cs typeface="Arial"/>
              </a:rPr>
              <a:t>exits</a:t>
            </a:r>
            <a:r>
              <a:rPr lang="en-US" altLang="zh-CN" dirty="0" sz="1800" spc="-14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2">
                <a:solidFill>
                  <a:srgbClr val="FFFFFF"/>
                </a:solidFill>
                <a:latin typeface="Arial"/>
                <a:ea typeface="Arial"/>
                <a:cs typeface="Arial"/>
              </a:rPr>
              <a:t>per</a:t>
            </a:r>
            <a:r>
              <a:rPr lang="en-US" altLang="zh-CN" dirty="0" sz="1800" spc="-10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8">
                <a:solidFill>
                  <a:srgbClr val="FFFFFF"/>
                </a:solidFill>
                <a:latin typeface="Arial"/>
                <a:ea typeface="Arial"/>
                <a:cs typeface="Arial"/>
              </a:rPr>
              <a:t>residential</a:t>
            </a:r>
            <a:r>
              <a:rPr lang="en-US" altLang="zh-CN" dirty="0" sz="18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</a:t>
            </a:r>
            <a:r>
              <a:rPr lang="en-US" altLang="zh-CN" dirty="0" sz="1800" spc="-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23">
                <a:solidFill>
                  <a:srgbClr val="FFFFFF"/>
                </a:solidFill>
                <a:latin typeface="Arial"/>
                <a:ea typeface="Arial"/>
                <a:cs typeface="Arial"/>
              </a:rPr>
              <a:t>Fully</a:t>
            </a:r>
            <a:r>
              <a:rPr lang="en-US" altLang="zh-CN" dirty="0" sz="18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-automated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fire</a:t>
            </a:r>
            <a:r>
              <a:rPr lang="en-US" altLang="zh-CN" dirty="0" sz="1800" spc="-1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">
                <a:solidFill>
                  <a:srgbClr val="FFFFFF"/>
                </a:solidFill>
                <a:latin typeface="Arial"/>
                <a:ea typeface="Arial"/>
                <a:cs typeface="Arial"/>
              </a:rPr>
              <a:t>protection</a:t>
            </a:r>
            <a:r>
              <a:rPr lang="en-US" altLang="zh-CN" dirty="0" sz="18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system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6" name="Text Box226"/>
          <p:cNvSpPr txBox="1"/>
          <p:nvPr/>
        </p:nvSpPr>
        <p:spPr>
          <a:xfrm>
            <a:off x="4122674" y="4635119"/>
            <a:ext cx="4214393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2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-22">
                <a:solidFill>
                  <a:srgbClr val="FFFFFF"/>
                </a:solidFill>
                <a:latin typeface="Arial"/>
                <a:ea typeface="Arial"/>
                <a:cs typeface="Arial"/>
              </a:rPr>
              <a:t>Water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6">
                <a:solidFill>
                  <a:srgbClr val="FFFFFF"/>
                </a:solidFill>
                <a:latin typeface="Arial"/>
                <a:ea typeface="Arial"/>
                <a:cs typeface="Arial"/>
              </a:rPr>
              <a:t>reservoir</a:t>
            </a:r>
            <a:r>
              <a:rPr lang="en-US" altLang="zh-CN" dirty="0" sz="18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5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3">
                <a:solidFill>
                  <a:srgbClr val="FFFFFF"/>
                </a:solidFill>
                <a:latin typeface="Arial"/>
                <a:ea typeface="Arial"/>
                <a:cs typeface="Arial"/>
              </a:rPr>
              <a:t>separate</a:t>
            </a:r>
            <a:r>
              <a:rPr lang="en-US" altLang="zh-CN" dirty="0" sz="18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fire</a:t>
            </a:r>
            <a:r>
              <a:rPr lang="en-US" altLang="zh-CN" dirty="0" sz="1800" spc="-10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reserves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7" name="Text Box227"/>
          <p:cNvSpPr txBox="1"/>
          <p:nvPr/>
        </p:nvSpPr>
        <p:spPr>
          <a:xfrm>
            <a:off x="5296154" y="4909439"/>
            <a:ext cx="1881759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16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-12">
                <a:solidFill>
                  <a:srgbClr val="FFFFFF"/>
                </a:solidFill>
                <a:latin typeface="Arial"/>
                <a:ea typeface="Arial"/>
                <a:cs typeface="Arial"/>
              </a:rPr>
              <a:t>Intercom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per</a:t>
            </a:r>
            <a:r>
              <a:rPr lang="en-US" altLang="zh-CN" dirty="0" sz="1800" spc="-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8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8" name="Text Box228"/>
          <p:cNvSpPr txBox="1"/>
          <p:nvPr/>
        </p:nvSpPr>
        <p:spPr>
          <a:xfrm>
            <a:off x="4299458" y="5183491"/>
            <a:ext cx="3869509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1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•</a:t>
            </a:r>
            <a:r>
              <a:rPr lang="en-US" altLang="zh-CN" dirty="0" sz="1800" spc="-521">
                <a:solidFill>
                  <a:srgbClr val="FFFFFF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1800" spc="-47">
                <a:solidFill>
                  <a:srgbClr val="FFFFFF"/>
                </a:solidFill>
                <a:latin typeface="Arial"/>
                <a:ea typeface="Arial"/>
                <a:cs typeface="Arial"/>
              </a:rPr>
              <a:t>Dedicated</a:t>
            </a:r>
            <a:r>
              <a:rPr lang="en-US" altLang="zh-CN" dirty="0" sz="1800" spc="-1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property</a:t>
            </a:r>
            <a:r>
              <a:rPr lang="en-US" altLang="zh-CN" dirty="0" sz="1800" spc="-10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74">
                <a:solidFill>
                  <a:srgbClr val="FFFFFF"/>
                </a:solidFill>
                <a:latin typeface="Arial"/>
                <a:ea typeface="Arial"/>
                <a:cs typeface="Arial"/>
              </a:rPr>
              <a:t>management</a:t>
            </a:r>
            <a:r>
              <a:rPr lang="en-US" altLang="zh-CN" dirty="0" sz="1800" spc="-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8">
                <a:solidFill>
                  <a:srgbClr val="FFFFFF"/>
                </a:solidFill>
                <a:latin typeface="Arial"/>
                <a:ea typeface="Arial"/>
                <a:cs typeface="Arial"/>
              </a:rPr>
              <a:t>team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29" name="Text Box229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9">
                <a:solidFill>
                  <a:srgbClr val="FFFFFF"/>
                </a:solidFill>
                <a:latin typeface="Arial"/>
                <a:ea typeface="Arial"/>
                <a:cs typeface="Arial"/>
              </a:rPr>
              <a:t>nte</a:t>
            </a:r>
            <a:r>
              <a:rPr lang="en-US" altLang="zh-CN" dirty="0" sz="11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37">
                <a:solidFill>
                  <a:srgbClr val="FFFFFF"/>
                </a:solidFill>
                <a:latin typeface="Arial"/>
                <a:ea typeface="Arial"/>
                <a:cs typeface="Arial"/>
              </a:rPr>
              <a:t>ini</a:t>
            </a:r>
            <a:r>
              <a:rPr lang="en-US" altLang="zh-CN" dirty="0" sz="1100" spc="-24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ath230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1" name="Path231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2" name="Text Box232"/>
          <p:cNvSpPr txBox="1"/>
          <p:nvPr/>
        </p:nvSpPr>
        <p:spPr>
          <a:xfrm>
            <a:off x="3784092" y="3235574"/>
            <a:ext cx="4585667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5">
                <a:solidFill>
                  <a:srgbClr val="000000"/>
                </a:solidFill>
                <a:latin typeface="Arial"/>
                <a:ea typeface="Arial"/>
                <a:cs typeface="Arial"/>
              </a:rPr>
              <a:t>V</a:t>
            </a:r>
            <a:r>
              <a:rPr lang="en-US" altLang="zh-CN" dirty="0" sz="2800" spc="-21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9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4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4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90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15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800" spc="-29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10">
                <a:solidFill>
                  <a:srgbClr val="000000"/>
                </a:solidFill>
                <a:latin typeface="Arial"/>
                <a:ea typeface="Arial"/>
                <a:cs typeface="Arial"/>
              </a:rPr>
              <a:t>RTU</a:t>
            </a:r>
            <a:r>
              <a:rPr lang="en-US" altLang="zh-CN" dirty="0" sz="2800" spc="-59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800" spc="-1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233" name="Text Box233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9">
                <a:solidFill>
                  <a:srgbClr val="FFFFFF"/>
                </a:solidFill>
                <a:latin typeface="Arial"/>
                <a:ea typeface="Arial"/>
                <a:cs typeface="Arial"/>
              </a:rPr>
              <a:t>nte</a:t>
            </a:r>
            <a:r>
              <a:rPr lang="en-US" altLang="zh-CN" dirty="0" sz="11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17">
                <a:solidFill>
                  <a:srgbClr val="FFFFFF"/>
                </a:solidFill>
                <a:latin typeface="Arial"/>
                <a:ea typeface="Arial"/>
                <a:cs typeface="Arial"/>
              </a:rPr>
              <a:t>na</a:t>
            </a:r>
            <a:r>
              <a:rPr lang="en-US" altLang="zh-CN" dirty="0" sz="11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19">
                <a:solidFill>
                  <a:srgbClr val="FFFFFF"/>
                </a:solidFill>
                <a:latin typeface="Arial"/>
                <a:ea typeface="Arial"/>
                <a:cs typeface="Arial"/>
              </a:rPr>
              <a:t>ra</a:t>
            </a:r>
            <a:r>
              <a:rPr lang="en-US" altLang="zh-CN" dirty="0" sz="1100" spc="-10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ni</a:t>
            </a:r>
            <a:r>
              <a:rPr lang="en-US" altLang="zh-CN" dirty="0" sz="11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4">
                <a:solidFill>
                  <a:srgbClr val="FFFFFF"/>
                </a:solidFill>
                <a:latin typeface="Arial"/>
                <a:ea typeface="Arial"/>
                <a:cs typeface="Arial"/>
              </a:rPr>
              <a:t>on</a:t>
            </a:r>
            <a:r>
              <a:rPr lang="en-US" altLang="zh-CN" dirty="0" sz="11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ath234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5" name="Path235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236" name="Group236"/>
          <p:cNvGrpSpPr/>
          <p:nvPr/>
        </p:nvGrpSpPr>
        <p:grpSpPr>
          <a:xfrm>
            <a:off x="353568" y="1621056"/>
            <a:ext cx="5904484" cy="4279872"/>
            <a:chOff x="353568" y="1621056"/>
            <a:chExt cx="5904484" cy="4279872"/>
          </a:xfrm>
        </p:grpSpPr>
        <p:pic>
          <p:nvPicPr>
            <p:cNvPr id="237" name="Image2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568" y="1831848"/>
              <a:ext cx="5885688" cy="4069080"/>
            </a:xfrm>
            <a:prstGeom prst="rect">
              <a:avLst/>
            </a:prstGeom>
            <a:noFill/>
          </p:spPr>
        </p:pic>
        <p:sp>
          <p:nvSpPr>
            <p:cNvPr id="238" name="Path238"/>
            <p:cNvSpPr/>
            <p:nvPr/>
          </p:nvSpPr>
          <p:spPr>
            <a:xfrm>
              <a:off x="3443760" y="1621056"/>
              <a:ext cx="1541598" cy="877514"/>
            </a:xfrm>
            <a:custGeom>
              <a:avLst/>
              <a:gdLst/>
              <a:ahLst/>
              <a:cxnLst/>
              <a:rect l="l" t="t" r="r" b="b"/>
              <a:pathLst>
                <a:path w="1541598" h="877514">
                  <a:moveTo>
                    <a:pt x="24864" y="852650"/>
                  </a:moveTo>
                  <a:lnTo>
                    <a:pt x="1516733" y="24864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239" name="Path239"/>
            <p:cNvSpPr/>
            <p:nvPr/>
          </p:nvSpPr>
          <p:spPr>
            <a:xfrm>
              <a:off x="4943856" y="1627632"/>
              <a:ext cx="1314196" cy="36576"/>
            </a:xfrm>
            <a:custGeom>
              <a:avLst/>
              <a:gdLst/>
              <a:ahLst/>
              <a:cxnLst/>
              <a:rect l="l" t="t" r="r" b="b"/>
              <a:pathLst>
                <a:path w="1314196" h="36576">
                  <a:moveTo>
                    <a:pt x="18288" y="18288"/>
                  </a:moveTo>
                  <a:lnTo>
                    <a:pt x="1295908" y="18288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240" name="Image2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868" y="4349484"/>
              <a:ext cx="1490180" cy="1126134"/>
            </a:xfrm>
            <a:prstGeom prst="rect">
              <a:avLst/>
            </a:prstGeom>
            <a:noFill/>
          </p:spPr>
        </p:pic>
      </p:grpSp>
      <p:sp>
        <p:nvSpPr>
          <p:cNvPr id="241" name="Text Box241"/>
          <p:cNvSpPr txBox="1"/>
          <p:nvPr/>
        </p:nvSpPr>
        <p:spPr>
          <a:xfrm>
            <a:off x="6455410" y="1520938"/>
            <a:ext cx="1346519" cy="25637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b="1" sz="18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b="1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186">
                <a:solidFill>
                  <a:srgbClr val="FFFFFF"/>
                </a:solidFill>
                <a:latin typeface="Arial"/>
                <a:ea typeface="Arial"/>
                <a:cs typeface="Arial"/>
              </a:rPr>
              <a:t>ER</a:t>
            </a:r>
            <a:r>
              <a:rPr lang="en-US" altLang="zh-CN" dirty="0" b="1" sz="1800" spc="-10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b="1" sz="1800" spc="6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b="1" sz="1800" spc="8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-130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2" name="Text Box242"/>
          <p:cNvSpPr txBox="1"/>
          <p:nvPr/>
        </p:nvSpPr>
        <p:spPr>
          <a:xfrm>
            <a:off x="6444361" y="2208911"/>
            <a:ext cx="1126313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73">
                <a:solidFill>
                  <a:srgbClr val="FFFFFF"/>
                </a:solidFill>
                <a:latin typeface="Arial"/>
                <a:ea typeface="Arial"/>
                <a:cs typeface="Arial"/>
              </a:rPr>
              <a:t>163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3" name="Text Box243"/>
          <p:cNvSpPr txBox="1"/>
          <p:nvPr/>
        </p:nvSpPr>
        <p:spPr>
          <a:xfrm>
            <a:off x="6444361" y="2620772"/>
            <a:ext cx="4913885" cy="6732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50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2">
                <a:solidFill>
                  <a:srgbClr val="FFFFFF"/>
                </a:solidFill>
                <a:latin typeface="Arial"/>
                <a:ea typeface="Arial"/>
                <a:cs typeface="Arial"/>
              </a:rPr>
              <a:t>10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floors</a:t>
            </a:r>
            <a:r>
              <a:rPr lang="en-US" altLang="zh-CN" dirty="0" sz="1800" spc="231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7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8">
                <a:solidFill>
                  <a:srgbClr val="FFFFFF"/>
                </a:solidFill>
                <a:latin typeface="Arial"/>
                <a:ea typeface="Arial"/>
                <a:cs typeface="Arial"/>
              </a:rPr>
              <a:t>lifts</a:t>
            </a:r>
            <a:r>
              <a:rPr lang="en-US" altLang="zh-CN" dirty="0" sz="1800" spc="279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42">
                <a:solidFill>
                  <a:srgbClr val="FFFFFF"/>
                </a:solidFill>
                <a:latin typeface="Arial"/>
                <a:ea typeface="Arial"/>
                <a:cs typeface="Arial"/>
              </a:rPr>
              <a:t>15</a:t>
            </a:r>
            <a:r>
              <a:rPr lang="en-US" altLang="zh-CN" dirty="0" sz="1800" spc="-11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units/floor</a:t>
            </a:r>
            <a:r>
              <a:rPr lang="en-US" altLang="zh-CN" dirty="0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Studios</a:t>
            </a:r>
            <a:r>
              <a:rPr lang="en-US" altLang="zh-CN" dirty="0" sz="1800" spc="28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36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6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88</a:t>
            </a:r>
            <a:r>
              <a:rPr lang="en-US" altLang="zh-CN" dirty="0" sz="1800" spc="-1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4" name="Text Box244"/>
          <p:cNvSpPr txBox="1"/>
          <p:nvPr/>
        </p:nvSpPr>
        <p:spPr>
          <a:xfrm>
            <a:off x="6444361" y="3443986"/>
            <a:ext cx="4428337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19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18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8">
                <a:solidFill>
                  <a:srgbClr val="FFFFFF"/>
                </a:solidFill>
                <a:latin typeface="Arial"/>
                <a:ea typeface="Arial"/>
                <a:cs typeface="Arial"/>
              </a:rPr>
              <a:t>BR</a:t>
            </a:r>
            <a:r>
              <a:rPr lang="en-US" altLang="zh-CN" dirty="0" sz="1800" spc="53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48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5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42</a:t>
            </a:r>
            <a:r>
              <a:rPr lang="en-US" altLang="zh-CN" dirty="0" sz="1800" spc="-13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5" name="Text Box245"/>
          <p:cNvSpPr txBox="1"/>
          <p:nvPr/>
        </p:nvSpPr>
        <p:spPr>
          <a:xfrm>
            <a:off x="6444361" y="3855190"/>
            <a:ext cx="4407109" cy="26209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4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5">
                <a:solidFill>
                  <a:srgbClr val="FFFFFF"/>
                </a:solidFill>
                <a:latin typeface="Arial"/>
                <a:ea typeface="Arial"/>
                <a:cs typeface="Arial"/>
              </a:rPr>
              <a:t>2BR</a:t>
            </a:r>
            <a:r>
              <a:rPr lang="en-US" altLang="zh-CN" dirty="0" sz="1800" spc="549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48">
                <a:solidFill>
                  <a:srgbClr val="FFFFFF"/>
                </a:solidFill>
                <a:latin typeface="Arial"/>
                <a:ea typeface="Arial"/>
                <a:cs typeface="Arial"/>
              </a:rPr>
              <a:t>72</a:t>
            </a:r>
            <a:r>
              <a:rPr lang="en-US" altLang="zh-CN" dirty="0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7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6">
                <a:solidFill>
                  <a:srgbClr val="FFFFFF"/>
                </a:solidFill>
                <a:latin typeface="Arial"/>
                <a:ea typeface="Arial"/>
                <a:cs typeface="Arial"/>
              </a:rPr>
              <a:t>33</a:t>
            </a:r>
            <a:r>
              <a:rPr lang="en-US" altLang="zh-CN" dirty="0" sz="1800" spc="-14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6" name="Text Box246"/>
          <p:cNvSpPr txBox="1"/>
          <p:nvPr/>
        </p:nvSpPr>
        <p:spPr>
          <a:xfrm>
            <a:off x="6444361" y="4267327"/>
            <a:ext cx="3072461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amenities/</a:t>
            </a:r>
            <a:r>
              <a:rPr lang="en-US" altLang="zh-CN" dirty="0" sz="1800" spc="-10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2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28">
                <a:solidFill>
                  <a:srgbClr val="FFFFFF"/>
                </a:solidFill>
                <a:latin typeface="Arial"/>
                <a:ea typeface="Arial"/>
                <a:cs typeface="Arial"/>
              </a:rPr>
              <a:t>8912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47" name="Text Box24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8">
                <a:solidFill>
                  <a:srgbClr val="FFFFFF"/>
                </a:solidFill>
                <a:latin typeface="Arial"/>
                <a:ea typeface="Arial"/>
                <a:cs typeface="Arial"/>
              </a:rPr>
              <a:t>es</a:t>
            </a:r>
            <a:r>
              <a:rPr lang="en-US" altLang="zh-CN" dirty="0" sz="1100" spc="4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"/>
            <a:ext cx="12192000" cy="6832600"/>
          </a:xfrm>
          <a:prstGeom prst="rect">
            <a:avLst/>
          </a:prstGeom>
          <a:noFill/>
        </p:spPr>
      </p:pic>
      <p:sp>
        <p:nvSpPr>
          <p:cNvPr id="249" name="Text Box249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ni</a:t>
            </a:r>
            <a:r>
              <a:rPr lang="en-US" altLang="zh-CN" dirty="0" sz="11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1">
                <a:solidFill>
                  <a:srgbClr val="FFFFFF"/>
                </a:solidFill>
                <a:latin typeface="Arial"/>
                <a:ea typeface="Arial"/>
                <a:cs typeface="Arial"/>
              </a:rPr>
              <a:t>onl</a:t>
            </a:r>
            <a:r>
              <a:rPr lang="en-US" altLang="zh-CN" dirty="0" sz="1100" spc="-2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2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"/>
            <a:ext cx="12192000" cy="6832600"/>
          </a:xfrm>
          <a:prstGeom prst="rect">
            <a:avLst/>
          </a:prstGeom>
          <a:noFill/>
        </p:spPr>
      </p:pic>
      <p:sp>
        <p:nvSpPr>
          <p:cNvPr id="251" name="Text Box251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te</a:t>
            </a:r>
            <a:r>
              <a:rPr lang="en-US" altLang="zh-CN" dirty="0" sz="11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ath252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53" name="Path253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254" name="Group254"/>
          <p:cNvGrpSpPr/>
          <p:nvPr/>
        </p:nvGrpSpPr>
        <p:grpSpPr>
          <a:xfrm>
            <a:off x="1" y="789191"/>
            <a:ext cx="6258051" cy="5611876"/>
            <a:chOff x="1" y="789191"/>
            <a:chExt cx="6258051" cy="5611876"/>
          </a:xfrm>
        </p:grpSpPr>
        <p:sp>
          <p:nvSpPr>
            <p:cNvPr id="255" name="Path255"/>
            <p:cNvSpPr/>
            <p:nvPr/>
          </p:nvSpPr>
          <p:spPr>
            <a:xfrm>
              <a:off x="4943856" y="1627632"/>
              <a:ext cx="1314196" cy="36576"/>
            </a:xfrm>
            <a:custGeom>
              <a:avLst/>
              <a:gdLst/>
              <a:ahLst/>
              <a:cxnLst/>
              <a:rect l="l" t="t" r="r" b="b"/>
              <a:pathLst>
                <a:path w="1314196" h="36576">
                  <a:moveTo>
                    <a:pt x="18288" y="18288"/>
                  </a:moveTo>
                  <a:lnTo>
                    <a:pt x="1295908" y="18288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256" name="Image2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789191"/>
              <a:ext cx="5912066" cy="5611876"/>
            </a:xfrm>
            <a:prstGeom prst="rect">
              <a:avLst/>
            </a:prstGeom>
            <a:noFill/>
          </p:spPr>
        </p:pic>
        <p:sp>
          <p:nvSpPr>
            <p:cNvPr id="257" name="Path257"/>
            <p:cNvSpPr/>
            <p:nvPr/>
          </p:nvSpPr>
          <p:spPr>
            <a:xfrm>
              <a:off x="2553954" y="1621266"/>
              <a:ext cx="2431955" cy="1284891"/>
            </a:xfrm>
            <a:custGeom>
              <a:avLst/>
              <a:gdLst/>
              <a:ahLst/>
              <a:cxnLst/>
              <a:rect l="l" t="t" r="r" b="b"/>
              <a:pathLst>
                <a:path w="2431955" h="1284891">
                  <a:moveTo>
                    <a:pt x="24654" y="1260237"/>
                  </a:moveTo>
                  <a:lnTo>
                    <a:pt x="2407301" y="24654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sp>
        <p:nvSpPr>
          <p:cNvPr id="258" name="Text Box258"/>
          <p:cNvSpPr txBox="1"/>
          <p:nvPr/>
        </p:nvSpPr>
        <p:spPr>
          <a:xfrm rot="0">
            <a:off x="10861802" y="5093208"/>
            <a:ext cx="204624" cy="1706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4"/>
              </a:lnSpc>
            </a:pPr>
            <a:r>
              <a:rPr lang="en-US" altLang="zh-CN" dirty="0" sz="12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rd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  <p:sp>
        <p:nvSpPr>
          <p:cNvPr id="259" name="Text Box259"/>
          <p:cNvSpPr txBox="1"/>
          <p:nvPr/>
        </p:nvSpPr>
        <p:spPr>
          <a:xfrm>
            <a:off x="6455410" y="1520938"/>
            <a:ext cx="1376139" cy="25637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b="1" sz="18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H</a:t>
            </a:r>
            <a:r>
              <a:rPr lang="en-US" altLang="zh-CN" dirty="0" b="1" sz="1800" spc="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b="1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82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b="1" sz="18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b="1" sz="1800" spc="8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199">
                <a:solidFill>
                  <a:srgbClr val="FFFFFF"/>
                </a:solidFill>
                <a:latin typeface="Arial"/>
                <a:ea typeface="Arial"/>
                <a:cs typeface="Arial"/>
              </a:rPr>
              <a:t>LL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0" name="Text Box260"/>
          <p:cNvSpPr txBox="1"/>
          <p:nvPr/>
        </p:nvSpPr>
        <p:spPr>
          <a:xfrm>
            <a:off x="6444361" y="2208911"/>
            <a:ext cx="1141401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2">
                <a:solidFill>
                  <a:srgbClr val="FFFFFF"/>
                </a:solidFill>
                <a:latin typeface="Arial"/>
                <a:ea typeface="Arial"/>
                <a:cs typeface="Arial"/>
              </a:rPr>
              <a:t>146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1" name="Text Box261"/>
          <p:cNvSpPr txBox="1"/>
          <p:nvPr/>
        </p:nvSpPr>
        <p:spPr>
          <a:xfrm>
            <a:off x="6444361" y="2620772"/>
            <a:ext cx="4913885" cy="6732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50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22">
                <a:solidFill>
                  <a:srgbClr val="FFFFFF"/>
                </a:solidFill>
                <a:latin typeface="Arial"/>
                <a:ea typeface="Arial"/>
                <a:cs typeface="Arial"/>
              </a:rPr>
              <a:t>11</a:t>
            </a:r>
            <a:r>
              <a:rPr lang="en-US" altLang="zh-CN" dirty="0" sz="1800" spc="-9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floors</a:t>
            </a:r>
            <a:r>
              <a:rPr lang="en-US" altLang="zh-CN" dirty="0" sz="1800" spc="26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7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8">
                <a:solidFill>
                  <a:srgbClr val="FFFFFF"/>
                </a:solidFill>
                <a:latin typeface="Arial"/>
                <a:ea typeface="Arial"/>
                <a:cs typeface="Arial"/>
              </a:rPr>
              <a:t>lifts</a:t>
            </a:r>
            <a:r>
              <a:rPr lang="en-US" altLang="zh-CN" dirty="0" sz="1800" spc="279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41">
                <a:solidFill>
                  <a:srgbClr val="FFFFFF"/>
                </a:solidFill>
                <a:latin typeface="Arial"/>
                <a:ea typeface="Arial"/>
                <a:cs typeface="Arial"/>
              </a:rPr>
              <a:t>13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units/floor</a:t>
            </a:r>
            <a:r>
              <a:rPr lang="en-US" altLang="zh-CN" dirty="0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Studios</a:t>
            </a:r>
            <a:r>
              <a:rPr lang="en-US" altLang="zh-CN" dirty="0" sz="1800" spc="28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36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6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20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0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2" name="Text Box262"/>
          <p:cNvSpPr txBox="1"/>
          <p:nvPr/>
        </p:nvSpPr>
        <p:spPr>
          <a:xfrm>
            <a:off x="6444361" y="3443986"/>
            <a:ext cx="4428109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19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18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8">
                <a:solidFill>
                  <a:srgbClr val="FFFFFF"/>
                </a:solidFill>
                <a:latin typeface="Arial"/>
                <a:ea typeface="Arial"/>
                <a:cs typeface="Arial"/>
              </a:rPr>
              <a:t>BR</a:t>
            </a:r>
            <a:r>
              <a:rPr lang="en-US" altLang="zh-CN" dirty="0" sz="1800" spc="53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48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5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3">
                <a:solidFill>
                  <a:srgbClr val="FFFFFF"/>
                </a:solidFill>
                <a:latin typeface="Arial"/>
                <a:ea typeface="Arial"/>
                <a:cs typeface="Arial"/>
              </a:rPr>
              <a:t>24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3" name="Text Box263"/>
          <p:cNvSpPr txBox="1"/>
          <p:nvPr/>
        </p:nvSpPr>
        <p:spPr>
          <a:xfrm>
            <a:off x="6444361" y="3855190"/>
            <a:ext cx="4422217" cy="26209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4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5">
                <a:solidFill>
                  <a:srgbClr val="FFFFFF"/>
                </a:solidFill>
                <a:latin typeface="Arial"/>
                <a:ea typeface="Arial"/>
                <a:cs typeface="Arial"/>
              </a:rPr>
              <a:t>2BR</a:t>
            </a:r>
            <a:r>
              <a:rPr lang="en-US" altLang="zh-CN" dirty="0" sz="1800" spc="549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48">
                <a:solidFill>
                  <a:srgbClr val="FFFFFF"/>
                </a:solidFill>
                <a:latin typeface="Arial"/>
                <a:ea typeface="Arial"/>
                <a:cs typeface="Arial"/>
              </a:rPr>
              <a:t>72</a:t>
            </a:r>
            <a:r>
              <a:rPr lang="en-US" altLang="zh-CN" dirty="0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7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8">
                <a:solidFill>
                  <a:srgbClr val="FFFFFF"/>
                </a:solidFill>
                <a:latin typeface="Arial"/>
                <a:ea typeface="Arial"/>
                <a:cs typeface="Arial"/>
              </a:rPr>
              <a:t>78</a:t>
            </a:r>
            <a:r>
              <a:rPr lang="en-US" altLang="zh-CN" dirty="0" sz="1800" spc="-1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4" name="Text Box264"/>
          <p:cNvSpPr txBox="1"/>
          <p:nvPr/>
        </p:nvSpPr>
        <p:spPr>
          <a:xfrm>
            <a:off x="6444361" y="4267327"/>
            <a:ext cx="4428109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1">
                <a:solidFill>
                  <a:srgbClr val="FFFFFF"/>
                </a:solidFill>
                <a:latin typeface="Arial"/>
                <a:ea typeface="Arial"/>
                <a:cs typeface="Arial"/>
              </a:rPr>
              <a:t>3BR</a:t>
            </a:r>
            <a:r>
              <a:rPr lang="en-US" altLang="zh-CN" dirty="0" sz="1800" spc="55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108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3">
                <a:solidFill>
                  <a:srgbClr val="FFFFFF"/>
                </a:solidFill>
                <a:latin typeface="Arial"/>
                <a:ea typeface="Arial"/>
                <a:cs typeface="Arial"/>
              </a:rPr>
              <a:t>24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5" name="Text Box265"/>
          <p:cNvSpPr txBox="1"/>
          <p:nvPr/>
        </p:nvSpPr>
        <p:spPr>
          <a:xfrm>
            <a:off x="6444361" y="4678531"/>
            <a:ext cx="3291311" cy="26209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4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amenities/</a:t>
            </a:r>
            <a:r>
              <a:rPr lang="en-US" altLang="zh-CN" dirty="0" sz="18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2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1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3">
                <a:solidFill>
                  <a:srgbClr val="FFFFFF"/>
                </a:solidFill>
                <a:latin typeface="Arial"/>
                <a:ea typeface="Arial"/>
                <a:cs typeface="Arial"/>
              </a:rPr>
              <a:t>Parqal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6" name="Text Box266"/>
          <p:cNvSpPr txBox="1"/>
          <p:nvPr/>
        </p:nvSpPr>
        <p:spPr>
          <a:xfrm>
            <a:off x="6444361" y="5090541"/>
            <a:ext cx="5103089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r>
              <a:rPr lang="en-US" altLang="zh-CN" dirty="0" sz="1800" spc="-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7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convenient</a:t>
            </a:r>
            <a:r>
              <a:rPr lang="en-US" altLang="zh-CN" dirty="0" sz="1800" spc="-1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8">
                <a:solidFill>
                  <a:srgbClr val="FFFFFF"/>
                </a:solidFill>
                <a:latin typeface="Arial"/>
                <a:ea typeface="Arial"/>
                <a:cs typeface="Arial"/>
              </a:rPr>
              <a:t>access</a:t>
            </a:r>
            <a:r>
              <a:rPr lang="en-US" altLang="zh-CN" dirty="0" sz="1800" spc="-1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to</a:t>
            </a:r>
            <a:r>
              <a:rPr lang="en-US" altLang="zh-CN" dirty="0" sz="1800" spc="-13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">
                <a:solidFill>
                  <a:srgbClr val="FFFFFF"/>
                </a:solidFill>
                <a:latin typeface="Arial"/>
                <a:ea typeface="Arial"/>
                <a:cs typeface="Arial"/>
              </a:rPr>
              <a:t>parking</a:t>
            </a:r>
            <a:r>
              <a:rPr lang="en-US" altLang="zh-CN" dirty="0" sz="1800" spc="-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4">
                <a:solidFill>
                  <a:srgbClr val="FFFFFF"/>
                </a:solidFill>
                <a:latin typeface="Arial"/>
                <a:ea typeface="Arial"/>
                <a:cs typeface="Arial"/>
              </a:rPr>
              <a:t>at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7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dirty="0" sz="1800" spc="9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67" name="Text Box26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nt</a:t>
            </a:r>
            <a:r>
              <a:rPr lang="en-US" altLang="zh-CN" dirty="0" sz="11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ni</a:t>
            </a:r>
            <a:r>
              <a:rPr lang="en-US" altLang="zh-CN" dirty="0" sz="11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4">
                <a:solidFill>
                  <a:srgbClr val="FFFFFF"/>
                </a:solidFill>
                <a:latin typeface="Arial"/>
                <a:ea typeface="Arial"/>
                <a:cs typeface="Arial"/>
              </a:rPr>
              <a:t>rpo</a:t>
            </a:r>
            <a:r>
              <a:rPr lang="en-US" altLang="zh-CN" dirty="0" sz="1100" spc="-2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2">
                <a:solidFill>
                  <a:srgbClr val="FFFFFF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2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"/>
            <a:ext cx="12192000" cy="6832600"/>
          </a:xfrm>
          <a:prstGeom prst="rect">
            <a:avLst/>
          </a:prstGeom>
          <a:noFill/>
        </p:spPr>
      </p:pic>
      <p:sp>
        <p:nvSpPr>
          <p:cNvPr id="269" name="Text Box269"/>
          <p:cNvSpPr txBox="1"/>
          <p:nvPr/>
        </p:nvSpPr>
        <p:spPr>
          <a:xfrm>
            <a:off x="993953" y="694548"/>
            <a:ext cx="417783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0" name="Text Box270"/>
          <p:cNvSpPr txBox="1"/>
          <p:nvPr/>
        </p:nvSpPr>
        <p:spPr>
          <a:xfrm>
            <a:off x="993953" y="1553194"/>
            <a:ext cx="417783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B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1" name="Text Box271"/>
          <p:cNvSpPr txBox="1"/>
          <p:nvPr/>
        </p:nvSpPr>
        <p:spPr>
          <a:xfrm>
            <a:off x="5254752" y="638519"/>
            <a:ext cx="441372" cy="1566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4"/>
              </a:lnSpc>
            </a:pPr>
            <a:r>
              <a:rPr lang="en-US" altLang="zh-CN" dirty="0" sz="11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M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2" name="Text Box272"/>
          <p:cNvSpPr txBox="1"/>
          <p:nvPr/>
        </p:nvSpPr>
        <p:spPr>
          <a:xfrm>
            <a:off x="5906135" y="1780525"/>
            <a:ext cx="402221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3" name="Text Box273"/>
          <p:cNvSpPr txBox="1"/>
          <p:nvPr/>
        </p:nvSpPr>
        <p:spPr>
          <a:xfrm>
            <a:off x="6777482" y="1780525"/>
            <a:ext cx="417784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K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4" name="Text Box274"/>
          <p:cNvSpPr txBox="1"/>
          <p:nvPr/>
        </p:nvSpPr>
        <p:spPr>
          <a:xfrm>
            <a:off x="7734935" y="1780525"/>
            <a:ext cx="394369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J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5" name="Text Box275"/>
          <p:cNvSpPr txBox="1"/>
          <p:nvPr/>
        </p:nvSpPr>
        <p:spPr>
          <a:xfrm>
            <a:off x="9797542" y="1780525"/>
            <a:ext cx="363242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6" name="Text Box276"/>
          <p:cNvSpPr txBox="1"/>
          <p:nvPr/>
        </p:nvSpPr>
        <p:spPr>
          <a:xfrm>
            <a:off x="993953" y="3077554"/>
            <a:ext cx="425775" cy="15667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4"/>
              </a:lnSpc>
            </a:pPr>
            <a:r>
              <a:rPr lang="en-US" altLang="zh-CN" dirty="0" sz="11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1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7" name="Text Box277"/>
          <p:cNvSpPr txBox="1"/>
          <p:nvPr/>
        </p:nvSpPr>
        <p:spPr>
          <a:xfrm>
            <a:off x="2823337" y="5822198"/>
            <a:ext cx="7259747" cy="1563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1"/>
              </a:lnSpc>
            </a:pP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100" spc="1090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893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 spc="87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119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Unit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278" name="Text Box278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ath279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80" name="Path280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281" name="Group281"/>
          <p:cNvGrpSpPr/>
          <p:nvPr/>
        </p:nvGrpSpPr>
        <p:grpSpPr>
          <a:xfrm>
            <a:off x="737616" y="1620761"/>
            <a:ext cx="5520436" cy="4127767"/>
            <a:chOff x="737616" y="1620761"/>
            <a:chExt cx="5520436" cy="4127767"/>
          </a:xfrm>
        </p:grpSpPr>
        <p:pic>
          <p:nvPicPr>
            <p:cNvPr id="282" name="Image2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616" y="2054352"/>
              <a:ext cx="5102353" cy="3694176"/>
            </a:xfrm>
            <a:prstGeom prst="rect">
              <a:avLst/>
            </a:prstGeom>
            <a:noFill/>
          </p:spPr>
        </p:pic>
        <p:sp>
          <p:nvSpPr>
            <p:cNvPr id="283" name="Path283"/>
            <p:cNvSpPr/>
            <p:nvPr/>
          </p:nvSpPr>
          <p:spPr>
            <a:xfrm>
              <a:off x="3145536" y="2697480"/>
              <a:ext cx="2084832" cy="475488"/>
            </a:xfrm>
            <a:custGeom>
              <a:avLst/>
              <a:gdLst/>
              <a:ahLst/>
              <a:cxnLst/>
              <a:rect l="l" t="t" r="r" b="b"/>
              <a:pathLst>
                <a:path w="2084832" h="475488">
                  <a:moveTo>
                    <a:pt x="108458" y="0"/>
                  </a:moveTo>
                  <a:lnTo>
                    <a:pt x="1963039" y="116713"/>
                  </a:lnTo>
                  <a:lnTo>
                    <a:pt x="2084832" y="343789"/>
                  </a:lnTo>
                  <a:lnTo>
                    <a:pt x="1977898" y="339725"/>
                  </a:lnTo>
                  <a:lnTo>
                    <a:pt x="1982851" y="382905"/>
                  </a:lnTo>
                  <a:lnTo>
                    <a:pt x="1316990" y="347853"/>
                  </a:lnTo>
                  <a:lnTo>
                    <a:pt x="1334135" y="475488"/>
                  </a:lnTo>
                  <a:lnTo>
                    <a:pt x="2413" y="382905"/>
                  </a:lnTo>
                  <a:cubicBezTo>
                    <a:pt x="1651" y="311658"/>
                    <a:pt x="762" y="240411"/>
                    <a:pt x="0" y="169291"/>
                  </a:cubicBezTo>
                  <a:lnTo>
                    <a:pt x="108458" y="0"/>
                  </a:lnTo>
                  <a:close/>
                </a:path>
              </a:pathLst>
            </a:custGeom>
            <a:solidFill>
              <a:srgbClr val="FFFF00">
                <a:alpha val="27058"/>
              </a:srgbClr>
            </a:solidFill>
            <a:ln w="0" cap="sq">
              <a:solidFill>
                <a:srgbClr val="FFFF0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284" name="Path284"/>
            <p:cNvSpPr/>
            <p:nvPr/>
          </p:nvSpPr>
          <p:spPr>
            <a:xfrm>
              <a:off x="4943856" y="1627632"/>
              <a:ext cx="1314196" cy="36576"/>
            </a:xfrm>
            <a:custGeom>
              <a:avLst/>
              <a:gdLst/>
              <a:ahLst/>
              <a:cxnLst/>
              <a:rect l="l" t="t" r="r" b="b"/>
              <a:pathLst>
                <a:path w="1314196" h="36576">
                  <a:moveTo>
                    <a:pt x="18288" y="18288"/>
                  </a:moveTo>
                  <a:lnTo>
                    <a:pt x="1295908" y="18288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285" name="Path285"/>
            <p:cNvSpPr/>
            <p:nvPr/>
          </p:nvSpPr>
          <p:spPr>
            <a:xfrm>
              <a:off x="3230105" y="1620761"/>
              <a:ext cx="1756690" cy="1100100"/>
            </a:xfrm>
            <a:custGeom>
              <a:avLst/>
              <a:gdLst/>
              <a:ahLst/>
              <a:cxnLst/>
              <a:rect l="l" t="t" r="r" b="b"/>
              <a:pathLst>
                <a:path w="1756690" h="1100100">
                  <a:moveTo>
                    <a:pt x="25159" y="1074941"/>
                  </a:moveTo>
                  <a:lnTo>
                    <a:pt x="1731531" y="25159"/>
                  </a:lnTo>
                </a:path>
              </a:pathLst>
            </a:custGeom>
            <a:solidFill/>
            <a:ln w="18288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sp>
        <p:nvSpPr>
          <p:cNvPr id="286" name="Text Box286"/>
          <p:cNvSpPr txBox="1"/>
          <p:nvPr/>
        </p:nvSpPr>
        <p:spPr>
          <a:xfrm>
            <a:off x="6455410" y="1520938"/>
            <a:ext cx="1379923" cy="25637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b="1" sz="18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b="1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391">
                <a:solidFill>
                  <a:srgbClr val="FFFFFF"/>
                </a:solidFill>
                <a:latin typeface="Arial"/>
                <a:ea typeface="Arial"/>
                <a:cs typeface="Arial"/>
              </a:rPr>
              <a:t>ALDE</a:t>
            </a:r>
            <a:r>
              <a:rPr lang="en-US" altLang="zh-CN" dirty="0" b="1" sz="1800" spc="-31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87" name="Text Box287"/>
          <p:cNvSpPr txBox="1"/>
          <p:nvPr/>
        </p:nvSpPr>
        <p:spPr>
          <a:xfrm>
            <a:off x="6444361" y="2208911"/>
            <a:ext cx="1177977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8">
                <a:solidFill>
                  <a:srgbClr val="FFFFFF"/>
                </a:solidFill>
                <a:latin typeface="Arial"/>
                <a:ea typeface="Arial"/>
                <a:cs typeface="Arial"/>
              </a:rPr>
              <a:t>204</a:t>
            </a:r>
            <a:r>
              <a:rPr lang="en-US" altLang="zh-CN" dirty="0" sz="1800" spc="-1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88" name="Text Box288"/>
          <p:cNvSpPr txBox="1"/>
          <p:nvPr/>
        </p:nvSpPr>
        <p:spPr>
          <a:xfrm>
            <a:off x="6444361" y="2620772"/>
            <a:ext cx="4928973" cy="6732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50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2">
                <a:solidFill>
                  <a:srgbClr val="FFFFFF"/>
                </a:solidFill>
                <a:latin typeface="Arial"/>
                <a:ea typeface="Arial"/>
                <a:cs typeface="Arial"/>
              </a:rPr>
              <a:t>10</a:t>
            </a:r>
            <a:r>
              <a:rPr lang="en-US" altLang="zh-CN" dirty="0" sz="18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floors</a:t>
            </a:r>
            <a:r>
              <a:rPr lang="en-US" altLang="zh-CN" dirty="0" sz="1800" spc="231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7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8">
                <a:solidFill>
                  <a:srgbClr val="FFFFFF"/>
                </a:solidFill>
                <a:latin typeface="Arial"/>
                <a:ea typeface="Arial"/>
                <a:cs typeface="Arial"/>
              </a:rPr>
              <a:t>lifts</a:t>
            </a:r>
            <a:r>
              <a:rPr lang="en-US" altLang="zh-CN" dirty="0" sz="1800" spc="279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81">
                <a:solidFill>
                  <a:srgbClr val="FFFFFF"/>
                </a:solidFill>
                <a:latin typeface="Arial"/>
                <a:ea typeface="Arial"/>
                <a:cs typeface="Arial"/>
              </a:rPr>
              <a:t>19</a:t>
            </a:r>
            <a:r>
              <a:rPr lang="en-US" altLang="zh-CN" dirty="0" sz="18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units/floor</a:t>
            </a:r>
            <a:r>
              <a:rPr lang="en-US" altLang="zh-CN" dirty="0" sz="18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Studios</a:t>
            </a:r>
            <a:r>
              <a:rPr lang="en-US" altLang="zh-CN" dirty="0" sz="1800" spc="28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36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6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108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89" name="Text Box289"/>
          <p:cNvSpPr txBox="1"/>
          <p:nvPr/>
        </p:nvSpPr>
        <p:spPr>
          <a:xfrm>
            <a:off x="6444361" y="3443986"/>
            <a:ext cx="4422167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19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18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8">
                <a:solidFill>
                  <a:srgbClr val="FFFFFF"/>
                </a:solidFill>
                <a:latin typeface="Arial"/>
                <a:ea typeface="Arial"/>
                <a:cs typeface="Arial"/>
              </a:rPr>
              <a:t>BR</a:t>
            </a:r>
            <a:r>
              <a:rPr lang="en-US" altLang="zh-CN" dirty="0" sz="1800" spc="53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48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5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63</a:t>
            </a:r>
            <a:r>
              <a:rPr lang="en-US" altLang="zh-CN" dirty="0" sz="1800" spc="-1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90" name="Text Box290"/>
          <p:cNvSpPr txBox="1"/>
          <p:nvPr/>
        </p:nvSpPr>
        <p:spPr>
          <a:xfrm>
            <a:off x="6444361" y="3855190"/>
            <a:ext cx="4418785" cy="26209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4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5">
                <a:solidFill>
                  <a:srgbClr val="FFFFFF"/>
                </a:solidFill>
                <a:latin typeface="Arial"/>
                <a:ea typeface="Arial"/>
                <a:cs typeface="Arial"/>
              </a:rPr>
              <a:t>2BR</a:t>
            </a:r>
            <a:r>
              <a:rPr lang="en-US" altLang="zh-CN" dirty="0" sz="1800" spc="549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48">
                <a:solidFill>
                  <a:srgbClr val="FFFFFF"/>
                </a:solidFill>
                <a:latin typeface="Arial"/>
                <a:ea typeface="Arial"/>
                <a:cs typeface="Arial"/>
              </a:rPr>
              <a:t>72</a:t>
            </a:r>
            <a:r>
              <a:rPr lang="en-US" altLang="zh-CN" dirty="0" sz="18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76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13">
                <a:solidFill>
                  <a:srgbClr val="FFFFFF"/>
                </a:solidFill>
                <a:latin typeface="Arial"/>
                <a:ea typeface="Arial"/>
                <a:cs typeface="Arial"/>
              </a:rPr>
              <a:t>22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91" name="Text Box291"/>
          <p:cNvSpPr txBox="1"/>
          <p:nvPr/>
        </p:nvSpPr>
        <p:spPr>
          <a:xfrm>
            <a:off x="6444361" y="4267327"/>
            <a:ext cx="4370273" cy="2617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1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1">
                <a:solidFill>
                  <a:srgbClr val="FFFFFF"/>
                </a:solidFill>
                <a:latin typeface="Arial"/>
                <a:ea typeface="Arial"/>
                <a:cs typeface="Arial"/>
              </a:rPr>
              <a:t>3BR</a:t>
            </a:r>
            <a:r>
              <a:rPr lang="en-US" altLang="zh-CN" dirty="0" sz="1800" spc="55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2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108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8">
                <a:solidFill>
                  <a:srgbClr val="FFFFFF"/>
                </a:solidFill>
                <a:latin typeface="Arial"/>
                <a:ea typeface="Arial"/>
                <a:cs typeface="Arial"/>
              </a:rPr>
              <a:t>sqm±</a:t>
            </a:r>
            <a:r>
              <a:rPr lang="en-US" altLang="zh-CN" dirty="0" sz="18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22">
                <a:solidFill>
                  <a:srgbClr val="FFFFFF"/>
                </a:solidFill>
                <a:latin typeface="Arial"/>
                <a:ea typeface="Arial"/>
                <a:cs typeface="Arial"/>
              </a:rPr>
              <a:t>11</a:t>
            </a:r>
            <a:r>
              <a:rPr lang="en-US" altLang="zh-CN" dirty="0" sz="1800" spc="-9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">
                <a:solidFill>
                  <a:srgbClr val="FFFFFF"/>
                </a:solidFill>
                <a:latin typeface="Arial"/>
                <a:ea typeface="Arial"/>
                <a:cs typeface="Arial"/>
              </a:rPr>
              <a:t>units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92" name="Text Box292"/>
          <p:cNvSpPr txBox="1"/>
          <p:nvPr/>
        </p:nvSpPr>
        <p:spPr>
          <a:xfrm>
            <a:off x="6444361" y="4678531"/>
            <a:ext cx="3073375" cy="26209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64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•</a:t>
            </a:r>
            <a:r>
              <a:rPr lang="en-US" altLang="zh-CN" dirty="0" sz="1800" spc="11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3">
                <a:solidFill>
                  <a:srgbClr val="FFFFFF"/>
                </a:solidFill>
                <a:latin typeface="Arial"/>
                <a:ea typeface="Arial"/>
                <a:cs typeface="Arial"/>
              </a:rPr>
              <a:t>amenities/</a:t>
            </a:r>
            <a:r>
              <a:rPr lang="en-US" altLang="zh-CN" dirty="0" sz="18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2">
                <a:solidFill>
                  <a:srgbClr val="FFFFFF"/>
                </a:solidFill>
                <a:latin typeface="Arial"/>
                <a:ea typeface="Arial"/>
                <a:cs typeface="Arial"/>
              </a:rPr>
              <a:t>facing</a:t>
            </a:r>
            <a:r>
              <a:rPr lang="en-US" altLang="zh-CN" dirty="0" sz="1800" spc="-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27">
                <a:solidFill>
                  <a:srgbClr val="FFFFFF"/>
                </a:solidFill>
                <a:latin typeface="Arial"/>
                <a:ea typeface="Arial"/>
                <a:cs typeface="Arial"/>
              </a:rPr>
              <a:t>8912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293" name="Text Box293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8">
                <a:solidFill>
                  <a:srgbClr val="FFFFFF"/>
                </a:solidFill>
                <a:latin typeface="Arial"/>
                <a:ea typeface="Arial"/>
                <a:cs typeface="Arial"/>
              </a:rPr>
              <a:t>es</a:t>
            </a:r>
            <a:r>
              <a:rPr lang="en-US" altLang="zh-CN" dirty="0" sz="1100" spc="4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9">
                <a:solidFill>
                  <a:srgbClr val="FFFFFF"/>
                </a:solidFill>
                <a:latin typeface="Arial"/>
                <a:ea typeface="Arial"/>
                <a:cs typeface="Arial"/>
              </a:rPr>
              <a:t>nly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th10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1" name="Imag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432" y="1871472"/>
            <a:ext cx="1877568" cy="441960"/>
          </a:xfrm>
          <a:prstGeom prst="rect">
            <a:avLst/>
          </a:prstGeom>
          <a:noFill/>
        </p:spPr>
      </p:pic>
      <p:pic>
        <p:nvPicPr>
          <p:cNvPr id="12" name="Image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40" y="1731264"/>
            <a:ext cx="908305" cy="758952"/>
          </a:xfrm>
          <a:prstGeom prst="rect">
            <a:avLst/>
          </a:prstGeom>
          <a:noFill/>
        </p:spPr>
      </p:pic>
      <p:pic>
        <p:nvPicPr>
          <p:cNvPr id="13" name="Image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20" y="947928"/>
            <a:ext cx="2819400" cy="505968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" y="12699"/>
            <a:ext cx="4344394" cy="6832600"/>
          </a:xfrm>
          <a:prstGeom prst="rect">
            <a:avLst/>
          </a:prstGeom>
          <a:noFill/>
        </p:spPr>
      </p:pic>
      <p:grpSp>
        <p:nvGrpSpPr>
          <p:cNvPr id="15" name="Group15"/>
          <p:cNvGrpSpPr/>
          <p:nvPr/>
        </p:nvGrpSpPr>
        <p:grpSpPr>
          <a:xfrm>
            <a:off x="5876544" y="3130296"/>
            <a:ext cx="4011168" cy="716280"/>
            <a:chOff x="5876544" y="3130296"/>
            <a:chExt cx="4011168" cy="716280"/>
          </a:xfrm>
        </p:grpSpPr>
        <p:sp>
          <p:nvSpPr>
            <p:cNvPr id="16" name="Path16"/>
            <p:cNvSpPr/>
            <p:nvPr/>
          </p:nvSpPr>
          <p:spPr>
            <a:xfrm>
              <a:off x="6967728" y="3297936"/>
              <a:ext cx="2919984" cy="475488"/>
            </a:xfrm>
            <a:custGeom>
              <a:avLst/>
              <a:gdLst/>
              <a:ahLst/>
              <a:cxnLst/>
              <a:rect l="l" t="t" r="r" b="b"/>
              <a:pathLst>
                <a:path w="2919984" h="475488">
                  <a:moveTo>
                    <a:pt x="0" y="475488"/>
                  </a:moveTo>
                  <a:lnTo>
                    <a:pt x="2919984" y="475488"/>
                  </a:lnTo>
                  <a:lnTo>
                    <a:pt x="2919984" y="0"/>
                  </a:lnTo>
                  <a:lnTo>
                    <a:pt x="0" y="0"/>
                  </a:lnTo>
                  <a:lnTo>
                    <a:pt x="0" y="475488"/>
                  </a:lnTo>
                  <a:close/>
                </a:path>
              </a:pathLst>
            </a:custGeom>
            <a:solidFill>
              <a:srgbClr val="EDEDED">
                <a:alpha val="100000"/>
              </a:srgbClr>
            </a:solidFill>
            <a:ln w="0" cap="sq">
              <a:solidFill>
                <a:srgbClr val="EDEDED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7" name="Image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9857" y="3380232"/>
              <a:ext cx="1194817" cy="332232"/>
            </a:xfrm>
            <a:prstGeom prst="rect">
              <a:avLst/>
            </a:prstGeom>
            <a:noFill/>
          </p:spPr>
        </p:pic>
        <p:pic>
          <p:nvPicPr>
            <p:cNvPr id="18" name="Image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4608" y="3130296"/>
              <a:ext cx="926592" cy="716280"/>
            </a:xfrm>
            <a:prstGeom prst="rect">
              <a:avLst/>
            </a:prstGeom>
            <a:noFill/>
          </p:spPr>
        </p:pic>
        <p:sp>
          <p:nvSpPr>
            <p:cNvPr id="19" name="Text Box19"/>
            <p:cNvSpPr txBox="1"/>
            <p:nvPr/>
          </p:nvSpPr>
          <p:spPr>
            <a:xfrm rot="0">
              <a:off x="5876544" y="3297936"/>
              <a:ext cx="1100328" cy="475488"/>
            </a:xfrm>
            <a:prstGeom prst="rect">
              <a:avLst/>
            </a:prstGeom>
            <a:solidFill>
              <a:srgbClr val="F36926"/>
            </a:solidFill>
          </p:spPr>
          <p:txBody>
            <a:bodyPr wrap="square" lIns="0" tIns="0" rIns="0" rtlCol="0">
              <a:spAutoFit/>
            </a:bodyPr>
            <a:lstStyle/>
            <a:p>
              <a:pPr rtl="0" algn="l" marL="316992">
                <a:lnSpc>
                  <a:spcPts val="1552"/>
                </a:lnSpc>
                <a:spcBef>
                  <a:spcPts val="307"/>
                </a:spcBef>
              </a:pPr>
              <a:r>
                <a:rPr lang="en-US" altLang="zh-CN" dirty="0" b="1" sz="1400" spc="-1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Other</a:t>
              </a:r>
              <a:endParaRPr lang="en-US" altLang="zh-CN" sz="1400">
                <a:latin typeface="Arial"/>
                <a:ea typeface="Arial"/>
                <a:cs typeface="Arial"/>
              </a:endParaRPr>
            </a:p>
            <a:p>
              <a:pPr rtl="0" algn="l" marL="64008">
                <a:lnSpc>
                  <a:spcPts val="1552"/>
                </a:lnSpc>
                <a:spcBef>
                  <a:spcPts val="128"/>
                </a:spcBef>
              </a:pPr>
              <a:r>
                <a:rPr lang="en-US" altLang="zh-CN" dirty="0" b="1" sz="1400" spc="-9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Businesses</a:t>
              </a:r>
              <a:endParaRPr lang="en-US" altLang="zh-CN" sz="140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0" name="Image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4745" y="5607711"/>
            <a:ext cx="350520" cy="213360"/>
          </a:xfrm>
          <a:prstGeom prst="rect">
            <a:avLst/>
          </a:prstGeom>
          <a:noFill/>
        </p:spPr>
      </p:pic>
      <p:pic>
        <p:nvPicPr>
          <p:cNvPr id="21" name="Image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319" y="5607711"/>
            <a:ext cx="350520" cy="213360"/>
          </a:xfrm>
          <a:prstGeom prst="rect">
            <a:avLst/>
          </a:prstGeom>
          <a:noFill/>
        </p:spPr>
      </p:pic>
      <p:pic>
        <p:nvPicPr>
          <p:cNvPr id="22" name="Image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5847" y="5615940"/>
            <a:ext cx="350519" cy="213665"/>
          </a:xfrm>
          <a:prstGeom prst="rect">
            <a:avLst/>
          </a:prstGeom>
          <a:noFill/>
        </p:spPr>
      </p:pic>
      <p:pic>
        <p:nvPicPr>
          <p:cNvPr id="23" name="Image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4010" y="5615940"/>
            <a:ext cx="350520" cy="213665"/>
          </a:xfrm>
          <a:prstGeom prst="rect">
            <a:avLst/>
          </a:prstGeom>
          <a:noFill/>
        </p:spPr>
      </p:pic>
      <p:pic>
        <p:nvPicPr>
          <p:cNvPr id="24" name="Image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9474" y="5615940"/>
            <a:ext cx="350520" cy="213665"/>
          </a:xfrm>
          <a:prstGeom prst="rect">
            <a:avLst/>
          </a:prstGeom>
          <a:noFill/>
        </p:spPr>
      </p:pic>
      <p:grpSp>
        <p:nvGrpSpPr>
          <p:cNvPr id="25" name="Group25"/>
          <p:cNvGrpSpPr/>
          <p:nvPr/>
        </p:nvGrpSpPr>
        <p:grpSpPr>
          <a:xfrm>
            <a:off x="9982200" y="5607711"/>
            <a:ext cx="679704" cy="213360"/>
            <a:chOff x="9982200" y="5607711"/>
            <a:chExt cx="679704" cy="213360"/>
          </a:xfrm>
        </p:grpSpPr>
        <p:pic>
          <p:nvPicPr>
            <p:cNvPr id="26" name="Image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82200" y="5607711"/>
              <a:ext cx="377952" cy="213360"/>
            </a:xfrm>
            <a:prstGeom prst="rect">
              <a:avLst/>
            </a:prstGeom>
            <a:noFill/>
          </p:spPr>
        </p:pic>
        <p:pic>
          <p:nvPicPr>
            <p:cNvPr id="27" name="Image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11386" y="5607711"/>
              <a:ext cx="350518" cy="213360"/>
            </a:xfrm>
            <a:prstGeom prst="rect">
              <a:avLst/>
            </a:prstGeom>
            <a:noFill/>
          </p:spPr>
        </p:pic>
      </p:grpSp>
      <p:grpSp>
        <p:nvGrpSpPr>
          <p:cNvPr id="28" name="Group28"/>
          <p:cNvGrpSpPr/>
          <p:nvPr/>
        </p:nvGrpSpPr>
        <p:grpSpPr>
          <a:xfrm>
            <a:off x="4585716" y="4678189"/>
            <a:ext cx="7234048" cy="840530"/>
            <a:chOff x="4585716" y="4678189"/>
            <a:chExt cx="7234048" cy="840530"/>
          </a:xfrm>
        </p:grpSpPr>
        <p:sp>
          <p:nvSpPr>
            <p:cNvPr id="29" name="Path29"/>
            <p:cNvSpPr/>
            <p:nvPr/>
          </p:nvSpPr>
          <p:spPr>
            <a:xfrm>
              <a:off x="4585716" y="5024628"/>
              <a:ext cx="7234048" cy="152400"/>
            </a:xfrm>
            <a:custGeom>
              <a:avLst/>
              <a:gdLst/>
              <a:ahLst/>
              <a:cxnLst/>
              <a:rect l="l" t="t" r="r" b="b"/>
              <a:pathLst>
                <a:path w="7234048" h="152400">
                  <a:moveTo>
                    <a:pt x="76200" y="76200"/>
                  </a:moveTo>
                  <a:lnTo>
                    <a:pt x="7157847" y="76200"/>
                  </a:lnTo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30" name="Image3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60392" y="4755858"/>
              <a:ext cx="722376" cy="703110"/>
            </a:xfrm>
            <a:prstGeom prst="rect">
              <a:avLst/>
            </a:prstGeom>
            <a:noFill/>
          </p:spPr>
        </p:pic>
        <p:sp>
          <p:nvSpPr>
            <p:cNvPr id="31" name="Path31"/>
            <p:cNvSpPr/>
            <p:nvPr/>
          </p:nvSpPr>
          <p:spPr>
            <a:xfrm>
              <a:off x="4600902" y="4678189"/>
              <a:ext cx="841744" cy="840530"/>
            </a:xfrm>
            <a:custGeom>
              <a:avLst/>
              <a:gdLst/>
              <a:ahLst/>
              <a:cxnLst/>
              <a:rect l="l" t="t" r="r" b="b"/>
              <a:pathLst>
                <a:path w="841744" h="840530">
                  <a:moveTo>
                    <a:pt x="421059" y="41639"/>
                  </a:moveTo>
                  <a:lnTo>
                    <a:pt x="459921" y="43671"/>
                  </a:lnTo>
                  <a:lnTo>
                    <a:pt x="497640" y="49132"/>
                  </a:lnTo>
                  <a:lnTo>
                    <a:pt x="534089" y="58784"/>
                  </a:lnTo>
                  <a:lnTo>
                    <a:pt x="569141" y="71357"/>
                  </a:lnTo>
                  <a:lnTo>
                    <a:pt x="602796" y="87232"/>
                  </a:lnTo>
                  <a:lnTo>
                    <a:pt x="634165" y="106536"/>
                  </a:lnTo>
                  <a:lnTo>
                    <a:pt x="663502" y="128380"/>
                  </a:lnTo>
                  <a:lnTo>
                    <a:pt x="690299" y="153018"/>
                  </a:lnTo>
                  <a:lnTo>
                    <a:pt x="714937" y="179815"/>
                  </a:lnTo>
                  <a:lnTo>
                    <a:pt x="736654" y="209152"/>
                  </a:lnTo>
                  <a:lnTo>
                    <a:pt x="755958" y="240521"/>
                  </a:lnTo>
                  <a:lnTo>
                    <a:pt x="771833" y="273541"/>
                  </a:lnTo>
                  <a:lnTo>
                    <a:pt x="784914" y="308339"/>
                  </a:lnTo>
                  <a:lnTo>
                    <a:pt x="794058" y="344788"/>
                  </a:lnTo>
                  <a:lnTo>
                    <a:pt x="799900" y="382507"/>
                  </a:lnTo>
                  <a:lnTo>
                    <a:pt x="802059" y="421369"/>
                  </a:lnTo>
                  <a:lnTo>
                    <a:pt x="799900" y="460358"/>
                  </a:lnTo>
                  <a:lnTo>
                    <a:pt x="794058" y="497569"/>
                  </a:lnTo>
                  <a:lnTo>
                    <a:pt x="784914" y="534018"/>
                  </a:lnTo>
                  <a:lnTo>
                    <a:pt x="771833" y="569197"/>
                  </a:lnTo>
                  <a:lnTo>
                    <a:pt x="755958" y="602471"/>
                  </a:lnTo>
                  <a:lnTo>
                    <a:pt x="736654" y="633332"/>
                  </a:lnTo>
                  <a:lnTo>
                    <a:pt x="714937" y="662669"/>
                  </a:lnTo>
                  <a:lnTo>
                    <a:pt x="690299" y="689847"/>
                  </a:lnTo>
                  <a:lnTo>
                    <a:pt x="663375" y="714104"/>
                  </a:lnTo>
                  <a:lnTo>
                    <a:pt x="634165" y="735948"/>
                  </a:lnTo>
                  <a:lnTo>
                    <a:pt x="602288" y="755125"/>
                  </a:lnTo>
                  <a:lnTo>
                    <a:pt x="569141" y="771127"/>
                  </a:lnTo>
                  <a:lnTo>
                    <a:pt x="534089" y="783700"/>
                  </a:lnTo>
                  <a:lnTo>
                    <a:pt x="497640" y="793225"/>
                  </a:lnTo>
                  <a:lnTo>
                    <a:pt x="459921" y="798686"/>
                  </a:lnTo>
                  <a:lnTo>
                    <a:pt x="421059" y="800845"/>
                  </a:lnTo>
                  <a:lnTo>
                    <a:pt x="382197" y="798686"/>
                  </a:lnTo>
                  <a:lnTo>
                    <a:pt x="344097" y="793352"/>
                  </a:lnTo>
                  <a:lnTo>
                    <a:pt x="307648" y="783700"/>
                  </a:lnTo>
                  <a:lnTo>
                    <a:pt x="272469" y="771127"/>
                  </a:lnTo>
                  <a:lnTo>
                    <a:pt x="239322" y="755125"/>
                  </a:lnTo>
                  <a:lnTo>
                    <a:pt x="207953" y="735948"/>
                  </a:lnTo>
                  <a:lnTo>
                    <a:pt x="178743" y="714231"/>
                  </a:lnTo>
                  <a:lnTo>
                    <a:pt x="151438" y="689847"/>
                  </a:lnTo>
                  <a:lnTo>
                    <a:pt x="126673" y="662669"/>
                  </a:lnTo>
                  <a:lnTo>
                    <a:pt x="104956" y="633332"/>
                  </a:lnTo>
                  <a:lnTo>
                    <a:pt x="85779" y="602471"/>
                  </a:lnTo>
                  <a:lnTo>
                    <a:pt x="69777" y="569197"/>
                  </a:lnTo>
                  <a:lnTo>
                    <a:pt x="56823" y="534018"/>
                  </a:lnTo>
                  <a:lnTo>
                    <a:pt x="47552" y="497569"/>
                  </a:lnTo>
                  <a:lnTo>
                    <a:pt x="41710" y="460358"/>
                  </a:lnTo>
                  <a:lnTo>
                    <a:pt x="39678" y="421369"/>
                  </a:lnTo>
                  <a:lnTo>
                    <a:pt x="41710" y="382507"/>
                  </a:lnTo>
                  <a:lnTo>
                    <a:pt x="47552" y="344788"/>
                  </a:lnTo>
                  <a:lnTo>
                    <a:pt x="56823" y="308339"/>
                  </a:lnTo>
                  <a:lnTo>
                    <a:pt x="69777" y="273541"/>
                  </a:lnTo>
                  <a:lnTo>
                    <a:pt x="85779" y="240521"/>
                  </a:lnTo>
                  <a:lnTo>
                    <a:pt x="104956" y="209152"/>
                  </a:lnTo>
                  <a:lnTo>
                    <a:pt x="126800" y="179815"/>
                  </a:lnTo>
                  <a:lnTo>
                    <a:pt x="151438" y="152891"/>
                  </a:lnTo>
                  <a:lnTo>
                    <a:pt x="178616" y="128253"/>
                  </a:lnTo>
                  <a:lnTo>
                    <a:pt x="207953" y="106536"/>
                  </a:lnTo>
                  <a:lnTo>
                    <a:pt x="239322" y="87232"/>
                  </a:lnTo>
                  <a:lnTo>
                    <a:pt x="272469" y="71357"/>
                  </a:lnTo>
                  <a:lnTo>
                    <a:pt x="307648" y="58784"/>
                  </a:lnTo>
                  <a:lnTo>
                    <a:pt x="344097" y="49132"/>
                  </a:lnTo>
                  <a:lnTo>
                    <a:pt x="382197" y="43671"/>
                  </a:lnTo>
                  <a:lnTo>
                    <a:pt x="421059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32" name="Image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60136" y="4739640"/>
              <a:ext cx="719328" cy="719328"/>
            </a:xfrm>
            <a:prstGeom prst="rect">
              <a:avLst/>
            </a:prstGeom>
            <a:noFill/>
          </p:spPr>
        </p:pic>
        <p:sp>
          <p:nvSpPr>
            <p:cNvPr id="33" name="Path33"/>
            <p:cNvSpPr/>
            <p:nvPr/>
          </p:nvSpPr>
          <p:spPr>
            <a:xfrm>
              <a:off x="5600646" y="4678189"/>
              <a:ext cx="838569" cy="840530"/>
            </a:xfrm>
            <a:custGeom>
              <a:avLst/>
              <a:gdLst/>
              <a:ahLst/>
              <a:cxnLst/>
              <a:rect l="l" t="t" r="r" b="b"/>
              <a:pathLst>
                <a:path w="838569" h="840530">
                  <a:moveTo>
                    <a:pt x="419408" y="41639"/>
                  </a:moveTo>
                  <a:lnTo>
                    <a:pt x="458270" y="43671"/>
                  </a:lnTo>
                  <a:lnTo>
                    <a:pt x="495608" y="49132"/>
                  </a:lnTo>
                  <a:lnTo>
                    <a:pt x="532057" y="58784"/>
                  </a:lnTo>
                  <a:lnTo>
                    <a:pt x="567236" y="71357"/>
                  </a:lnTo>
                  <a:lnTo>
                    <a:pt x="600510" y="87359"/>
                  </a:lnTo>
                  <a:lnTo>
                    <a:pt x="631372" y="106536"/>
                  </a:lnTo>
                  <a:lnTo>
                    <a:pt x="660708" y="128253"/>
                  </a:lnTo>
                  <a:lnTo>
                    <a:pt x="687886" y="153018"/>
                  </a:lnTo>
                  <a:lnTo>
                    <a:pt x="712143" y="179815"/>
                  </a:lnTo>
                  <a:lnTo>
                    <a:pt x="733987" y="209152"/>
                  </a:lnTo>
                  <a:lnTo>
                    <a:pt x="753164" y="240521"/>
                  </a:lnTo>
                  <a:lnTo>
                    <a:pt x="769166" y="273668"/>
                  </a:lnTo>
                  <a:lnTo>
                    <a:pt x="781739" y="308339"/>
                  </a:lnTo>
                  <a:lnTo>
                    <a:pt x="791264" y="344788"/>
                  </a:lnTo>
                  <a:lnTo>
                    <a:pt x="796725" y="382507"/>
                  </a:lnTo>
                  <a:lnTo>
                    <a:pt x="798884" y="421369"/>
                  </a:lnTo>
                  <a:lnTo>
                    <a:pt x="796725" y="460231"/>
                  </a:lnTo>
                  <a:lnTo>
                    <a:pt x="791264" y="497569"/>
                  </a:lnTo>
                  <a:lnTo>
                    <a:pt x="781739" y="534018"/>
                  </a:lnTo>
                  <a:lnTo>
                    <a:pt x="769166" y="569197"/>
                  </a:lnTo>
                  <a:lnTo>
                    <a:pt x="753164" y="602471"/>
                  </a:lnTo>
                  <a:lnTo>
                    <a:pt x="733860" y="633332"/>
                  </a:lnTo>
                  <a:lnTo>
                    <a:pt x="712270" y="662542"/>
                  </a:lnTo>
                  <a:lnTo>
                    <a:pt x="687886" y="689847"/>
                  </a:lnTo>
                  <a:lnTo>
                    <a:pt x="660581" y="714231"/>
                  </a:lnTo>
                  <a:lnTo>
                    <a:pt x="631372" y="735821"/>
                  </a:lnTo>
                  <a:lnTo>
                    <a:pt x="600510" y="755125"/>
                  </a:lnTo>
                  <a:lnTo>
                    <a:pt x="567236" y="771127"/>
                  </a:lnTo>
                  <a:lnTo>
                    <a:pt x="532057" y="783700"/>
                  </a:lnTo>
                  <a:lnTo>
                    <a:pt x="495608" y="793225"/>
                  </a:lnTo>
                  <a:lnTo>
                    <a:pt x="458270" y="798686"/>
                  </a:lnTo>
                  <a:lnTo>
                    <a:pt x="419408" y="800845"/>
                  </a:lnTo>
                  <a:lnTo>
                    <a:pt x="380546" y="798686"/>
                  </a:lnTo>
                  <a:lnTo>
                    <a:pt x="342827" y="793225"/>
                  </a:lnTo>
                  <a:lnTo>
                    <a:pt x="306378" y="783700"/>
                  </a:lnTo>
                  <a:lnTo>
                    <a:pt x="271707" y="771127"/>
                  </a:lnTo>
                  <a:lnTo>
                    <a:pt x="238560" y="755125"/>
                  </a:lnTo>
                  <a:lnTo>
                    <a:pt x="207191" y="735948"/>
                  </a:lnTo>
                  <a:lnTo>
                    <a:pt x="177854" y="714104"/>
                  </a:lnTo>
                  <a:lnTo>
                    <a:pt x="151057" y="689847"/>
                  </a:lnTo>
                  <a:lnTo>
                    <a:pt x="126292" y="662669"/>
                  </a:lnTo>
                  <a:lnTo>
                    <a:pt x="104575" y="633332"/>
                  </a:lnTo>
                  <a:lnTo>
                    <a:pt x="85398" y="602471"/>
                  </a:lnTo>
                  <a:lnTo>
                    <a:pt x="69396" y="569197"/>
                  </a:lnTo>
                  <a:lnTo>
                    <a:pt x="56823" y="534018"/>
                  </a:lnTo>
                  <a:lnTo>
                    <a:pt x="47172" y="497569"/>
                  </a:lnTo>
                  <a:lnTo>
                    <a:pt x="41710" y="460231"/>
                  </a:lnTo>
                  <a:lnTo>
                    <a:pt x="39678" y="421369"/>
                  </a:lnTo>
                  <a:lnTo>
                    <a:pt x="41710" y="382507"/>
                  </a:lnTo>
                  <a:lnTo>
                    <a:pt x="47172" y="344788"/>
                  </a:lnTo>
                  <a:lnTo>
                    <a:pt x="56823" y="308339"/>
                  </a:lnTo>
                  <a:lnTo>
                    <a:pt x="69396" y="273668"/>
                  </a:lnTo>
                  <a:lnTo>
                    <a:pt x="85272" y="240521"/>
                  </a:lnTo>
                  <a:lnTo>
                    <a:pt x="104575" y="209152"/>
                  </a:lnTo>
                  <a:lnTo>
                    <a:pt x="126419" y="179815"/>
                  </a:lnTo>
                  <a:lnTo>
                    <a:pt x="151057" y="153018"/>
                  </a:lnTo>
                  <a:lnTo>
                    <a:pt x="177854" y="128380"/>
                  </a:lnTo>
                  <a:lnTo>
                    <a:pt x="207191" y="106536"/>
                  </a:lnTo>
                  <a:lnTo>
                    <a:pt x="238560" y="87232"/>
                  </a:lnTo>
                  <a:lnTo>
                    <a:pt x="271707" y="71357"/>
                  </a:lnTo>
                  <a:lnTo>
                    <a:pt x="306378" y="58784"/>
                  </a:lnTo>
                  <a:lnTo>
                    <a:pt x="342827" y="49132"/>
                  </a:lnTo>
                  <a:lnTo>
                    <a:pt x="380546" y="43671"/>
                  </a:lnTo>
                  <a:lnTo>
                    <a:pt x="419408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34" name="Image3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662928" y="4739640"/>
              <a:ext cx="719328" cy="719328"/>
            </a:xfrm>
            <a:prstGeom prst="rect">
              <a:avLst/>
            </a:prstGeom>
            <a:noFill/>
          </p:spPr>
        </p:pic>
        <p:sp>
          <p:nvSpPr>
            <p:cNvPr id="35" name="Path35"/>
            <p:cNvSpPr/>
            <p:nvPr/>
          </p:nvSpPr>
          <p:spPr>
            <a:xfrm>
              <a:off x="6603438" y="4678189"/>
              <a:ext cx="838570" cy="840530"/>
            </a:xfrm>
            <a:custGeom>
              <a:avLst/>
              <a:gdLst/>
              <a:ahLst/>
              <a:cxnLst/>
              <a:rect l="l" t="t" r="r" b="b"/>
              <a:pathLst>
                <a:path w="838570" h="840530">
                  <a:moveTo>
                    <a:pt x="419409" y="41639"/>
                  </a:moveTo>
                  <a:lnTo>
                    <a:pt x="458270" y="43671"/>
                  </a:lnTo>
                  <a:lnTo>
                    <a:pt x="495609" y="49132"/>
                  </a:lnTo>
                  <a:lnTo>
                    <a:pt x="532057" y="58784"/>
                  </a:lnTo>
                  <a:lnTo>
                    <a:pt x="567236" y="71357"/>
                  </a:lnTo>
                  <a:lnTo>
                    <a:pt x="600510" y="87359"/>
                  </a:lnTo>
                  <a:lnTo>
                    <a:pt x="631371" y="106536"/>
                  </a:lnTo>
                  <a:lnTo>
                    <a:pt x="660709" y="128253"/>
                  </a:lnTo>
                  <a:lnTo>
                    <a:pt x="687886" y="153018"/>
                  </a:lnTo>
                  <a:lnTo>
                    <a:pt x="712143" y="179815"/>
                  </a:lnTo>
                  <a:lnTo>
                    <a:pt x="733987" y="209152"/>
                  </a:lnTo>
                  <a:lnTo>
                    <a:pt x="753164" y="240521"/>
                  </a:lnTo>
                  <a:lnTo>
                    <a:pt x="769166" y="273668"/>
                  </a:lnTo>
                  <a:lnTo>
                    <a:pt x="781739" y="308339"/>
                  </a:lnTo>
                  <a:lnTo>
                    <a:pt x="791264" y="344788"/>
                  </a:lnTo>
                  <a:lnTo>
                    <a:pt x="796725" y="382507"/>
                  </a:lnTo>
                  <a:lnTo>
                    <a:pt x="798884" y="421369"/>
                  </a:lnTo>
                  <a:lnTo>
                    <a:pt x="796725" y="460231"/>
                  </a:lnTo>
                  <a:lnTo>
                    <a:pt x="791264" y="497569"/>
                  </a:lnTo>
                  <a:lnTo>
                    <a:pt x="781739" y="534018"/>
                  </a:lnTo>
                  <a:lnTo>
                    <a:pt x="769166" y="569197"/>
                  </a:lnTo>
                  <a:lnTo>
                    <a:pt x="753164" y="602471"/>
                  </a:lnTo>
                  <a:lnTo>
                    <a:pt x="733860" y="633332"/>
                  </a:lnTo>
                  <a:lnTo>
                    <a:pt x="712270" y="662542"/>
                  </a:lnTo>
                  <a:lnTo>
                    <a:pt x="687886" y="689847"/>
                  </a:lnTo>
                  <a:lnTo>
                    <a:pt x="660581" y="714231"/>
                  </a:lnTo>
                  <a:lnTo>
                    <a:pt x="631371" y="735821"/>
                  </a:lnTo>
                  <a:lnTo>
                    <a:pt x="600510" y="755125"/>
                  </a:lnTo>
                  <a:lnTo>
                    <a:pt x="567236" y="771127"/>
                  </a:lnTo>
                  <a:lnTo>
                    <a:pt x="532057" y="783700"/>
                  </a:lnTo>
                  <a:lnTo>
                    <a:pt x="495609" y="793225"/>
                  </a:lnTo>
                  <a:lnTo>
                    <a:pt x="458270" y="798686"/>
                  </a:lnTo>
                  <a:lnTo>
                    <a:pt x="419409" y="800845"/>
                  </a:lnTo>
                  <a:lnTo>
                    <a:pt x="380547" y="798686"/>
                  </a:lnTo>
                  <a:lnTo>
                    <a:pt x="342827" y="793225"/>
                  </a:lnTo>
                  <a:lnTo>
                    <a:pt x="306378" y="783700"/>
                  </a:lnTo>
                  <a:lnTo>
                    <a:pt x="271707" y="771127"/>
                  </a:lnTo>
                  <a:lnTo>
                    <a:pt x="238560" y="755125"/>
                  </a:lnTo>
                  <a:lnTo>
                    <a:pt x="207191" y="735948"/>
                  </a:lnTo>
                  <a:lnTo>
                    <a:pt x="177854" y="714104"/>
                  </a:lnTo>
                  <a:lnTo>
                    <a:pt x="151057" y="689847"/>
                  </a:lnTo>
                  <a:lnTo>
                    <a:pt x="126292" y="662669"/>
                  </a:lnTo>
                  <a:lnTo>
                    <a:pt x="104575" y="633332"/>
                  </a:lnTo>
                  <a:lnTo>
                    <a:pt x="85398" y="602471"/>
                  </a:lnTo>
                  <a:lnTo>
                    <a:pt x="69397" y="569197"/>
                  </a:lnTo>
                  <a:lnTo>
                    <a:pt x="56824" y="534018"/>
                  </a:lnTo>
                  <a:lnTo>
                    <a:pt x="47171" y="497569"/>
                  </a:lnTo>
                  <a:lnTo>
                    <a:pt x="41710" y="460231"/>
                  </a:lnTo>
                  <a:lnTo>
                    <a:pt x="39678" y="421369"/>
                  </a:lnTo>
                  <a:lnTo>
                    <a:pt x="41710" y="382507"/>
                  </a:lnTo>
                  <a:lnTo>
                    <a:pt x="47171" y="344788"/>
                  </a:lnTo>
                  <a:lnTo>
                    <a:pt x="56824" y="308339"/>
                  </a:lnTo>
                  <a:lnTo>
                    <a:pt x="69397" y="273668"/>
                  </a:lnTo>
                  <a:lnTo>
                    <a:pt x="85271" y="240521"/>
                  </a:lnTo>
                  <a:lnTo>
                    <a:pt x="104575" y="209152"/>
                  </a:lnTo>
                  <a:lnTo>
                    <a:pt x="126419" y="179815"/>
                  </a:lnTo>
                  <a:lnTo>
                    <a:pt x="151057" y="153018"/>
                  </a:lnTo>
                  <a:lnTo>
                    <a:pt x="177854" y="128380"/>
                  </a:lnTo>
                  <a:lnTo>
                    <a:pt x="207191" y="106536"/>
                  </a:lnTo>
                  <a:lnTo>
                    <a:pt x="238560" y="87232"/>
                  </a:lnTo>
                  <a:lnTo>
                    <a:pt x="271707" y="71357"/>
                  </a:lnTo>
                  <a:lnTo>
                    <a:pt x="306378" y="58784"/>
                  </a:lnTo>
                  <a:lnTo>
                    <a:pt x="342827" y="49132"/>
                  </a:lnTo>
                  <a:lnTo>
                    <a:pt x="380547" y="43671"/>
                  </a:lnTo>
                  <a:lnTo>
                    <a:pt x="419409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36" name="Image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96200" y="4739640"/>
              <a:ext cx="719328" cy="719328"/>
            </a:xfrm>
            <a:prstGeom prst="rect">
              <a:avLst/>
            </a:prstGeom>
            <a:noFill/>
          </p:spPr>
        </p:pic>
        <p:sp>
          <p:nvSpPr>
            <p:cNvPr id="37" name="Path37"/>
            <p:cNvSpPr/>
            <p:nvPr/>
          </p:nvSpPr>
          <p:spPr>
            <a:xfrm>
              <a:off x="7636710" y="4678189"/>
              <a:ext cx="838570" cy="840530"/>
            </a:xfrm>
            <a:custGeom>
              <a:avLst/>
              <a:gdLst/>
              <a:ahLst/>
              <a:cxnLst/>
              <a:rect l="l" t="t" r="r" b="b"/>
              <a:pathLst>
                <a:path w="838570" h="840530">
                  <a:moveTo>
                    <a:pt x="419408" y="41639"/>
                  </a:moveTo>
                  <a:lnTo>
                    <a:pt x="458270" y="43671"/>
                  </a:lnTo>
                  <a:lnTo>
                    <a:pt x="495608" y="49132"/>
                  </a:lnTo>
                  <a:lnTo>
                    <a:pt x="532057" y="58784"/>
                  </a:lnTo>
                  <a:lnTo>
                    <a:pt x="567237" y="71357"/>
                  </a:lnTo>
                  <a:lnTo>
                    <a:pt x="600510" y="87359"/>
                  </a:lnTo>
                  <a:lnTo>
                    <a:pt x="631372" y="106536"/>
                  </a:lnTo>
                  <a:lnTo>
                    <a:pt x="660708" y="128253"/>
                  </a:lnTo>
                  <a:lnTo>
                    <a:pt x="687887" y="153018"/>
                  </a:lnTo>
                  <a:lnTo>
                    <a:pt x="712143" y="179815"/>
                  </a:lnTo>
                  <a:lnTo>
                    <a:pt x="733987" y="209152"/>
                  </a:lnTo>
                  <a:lnTo>
                    <a:pt x="753164" y="240521"/>
                  </a:lnTo>
                  <a:lnTo>
                    <a:pt x="769166" y="273668"/>
                  </a:lnTo>
                  <a:lnTo>
                    <a:pt x="781739" y="308339"/>
                  </a:lnTo>
                  <a:lnTo>
                    <a:pt x="791264" y="344788"/>
                  </a:lnTo>
                  <a:lnTo>
                    <a:pt x="796725" y="382507"/>
                  </a:lnTo>
                  <a:lnTo>
                    <a:pt x="798885" y="421369"/>
                  </a:lnTo>
                  <a:lnTo>
                    <a:pt x="796725" y="460231"/>
                  </a:lnTo>
                  <a:lnTo>
                    <a:pt x="791264" y="497569"/>
                  </a:lnTo>
                  <a:lnTo>
                    <a:pt x="781739" y="534018"/>
                  </a:lnTo>
                  <a:lnTo>
                    <a:pt x="769166" y="569197"/>
                  </a:lnTo>
                  <a:lnTo>
                    <a:pt x="753164" y="602471"/>
                  </a:lnTo>
                  <a:lnTo>
                    <a:pt x="733860" y="633332"/>
                  </a:lnTo>
                  <a:lnTo>
                    <a:pt x="712271" y="662542"/>
                  </a:lnTo>
                  <a:lnTo>
                    <a:pt x="687887" y="689847"/>
                  </a:lnTo>
                  <a:lnTo>
                    <a:pt x="660581" y="714231"/>
                  </a:lnTo>
                  <a:lnTo>
                    <a:pt x="631372" y="735821"/>
                  </a:lnTo>
                  <a:lnTo>
                    <a:pt x="600510" y="755125"/>
                  </a:lnTo>
                  <a:lnTo>
                    <a:pt x="567237" y="771127"/>
                  </a:lnTo>
                  <a:lnTo>
                    <a:pt x="532057" y="783700"/>
                  </a:lnTo>
                  <a:lnTo>
                    <a:pt x="495608" y="793225"/>
                  </a:lnTo>
                  <a:lnTo>
                    <a:pt x="458270" y="798686"/>
                  </a:lnTo>
                  <a:lnTo>
                    <a:pt x="419408" y="800845"/>
                  </a:lnTo>
                  <a:lnTo>
                    <a:pt x="380547" y="798686"/>
                  </a:lnTo>
                  <a:lnTo>
                    <a:pt x="342827" y="793225"/>
                  </a:lnTo>
                  <a:lnTo>
                    <a:pt x="306378" y="783700"/>
                  </a:lnTo>
                  <a:lnTo>
                    <a:pt x="271707" y="771127"/>
                  </a:lnTo>
                  <a:lnTo>
                    <a:pt x="238560" y="755125"/>
                  </a:lnTo>
                  <a:lnTo>
                    <a:pt x="207191" y="735948"/>
                  </a:lnTo>
                  <a:lnTo>
                    <a:pt x="177854" y="714104"/>
                  </a:lnTo>
                  <a:lnTo>
                    <a:pt x="151057" y="689847"/>
                  </a:lnTo>
                  <a:lnTo>
                    <a:pt x="126292" y="662669"/>
                  </a:lnTo>
                  <a:lnTo>
                    <a:pt x="104575" y="633332"/>
                  </a:lnTo>
                  <a:lnTo>
                    <a:pt x="85398" y="602471"/>
                  </a:lnTo>
                  <a:lnTo>
                    <a:pt x="69397" y="569197"/>
                  </a:lnTo>
                  <a:lnTo>
                    <a:pt x="56824" y="534018"/>
                  </a:lnTo>
                  <a:lnTo>
                    <a:pt x="47172" y="497569"/>
                  </a:lnTo>
                  <a:lnTo>
                    <a:pt x="41710" y="460231"/>
                  </a:lnTo>
                  <a:lnTo>
                    <a:pt x="39678" y="421369"/>
                  </a:lnTo>
                  <a:lnTo>
                    <a:pt x="41710" y="382507"/>
                  </a:lnTo>
                  <a:lnTo>
                    <a:pt x="47172" y="344788"/>
                  </a:lnTo>
                  <a:lnTo>
                    <a:pt x="56824" y="308339"/>
                  </a:lnTo>
                  <a:lnTo>
                    <a:pt x="69397" y="273668"/>
                  </a:lnTo>
                  <a:lnTo>
                    <a:pt x="85272" y="240521"/>
                  </a:lnTo>
                  <a:lnTo>
                    <a:pt x="104575" y="209152"/>
                  </a:lnTo>
                  <a:lnTo>
                    <a:pt x="126419" y="179815"/>
                  </a:lnTo>
                  <a:lnTo>
                    <a:pt x="151057" y="153018"/>
                  </a:lnTo>
                  <a:lnTo>
                    <a:pt x="177854" y="128380"/>
                  </a:lnTo>
                  <a:lnTo>
                    <a:pt x="207191" y="106536"/>
                  </a:lnTo>
                  <a:lnTo>
                    <a:pt x="238560" y="87232"/>
                  </a:lnTo>
                  <a:lnTo>
                    <a:pt x="271707" y="71357"/>
                  </a:lnTo>
                  <a:lnTo>
                    <a:pt x="306378" y="58784"/>
                  </a:lnTo>
                  <a:lnTo>
                    <a:pt x="342827" y="49132"/>
                  </a:lnTo>
                  <a:lnTo>
                    <a:pt x="380547" y="43671"/>
                  </a:lnTo>
                  <a:lnTo>
                    <a:pt x="419408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38" name="Image3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87386" y="4739640"/>
              <a:ext cx="722376" cy="719328"/>
            </a:xfrm>
            <a:prstGeom prst="rect">
              <a:avLst/>
            </a:prstGeom>
            <a:noFill/>
          </p:spPr>
        </p:pic>
        <p:sp>
          <p:nvSpPr>
            <p:cNvPr id="39" name="Path39"/>
            <p:cNvSpPr/>
            <p:nvPr/>
          </p:nvSpPr>
          <p:spPr>
            <a:xfrm>
              <a:off x="8727894" y="4678189"/>
              <a:ext cx="841744" cy="840530"/>
            </a:xfrm>
            <a:custGeom>
              <a:avLst/>
              <a:gdLst/>
              <a:ahLst/>
              <a:cxnLst/>
              <a:rect l="l" t="t" r="r" b="b"/>
              <a:pathLst>
                <a:path w="841744" h="840530">
                  <a:moveTo>
                    <a:pt x="421060" y="41639"/>
                  </a:moveTo>
                  <a:lnTo>
                    <a:pt x="459922" y="43671"/>
                  </a:lnTo>
                  <a:lnTo>
                    <a:pt x="497641" y="49132"/>
                  </a:lnTo>
                  <a:lnTo>
                    <a:pt x="534090" y="58784"/>
                  </a:lnTo>
                  <a:lnTo>
                    <a:pt x="569141" y="71357"/>
                  </a:lnTo>
                  <a:lnTo>
                    <a:pt x="602797" y="87232"/>
                  </a:lnTo>
                  <a:lnTo>
                    <a:pt x="634165" y="106536"/>
                  </a:lnTo>
                  <a:lnTo>
                    <a:pt x="663503" y="128380"/>
                  </a:lnTo>
                  <a:lnTo>
                    <a:pt x="690300" y="153018"/>
                  </a:lnTo>
                  <a:lnTo>
                    <a:pt x="714938" y="179815"/>
                  </a:lnTo>
                  <a:lnTo>
                    <a:pt x="736654" y="209152"/>
                  </a:lnTo>
                  <a:lnTo>
                    <a:pt x="755959" y="240521"/>
                  </a:lnTo>
                  <a:lnTo>
                    <a:pt x="771834" y="273541"/>
                  </a:lnTo>
                  <a:lnTo>
                    <a:pt x="784914" y="308339"/>
                  </a:lnTo>
                  <a:lnTo>
                    <a:pt x="794059" y="344788"/>
                  </a:lnTo>
                  <a:lnTo>
                    <a:pt x="799901" y="382507"/>
                  </a:lnTo>
                  <a:lnTo>
                    <a:pt x="802060" y="421369"/>
                  </a:lnTo>
                  <a:lnTo>
                    <a:pt x="799901" y="460358"/>
                  </a:lnTo>
                  <a:lnTo>
                    <a:pt x="794059" y="497569"/>
                  </a:lnTo>
                  <a:lnTo>
                    <a:pt x="784914" y="534018"/>
                  </a:lnTo>
                  <a:lnTo>
                    <a:pt x="771834" y="569197"/>
                  </a:lnTo>
                  <a:lnTo>
                    <a:pt x="755959" y="602471"/>
                  </a:lnTo>
                  <a:lnTo>
                    <a:pt x="736654" y="633332"/>
                  </a:lnTo>
                  <a:lnTo>
                    <a:pt x="714938" y="662669"/>
                  </a:lnTo>
                  <a:lnTo>
                    <a:pt x="690300" y="689847"/>
                  </a:lnTo>
                  <a:lnTo>
                    <a:pt x="663376" y="714104"/>
                  </a:lnTo>
                  <a:lnTo>
                    <a:pt x="634165" y="735948"/>
                  </a:lnTo>
                  <a:lnTo>
                    <a:pt x="602288" y="755125"/>
                  </a:lnTo>
                  <a:lnTo>
                    <a:pt x="569141" y="771127"/>
                  </a:lnTo>
                  <a:lnTo>
                    <a:pt x="534090" y="783700"/>
                  </a:lnTo>
                  <a:lnTo>
                    <a:pt x="497641" y="793225"/>
                  </a:lnTo>
                  <a:lnTo>
                    <a:pt x="459922" y="798686"/>
                  </a:lnTo>
                  <a:lnTo>
                    <a:pt x="421060" y="800845"/>
                  </a:lnTo>
                  <a:lnTo>
                    <a:pt x="382198" y="798686"/>
                  </a:lnTo>
                  <a:lnTo>
                    <a:pt x="344098" y="793352"/>
                  </a:lnTo>
                  <a:lnTo>
                    <a:pt x="307649" y="783700"/>
                  </a:lnTo>
                  <a:lnTo>
                    <a:pt x="272469" y="771127"/>
                  </a:lnTo>
                  <a:lnTo>
                    <a:pt x="239323" y="755125"/>
                  </a:lnTo>
                  <a:lnTo>
                    <a:pt x="207953" y="735948"/>
                  </a:lnTo>
                  <a:lnTo>
                    <a:pt x="178743" y="714231"/>
                  </a:lnTo>
                  <a:lnTo>
                    <a:pt x="151438" y="689847"/>
                  </a:lnTo>
                  <a:lnTo>
                    <a:pt x="126674" y="662669"/>
                  </a:lnTo>
                  <a:lnTo>
                    <a:pt x="104956" y="633332"/>
                  </a:lnTo>
                  <a:lnTo>
                    <a:pt x="85780" y="602471"/>
                  </a:lnTo>
                  <a:lnTo>
                    <a:pt x="69778" y="569197"/>
                  </a:lnTo>
                  <a:lnTo>
                    <a:pt x="56824" y="534018"/>
                  </a:lnTo>
                  <a:lnTo>
                    <a:pt x="47553" y="497569"/>
                  </a:lnTo>
                  <a:lnTo>
                    <a:pt x="41711" y="460358"/>
                  </a:lnTo>
                  <a:lnTo>
                    <a:pt x="39678" y="421369"/>
                  </a:lnTo>
                  <a:lnTo>
                    <a:pt x="41711" y="382507"/>
                  </a:lnTo>
                  <a:lnTo>
                    <a:pt x="47553" y="344788"/>
                  </a:lnTo>
                  <a:lnTo>
                    <a:pt x="56824" y="308339"/>
                  </a:lnTo>
                  <a:lnTo>
                    <a:pt x="69778" y="273541"/>
                  </a:lnTo>
                  <a:lnTo>
                    <a:pt x="85780" y="240521"/>
                  </a:lnTo>
                  <a:lnTo>
                    <a:pt x="104956" y="209152"/>
                  </a:lnTo>
                  <a:lnTo>
                    <a:pt x="126801" y="179815"/>
                  </a:lnTo>
                  <a:lnTo>
                    <a:pt x="151438" y="152891"/>
                  </a:lnTo>
                  <a:lnTo>
                    <a:pt x="178616" y="128253"/>
                  </a:lnTo>
                  <a:lnTo>
                    <a:pt x="207953" y="106536"/>
                  </a:lnTo>
                  <a:lnTo>
                    <a:pt x="239323" y="87232"/>
                  </a:lnTo>
                  <a:lnTo>
                    <a:pt x="272469" y="71357"/>
                  </a:lnTo>
                  <a:lnTo>
                    <a:pt x="307649" y="58784"/>
                  </a:lnTo>
                  <a:lnTo>
                    <a:pt x="344098" y="49132"/>
                  </a:lnTo>
                  <a:lnTo>
                    <a:pt x="382198" y="43671"/>
                  </a:lnTo>
                  <a:lnTo>
                    <a:pt x="421060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40" name="Image4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2952" y="4739640"/>
              <a:ext cx="722376" cy="719328"/>
            </a:xfrm>
            <a:prstGeom prst="rect">
              <a:avLst/>
            </a:prstGeom>
            <a:noFill/>
          </p:spPr>
        </p:pic>
        <p:sp>
          <p:nvSpPr>
            <p:cNvPr id="41" name="Path41"/>
            <p:cNvSpPr/>
            <p:nvPr/>
          </p:nvSpPr>
          <p:spPr>
            <a:xfrm>
              <a:off x="9843462" y="4678189"/>
              <a:ext cx="841744" cy="840530"/>
            </a:xfrm>
            <a:custGeom>
              <a:avLst/>
              <a:gdLst/>
              <a:ahLst/>
              <a:cxnLst/>
              <a:rect l="l" t="t" r="r" b="b"/>
              <a:pathLst>
                <a:path w="841744" h="840530">
                  <a:moveTo>
                    <a:pt x="421060" y="41639"/>
                  </a:moveTo>
                  <a:lnTo>
                    <a:pt x="459922" y="43671"/>
                  </a:lnTo>
                  <a:lnTo>
                    <a:pt x="497640" y="49132"/>
                  </a:lnTo>
                  <a:lnTo>
                    <a:pt x="534089" y="58784"/>
                  </a:lnTo>
                  <a:lnTo>
                    <a:pt x="569141" y="71357"/>
                  </a:lnTo>
                  <a:lnTo>
                    <a:pt x="602796" y="87232"/>
                  </a:lnTo>
                  <a:lnTo>
                    <a:pt x="634165" y="106536"/>
                  </a:lnTo>
                  <a:lnTo>
                    <a:pt x="663502" y="128380"/>
                  </a:lnTo>
                  <a:lnTo>
                    <a:pt x="690300" y="153018"/>
                  </a:lnTo>
                  <a:lnTo>
                    <a:pt x="714937" y="179815"/>
                  </a:lnTo>
                  <a:lnTo>
                    <a:pt x="736654" y="209152"/>
                  </a:lnTo>
                  <a:lnTo>
                    <a:pt x="755958" y="240521"/>
                  </a:lnTo>
                  <a:lnTo>
                    <a:pt x="771833" y="273541"/>
                  </a:lnTo>
                  <a:lnTo>
                    <a:pt x="784914" y="308339"/>
                  </a:lnTo>
                  <a:lnTo>
                    <a:pt x="794058" y="344788"/>
                  </a:lnTo>
                  <a:lnTo>
                    <a:pt x="799900" y="382507"/>
                  </a:lnTo>
                  <a:lnTo>
                    <a:pt x="802060" y="421369"/>
                  </a:lnTo>
                  <a:lnTo>
                    <a:pt x="799900" y="460358"/>
                  </a:lnTo>
                  <a:lnTo>
                    <a:pt x="794058" y="497569"/>
                  </a:lnTo>
                  <a:lnTo>
                    <a:pt x="784914" y="534018"/>
                  </a:lnTo>
                  <a:lnTo>
                    <a:pt x="771833" y="569197"/>
                  </a:lnTo>
                  <a:lnTo>
                    <a:pt x="755958" y="602471"/>
                  </a:lnTo>
                  <a:lnTo>
                    <a:pt x="736654" y="633332"/>
                  </a:lnTo>
                  <a:lnTo>
                    <a:pt x="714937" y="662669"/>
                  </a:lnTo>
                  <a:lnTo>
                    <a:pt x="690300" y="689847"/>
                  </a:lnTo>
                  <a:lnTo>
                    <a:pt x="663375" y="714104"/>
                  </a:lnTo>
                  <a:lnTo>
                    <a:pt x="634165" y="735948"/>
                  </a:lnTo>
                  <a:lnTo>
                    <a:pt x="602288" y="755125"/>
                  </a:lnTo>
                  <a:lnTo>
                    <a:pt x="569141" y="771127"/>
                  </a:lnTo>
                  <a:lnTo>
                    <a:pt x="534089" y="783700"/>
                  </a:lnTo>
                  <a:lnTo>
                    <a:pt x="497640" y="793225"/>
                  </a:lnTo>
                  <a:lnTo>
                    <a:pt x="459922" y="798686"/>
                  </a:lnTo>
                  <a:lnTo>
                    <a:pt x="421060" y="800845"/>
                  </a:lnTo>
                  <a:lnTo>
                    <a:pt x="382197" y="798686"/>
                  </a:lnTo>
                  <a:lnTo>
                    <a:pt x="344097" y="793352"/>
                  </a:lnTo>
                  <a:lnTo>
                    <a:pt x="307648" y="783700"/>
                  </a:lnTo>
                  <a:lnTo>
                    <a:pt x="272469" y="771127"/>
                  </a:lnTo>
                  <a:lnTo>
                    <a:pt x="239323" y="755125"/>
                  </a:lnTo>
                  <a:lnTo>
                    <a:pt x="207953" y="735948"/>
                  </a:lnTo>
                  <a:lnTo>
                    <a:pt x="178743" y="714231"/>
                  </a:lnTo>
                  <a:lnTo>
                    <a:pt x="151438" y="689847"/>
                  </a:lnTo>
                  <a:lnTo>
                    <a:pt x="126673" y="662669"/>
                  </a:lnTo>
                  <a:lnTo>
                    <a:pt x="104956" y="633332"/>
                  </a:lnTo>
                  <a:lnTo>
                    <a:pt x="85779" y="602471"/>
                  </a:lnTo>
                  <a:lnTo>
                    <a:pt x="69777" y="569197"/>
                  </a:lnTo>
                  <a:lnTo>
                    <a:pt x="56823" y="534018"/>
                  </a:lnTo>
                  <a:lnTo>
                    <a:pt x="47552" y="497569"/>
                  </a:lnTo>
                  <a:lnTo>
                    <a:pt x="41710" y="460358"/>
                  </a:lnTo>
                  <a:lnTo>
                    <a:pt x="39678" y="421369"/>
                  </a:lnTo>
                  <a:lnTo>
                    <a:pt x="41710" y="382507"/>
                  </a:lnTo>
                  <a:lnTo>
                    <a:pt x="47552" y="344788"/>
                  </a:lnTo>
                  <a:lnTo>
                    <a:pt x="56823" y="308339"/>
                  </a:lnTo>
                  <a:lnTo>
                    <a:pt x="69777" y="273541"/>
                  </a:lnTo>
                  <a:lnTo>
                    <a:pt x="85779" y="240521"/>
                  </a:lnTo>
                  <a:lnTo>
                    <a:pt x="104956" y="209152"/>
                  </a:lnTo>
                  <a:lnTo>
                    <a:pt x="126800" y="179815"/>
                  </a:lnTo>
                  <a:lnTo>
                    <a:pt x="151438" y="152891"/>
                  </a:lnTo>
                  <a:lnTo>
                    <a:pt x="178615" y="128253"/>
                  </a:lnTo>
                  <a:lnTo>
                    <a:pt x="207953" y="106536"/>
                  </a:lnTo>
                  <a:lnTo>
                    <a:pt x="239323" y="87232"/>
                  </a:lnTo>
                  <a:lnTo>
                    <a:pt x="272469" y="71357"/>
                  </a:lnTo>
                  <a:lnTo>
                    <a:pt x="307648" y="58784"/>
                  </a:lnTo>
                  <a:lnTo>
                    <a:pt x="344097" y="49132"/>
                  </a:lnTo>
                  <a:lnTo>
                    <a:pt x="382197" y="43671"/>
                  </a:lnTo>
                  <a:lnTo>
                    <a:pt x="421060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42" name="Image4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024616" y="4739640"/>
              <a:ext cx="719328" cy="719328"/>
            </a:xfrm>
            <a:prstGeom prst="rect">
              <a:avLst/>
            </a:prstGeom>
            <a:noFill/>
          </p:spPr>
        </p:pic>
        <p:sp>
          <p:nvSpPr>
            <p:cNvPr id="43" name="Path43"/>
            <p:cNvSpPr/>
            <p:nvPr/>
          </p:nvSpPr>
          <p:spPr>
            <a:xfrm>
              <a:off x="10965126" y="4678189"/>
              <a:ext cx="838570" cy="840530"/>
            </a:xfrm>
            <a:custGeom>
              <a:avLst/>
              <a:gdLst/>
              <a:ahLst/>
              <a:cxnLst/>
              <a:rect l="l" t="t" r="r" b="b"/>
              <a:pathLst>
                <a:path w="838570" h="840530">
                  <a:moveTo>
                    <a:pt x="419409" y="41639"/>
                  </a:moveTo>
                  <a:lnTo>
                    <a:pt x="458271" y="43671"/>
                  </a:lnTo>
                  <a:lnTo>
                    <a:pt x="495609" y="49132"/>
                  </a:lnTo>
                  <a:lnTo>
                    <a:pt x="532058" y="58784"/>
                  </a:lnTo>
                  <a:lnTo>
                    <a:pt x="567237" y="71357"/>
                  </a:lnTo>
                  <a:lnTo>
                    <a:pt x="600511" y="87359"/>
                  </a:lnTo>
                  <a:lnTo>
                    <a:pt x="631372" y="106536"/>
                  </a:lnTo>
                  <a:lnTo>
                    <a:pt x="660709" y="128253"/>
                  </a:lnTo>
                  <a:lnTo>
                    <a:pt x="687887" y="153018"/>
                  </a:lnTo>
                  <a:lnTo>
                    <a:pt x="712144" y="179815"/>
                  </a:lnTo>
                  <a:lnTo>
                    <a:pt x="733988" y="209152"/>
                  </a:lnTo>
                  <a:lnTo>
                    <a:pt x="753165" y="240521"/>
                  </a:lnTo>
                  <a:lnTo>
                    <a:pt x="769167" y="273668"/>
                  </a:lnTo>
                  <a:lnTo>
                    <a:pt x="781740" y="308339"/>
                  </a:lnTo>
                  <a:lnTo>
                    <a:pt x="791265" y="344788"/>
                  </a:lnTo>
                  <a:lnTo>
                    <a:pt x="796726" y="382507"/>
                  </a:lnTo>
                  <a:lnTo>
                    <a:pt x="798885" y="421369"/>
                  </a:lnTo>
                  <a:lnTo>
                    <a:pt x="796726" y="460231"/>
                  </a:lnTo>
                  <a:lnTo>
                    <a:pt x="791265" y="497569"/>
                  </a:lnTo>
                  <a:lnTo>
                    <a:pt x="781740" y="534018"/>
                  </a:lnTo>
                  <a:lnTo>
                    <a:pt x="769167" y="569197"/>
                  </a:lnTo>
                  <a:lnTo>
                    <a:pt x="753165" y="602471"/>
                  </a:lnTo>
                  <a:lnTo>
                    <a:pt x="733861" y="633332"/>
                  </a:lnTo>
                  <a:lnTo>
                    <a:pt x="712271" y="662542"/>
                  </a:lnTo>
                  <a:lnTo>
                    <a:pt x="687887" y="689847"/>
                  </a:lnTo>
                  <a:lnTo>
                    <a:pt x="660582" y="714231"/>
                  </a:lnTo>
                  <a:lnTo>
                    <a:pt x="631372" y="735821"/>
                  </a:lnTo>
                  <a:lnTo>
                    <a:pt x="600511" y="755125"/>
                  </a:lnTo>
                  <a:lnTo>
                    <a:pt x="567237" y="771127"/>
                  </a:lnTo>
                  <a:lnTo>
                    <a:pt x="532058" y="783700"/>
                  </a:lnTo>
                  <a:lnTo>
                    <a:pt x="495609" y="793225"/>
                  </a:lnTo>
                  <a:lnTo>
                    <a:pt x="458271" y="798686"/>
                  </a:lnTo>
                  <a:lnTo>
                    <a:pt x="419409" y="800845"/>
                  </a:lnTo>
                  <a:lnTo>
                    <a:pt x="380547" y="798686"/>
                  </a:lnTo>
                  <a:lnTo>
                    <a:pt x="342828" y="793225"/>
                  </a:lnTo>
                  <a:lnTo>
                    <a:pt x="306379" y="783700"/>
                  </a:lnTo>
                  <a:lnTo>
                    <a:pt x="271708" y="771127"/>
                  </a:lnTo>
                  <a:lnTo>
                    <a:pt x="238561" y="755125"/>
                  </a:lnTo>
                  <a:lnTo>
                    <a:pt x="207192" y="735948"/>
                  </a:lnTo>
                  <a:lnTo>
                    <a:pt x="177855" y="714104"/>
                  </a:lnTo>
                  <a:lnTo>
                    <a:pt x="151058" y="689847"/>
                  </a:lnTo>
                  <a:lnTo>
                    <a:pt x="126292" y="662669"/>
                  </a:lnTo>
                  <a:lnTo>
                    <a:pt x="104576" y="633332"/>
                  </a:lnTo>
                  <a:lnTo>
                    <a:pt x="85399" y="602471"/>
                  </a:lnTo>
                  <a:lnTo>
                    <a:pt x="69397" y="569197"/>
                  </a:lnTo>
                  <a:lnTo>
                    <a:pt x="56824" y="534018"/>
                  </a:lnTo>
                  <a:lnTo>
                    <a:pt x="47172" y="497569"/>
                  </a:lnTo>
                  <a:lnTo>
                    <a:pt x="41711" y="460231"/>
                  </a:lnTo>
                  <a:lnTo>
                    <a:pt x="39679" y="421369"/>
                  </a:lnTo>
                  <a:lnTo>
                    <a:pt x="41711" y="382507"/>
                  </a:lnTo>
                  <a:lnTo>
                    <a:pt x="47172" y="344788"/>
                  </a:lnTo>
                  <a:lnTo>
                    <a:pt x="56824" y="308339"/>
                  </a:lnTo>
                  <a:lnTo>
                    <a:pt x="69397" y="273668"/>
                  </a:lnTo>
                  <a:lnTo>
                    <a:pt x="85272" y="240521"/>
                  </a:lnTo>
                  <a:lnTo>
                    <a:pt x="104576" y="209152"/>
                  </a:lnTo>
                  <a:lnTo>
                    <a:pt x="126419" y="179815"/>
                  </a:lnTo>
                  <a:lnTo>
                    <a:pt x="151058" y="153018"/>
                  </a:lnTo>
                  <a:lnTo>
                    <a:pt x="177855" y="128380"/>
                  </a:lnTo>
                  <a:lnTo>
                    <a:pt x="207192" y="106536"/>
                  </a:lnTo>
                  <a:lnTo>
                    <a:pt x="238561" y="87232"/>
                  </a:lnTo>
                  <a:lnTo>
                    <a:pt x="271708" y="71357"/>
                  </a:lnTo>
                  <a:lnTo>
                    <a:pt x="306379" y="58784"/>
                  </a:lnTo>
                  <a:lnTo>
                    <a:pt x="342828" y="49132"/>
                  </a:lnTo>
                  <a:lnTo>
                    <a:pt x="380547" y="43671"/>
                  </a:lnTo>
                  <a:lnTo>
                    <a:pt x="419409" y="41639"/>
                  </a:lnTo>
                  <a:close/>
                </a:path>
              </a:pathLst>
            </a:custGeom>
            <a:solidFill/>
            <a:ln w="30480" cap="sq">
              <a:solidFill>
                <a:srgbClr val="F66A27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</p:grpSp>
      <p:pic>
        <p:nvPicPr>
          <p:cNvPr id="44" name="Image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58678" y="5616245"/>
            <a:ext cx="350520" cy="213360"/>
          </a:xfrm>
          <a:prstGeom prst="rect">
            <a:avLst/>
          </a:prstGeom>
          <a:noFill/>
        </p:spPr>
      </p:pic>
      <p:sp>
        <p:nvSpPr>
          <p:cNvPr id="45" name="Text Box45"/>
          <p:cNvSpPr txBox="1"/>
          <p:nvPr/>
        </p:nvSpPr>
        <p:spPr>
          <a:xfrm rot="0">
            <a:off x="6967728" y="2667000"/>
            <a:ext cx="2209800" cy="271272"/>
          </a:xfrm>
          <a:prstGeom prst="rect">
            <a:avLst/>
          </a:prstGeom>
          <a:solidFill>
            <a:srgbClr val="EDEDED"/>
          </a:solidFill>
        </p:spPr>
        <p:txBody>
          <a:bodyPr wrap="square" lIns="0" tIns="0" rIns="0" rtlCol="0">
            <a:spAutoFit/>
          </a:bodyPr>
          <a:lstStyle/>
          <a:p>
            <a:pPr rtl="0" algn="l" marL="598679">
              <a:lnSpc>
                <a:spcPts val="1552"/>
              </a:lnSpc>
              <a:spcBef>
                <a:spcPts val="346"/>
              </a:spcBef>
            </a:pPr>
            <a:r>
              <a:rPr lang="en-US" altLang="zh-CN" dirty="0" b="1" sz="14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Commercial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46" name="Text Box46"/>
          <p:cNvSpPr txBox="1"/>
          <p:nvPr/>
        </p:nvSpPr>
        <p:spPr>
          <a:xfrm rot="0">
            <a:off x="9174480" y="2663952"/>
            <a:ext cx="1743458" cy="274320"/>
          </a:xfrm>
          <a:prstGeom prst="rect">
            <a:avLst/>
          </a:prstGeom>
          <a:solidFill>
            <a:srgbClr val="ED7D31"/>
          </a:solidFill>
        </p:spPr>
        <p:txBody>
          <a:bodyPr wrap="square" lIns="0" tIns="0" rIns="0" rtlCol="0">
            <a:spAutoFit/>
          </a:bodyPr>
          <a:lstStyle/>
          <a:p>
            <a:pPr rtl="0" algn="l" marL="325882">
              <a:lnSpc>
                <a:spcPts val="1552"/>
              </a:lnSpc>
              <a:spcBef>
                <a:spcPts val="353"/>
              </a:spcBef>
            </a:pPr>
            <a:r>
              <a:rPr lang="en-US" altLang="zh-CN" dirty="0" b="1" sz="14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Construction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47" name="Text Box47"/>
          <p:cNvSpPr txBox="1"/>
          <p:nvPr/>
        </p:nvSpPr>
        <p:spPr>
          <a:xfrm rot="0">
            <a:off x="5111496" y="2663952"/>
            <a:ext cx="1856232" cy="274320"/>
          </a:xfrm>
          <a:prstGeom prst="rect">
            <a:avLst/>
          </a:prstGeom>
          <a:solidFill>
            <a:srgbClr val="F36926"/>
          </a:solidFill>
        </p:spPr>
        <p:txBody>
          <a:bodyPr wrap="square" lIns="0" tIns="0" rIns="0" rtlCol="0">
            <a:spAutoFit/>
          </a:bodyPr>
          <a:lstStyle/>
          <a:p>
            <a:pPr rtl="0" algn="l" marL="458470">
              <a:lnSpc>
                <a:spcPts val="1552"/>
              </a:lnSpc>
              <a:spcBef>
                <a:spcPts val="353"/>
              </a:spcBef>
            </a:pPr>
            <a:r>
              <a:rPr lang="en-US" altLang="zh-CN" dirty="0" b="1" sz="14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Residential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48" name="Text Box48"/>
          <p:cNvSpPr txBox="1"/>
          <p:nvPr/>
        </p:nvSpPr>
        <p:spPr>
          <a:xfrm rot="0">
            <a:off x="6906514" y="5871286"/>
            <a:ext cx="124308" cy="8496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669"/>
              </a:lnSpc>
            </a:pPr>
            <a:r>
              <a:rPr lang="en-US" altLang="zh-CN" dirty="0" sz="6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st</a:t>
            </a:r>
            <a:endParaRPr lang="en-US" altLang="zh-CN" sz="600">
              <a:latin typeface="Arial"/>
              <a:ea typeface="Arial"/>
              <a:cs typeface="Arial"/>
            </a:endParaRPr>
          </a:p>
        </p:txBody>
      </p:sp>
      <p:sp>
        <p:nvSpPr>
          <p:cNvPr id="49" name="Text Box49"/>
          <p:cNvSpPr txBox="1"/>
          <p:nvPr/>
        </p:nvSpPr>
        <p:spPr>
          <a:xfrm rot="0">
            <a:off x="8107935" y="5871286"/>
            <a:ext cx="124308" cy="8496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669"/>
              </a:lnSpc>
            </a:pPr>
            <a:r>
              <a:rPr lang="en-US" altLang="zh-CN" dirty="0" sz="6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st</a:t>
            </a:r>
            <a:endParaRPr lang="en-US" altLang="zh-CN" sz="600">
              <a:latin typeface="Arial"/>
              <a:ea typeface="Arial"/>
              <a:cs typeface="Arial"/>
            </a:endParaRPr>
          </a:p>
        </p:txBody>
      </p:sp>
      <p:sp>
        <p:nvSpPr>
          <p:cNvPr id="50" name="Text Box50"/>
          <p:cNvSpPr txBox="1"/>
          <p:nvPr/>
        </p:nvSpPr>
        <p:spPr>
          <a:xfrm rot="0">
            <a:off x="8985758" y="5871286"/>
            <a:ext cx="124308" cy="8496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669"/>
              </a:lnSpc>
            </a:pPr>
            <a:r>
              <a:rPr lang="en-US" altLang="zh-CN" dirty="0" sz="6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st</a:t>
            </a:r>
            <a:endParaRPr lang="en-US" altLang="zh-CN" sz="600">
              <a:latin typeface="Arial"/>
              <a:ea typeface="Arial"/>
              <a:cs typeface="Arial"/>
            </a:endParaRPr>
          </a:p>
        </p:txBody>
      </p:sp>
      <p:sp>
        <p:nvSpPr>
          <p:cNvPr id="51" name="Text Box51"/>
          <p:cNvSpPr txBox="1"/>
          <p:nvPr/>
        </p:nvSpPr>
        <p:spPr>
          <a:xfrm rot="0">
            <a:off x="10042526" y="5871286"/>
            <a:ext cx="124308" cy="8496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669"/>
              </a:lnSpc>
            </a:pPr>
            <a:r>
              <a:rPr lang="en-US" altLang="zh-CN" dirty="0" sz="6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st</a:t>
            </a:r>
            <a:endParaRPr lang="en-US" altLang="zh-CN" sz="600">
              <a:latin typeface="Arial"/>
              <a:ea typeface="Arial"/>
              <a:cs typeface="Arial"/>
            </a:endParaRPr>
          </a:p>
        </p:txBody>
      </p:sp>
      <p:sp>
        <p:nvSpPr>
          <p:cNvPr id="52" name="Text Box52"/>
          <p:cNvSpPr txBox="1"/>
          <p:nvPr/>
        </p:nvSpPr>
        <p:spPr>
          <a:xfrm>
            <a:off x="8572500" y="336343"/>
            <a:ext cx="3378088" cy="15737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9"/>
              </a:lnSpc>
            </a:pPr>
            <a:r>
              <a:rPr lang="en-US" altLang="zh-CN" dirty="0" sz="1100" spc="197">
                <a:solidFill>
                  <a:srgbClr val="000000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dirty="0" sz="1100" spc="2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77">
                <a:solidFill>
                  <a:srgbClr val="000000"/>
                </a:solidFill>
                <a:latin typeface="Arial"/>
                <a:ea typeface="Arial"/>
                <a:cs typeface="Arial"/>
              </a:rPr>
              <a:t>internal</a:t>
            </a:r>
            <a:r>
              <a:rPr lang="en-US" altLang="zh-CN" dirty="0" sz="1100" spc="-29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3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4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0">
                <a:solidFill>
                  <a:srgbClr val="000000"/>
                </a:solidFill>
                <a:latin typeface="Arial"/>
                <a:ea typeface="Arial"/>
                <a:cs typeface="Arial"/>
              </a:rPr>
              <a:t>ra</a:t>
            </a:r>
            <a:r>
              <a:rPr lang="en-US" altLang="zh-CN" dirty="0" sz="1100" spc="-1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8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01">
                <a:solidFill>
                  <a:srgbClr val="000000"/>
                </a:solidFill>
                <a:latin typeface="Arial"/>
                <a:ea typeface="Arial"/>
                <a:cs typeface="Arial"/>
              </a:rPr>
              <a:t>ing</a:t>
            </a:r>
            <a:r>
              <a:rPr lang="en-US" altLang="zh-CN" dirty="0" sz="1100" spc="25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11">
                <a:solidFill>
                  <a:srgbClr val="000000"/>
                </a:solidFill>
                <a:latin typeface="Arial"/>
                <a:ea typeface="Arial"/>
                <a:cs typeface="Arial"/>
              </a:rPr>
              <a:t>urposes</a:t>
            </a:r>
            <a:r>
              <a:rPr lang="en-US" altLang="zh-CN" dirty="0" sz="1100" spc="22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41">
                <a:solidFill>
                  <a:srgbClr val="000000"/>
                </a:solidFill>
                <a:latin typeface="Arial"/>
                <a:ea typeface="Arial"/>
                <a:cs typeface="Arial"/>
              </a:rPr>
              <a:t>only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  <p:sp>
        <p:nvSpPr>
          <p:cNvPr id="53" name="Text Box53"/>
          <p:cNvSpPr txBox="1"/>
          <p:nvPr/>
        </p:nvSpPr>
        <p:spPr>
          <a:xfrm>
            <a:off x="1457198" y="798474"/>
            <a:ext cx="1462596" cy="25328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4"/>
              </a:lnSpc>
            </a:pPr>
            <a:r>
              <a:rPr lang="en-US" altLang="zh-CN" dirty="0" b="1" sz="2000" spc="-313">
                <a:solidFill>
                  <a:srgbClr val="262626"/>
                </a:solidFill>
                <a:latin typeface="Arial"/>
                <a:ea typeface="Arial"/>
                <a:cs typeface="Arial"/>
              </a:rPr>
              <a:t>Years</a:t>
            </a:r>
            <a:r>
              <a:rPr lang="en-US" altLang="zh-CN" dirty="0" b="1" sz="2000" spc="-279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22">
                <a:solidFill>
                  <a:srgbClr val="262626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b="1" sz="2000" spc="-278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78">
                <a:solidFill>
                  <a:srgbClr val="262626"/>
                </a:solidFill>
                <a:latin typeface="Arial"/>
                <a:ea typeface="Arial"/>
                <a:cs typeface="Arial"/>
              </a:rPr>
              <a:t>business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4" name="Text Box54"/>
          <p:cNvSpPr txBox="1"/>
          <p:nvPr/>
        </p:nvSpPr>
        <p:spPr>
          <a:xfrm>
            <a:off x="1466342" y="1316609"/>
            <a:ext cx="1072299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641">
                <a:solidFill>
                  <a:srgbClr val="262626"/>
                </a:solidFill>
                <a:latin typeface="Arial"/>
                <a:ea typeface="Arial"/>
                <a:cs typeface="Arial"/>
              </a:rPr>
              <a:t>PCAB</a:t>
            </a:r>
            <a:r>
              <a:rPr lang="en-US" altLang="zh-CN" dirty="0" b="1" sz="2000" spc="-280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558">
                <a:solidFill>
                  <a:srgbClr val="262626"/>
                </a:solidFill>
                <a:latin typeface="Arial"/>
                <a:ea typeface="Arial"/>
                <a:cs typeface="Arial"/>
              </a:rPr>
              <a:t>LICENSE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5" name="Text Box55"/>
          <p:cNvSpPr txBox="1"/>
          <p:nvPr/>
        </p:nvSpPr>
        <p:spPr>
          <a:xfrm>
            <a:off x="1464564" y="1836928"/>
            <a:ext cx="1902086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316">
                <a:solidFill>
                  <a:srgbClr val="262626"/>
                </a:solidFill>
                <a:latin typeface="Arial"/>
                <a:ea typeface="Arial"/>
                <a:cs typeface="Arial"/>
              </a:rPr>
              <a:t>Construction</a:t>
            </a:r>
            <a:r>
              <a:rPr lang="en-US" altLang="zh-CN" dirty="0" b="1" sz="2000" spc="-282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54">
                <a:solidFill>
                  <a:srgbClr val="262626"/>
                </a:solidFill>
                <a:latin typeface="Arial"/>
                <a:ea typeface="Arial"/>
                <a:cs typeface="Arial"/>
              </a:rPr>
              <a:t>projects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6" name="Text Box56"/>
          <p:cNvSpPr txBox="1"/>
          <p:nvPr/>
        </p:nvSpPr>
        <p:spPr>
          <a:xfrm>
            <a:off x="1456944" y="2365146"/>
            <a:ext cx="1604438" cy="25328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4"/>
              </a:lnSpc>
            </a:pPr>
            <a:r>
              <a:rPr lang="en-US" altLang="zh-CN" dirty="0" b="1" sz="2000" spc="-300">
                <a:solidFill>
                  <a:srgbClr val="262626"/>
                </a:solidFill>
                <a:latin typeface="Arial"/>
                <a:ea typeface="Arial"/>
                <a:cs typeface="Arial"/>
              </a:rPr>
              <a:t>Residential</a:t>
            </a:r>
            <a:r>
              <a:rPr lang="en-US" altLang="zh-CN" dirty="0" b="1" sz="2000" spc="-279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404">
                <a:solidFill>
                  <a:srgbClr val="262626"/>
                </a:solidFill>
                <a:latin typeface="Arial"/>
                <a:ea typeface="Arial"/>
                <a:cs typeface="Arial"/>
              </a:rPr>
              <a:t>condos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7" name="Text Box57"/>
          <p:cNvSpPr txBox="1"/>
          <p:nvPr/>
        </p:nvSpPr>
        <p:spPr>
          <a:xfrm>
            <a:off x="1451483" y="2860040"/>
            <a:ext cx="1798616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383">
                <a:solidFill>
                  <a:srgbClr val="262626"/>
                </a:solidFill>
                <a:latin typeface="Arial"/>
                <a:ea typeface="Arial"/>
                <a:cs typeface="Arial"/>
              </a:rPr>
              <a:t>Commercial</a:t>
            </a:r>
            <a:r>
              <a:rPr lang="en-US" altLang="zh-CN" dirty="0" b="1" sz="2000" spc="-282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24">
                <a:solidFill>
                  <a:srgbClr val="262626"/>
                </a:solidFill>
                <a:latin typeface="Arial"/>
                <a:ea typeface="Arial"/>
                <a:cs typeface="Arial"/>
              </a:rPr>
              <a:t>buildings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8" name="Text Box58"/>
          <p:cNvSpPr txBox="1"/>
          <p:nvPr/>
        </p:nvSpPr>
        <p:spPr>
          <a:xfrm>
            <a:off x="1464564" y="3380359"/>
            <a:ext cx="1219283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389">
                <a:solidFill>
                  <a:srgbClr val="262626"/>
                </a:solidFill>
                <a:latin typeface="Arial"/>
                <a:ea typeface="Arial"/>
                <a:cs typeface="Arial"/>
              </a:rPr>
              <a:t>Has.</a:t>
            </a:r>
            <a:r>
              <a:rPr lang="en-US" altLang="zh-CN" dirty="0" b="1" sz="2000" spc="-278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03">
                <a:solidFill>
                  <a:srgbClr val="262626"/>
                </a:solidFill>
                <a:latin typeface="Arial"/>
                <a:ea typeface="Arial"/>
                <a:cs typeface="Arial"/>
              </a:rPr>
              <a:t>landbank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59" name="Text Box59"/>
          <p:cNvSpPr txBox="1"/>
          <p:nvPr/>
        </p:nvSpPr>
        <p:spPr>
          <a:xfrm>
            <a:off x="460553" y="4166108"/>
            <a:ext cx="1822143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302">
                <a:solidFill>
                  <a:srgbClr val="262626"/>
                </a:solidFill>
                <a:latin typeface="Arial"/>
                <a:ea typeface="Arial"/>
                <a:cs typeface="Arial"/>
              </a:rPr>
              <a:t>Residential</a:t>
            </a:r>
            <a:r>
              <a:rPr lang="en-US" altLang="zh-CN" dirty="0" b="1" sz="2000" spc="-277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653">
                <a:solidFill>
                  <a:srgbClr val="262626"/>
                </a:solidFill>
                <a:latin typeface="Arial"/>
                <a:ea typeface="Arial"/>
                <a:cs typeface="Arial"/>
              </a:rPr>
              <a:t>GFA</a:t>
            </a:r>
            <a:r>
              <a:rPr lang="en-US" altLang="zh-CN" dirty="0" b="1" sz="2000" spc="-279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72">
                <a:solidFill>
                  <a:srgbClr val="262626"/>
                </a:solidFill>
                <a:latin typeface="Arial"/>
                <a:ea typeface="Arial"/>
                <a:cs typeface="Arial"/>
              </a:rPr>
              <a:t>(sqm):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60" name="Text Box60"/>
          <p:cNvSpPr txBox="1"/>
          <p:nvPr/>
        </p:nvSpPr>
        <p:spPr>
          <a:xfrm>
            <a:off x="453542" y="4697502"/>
            <a:ext cx="1856983" cy="2532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4"/>
              </a:lnSpc>
            </a:pPr>
            <a:r>
              <a:rPr lang="en-US" altLang="zh-CN" dirty="0" b="1" sz="2000" spc="-383">
                <a:solidFill>
                  <a:srgbClr val="262626"/>
                </a:solidFill>
                <a:latin typeface="Arial"/>
                <a:ea typeface="Arial"/>
                <a:cs typeface="Arial"/>
              </a:rPr>
              <a:t>Commercial</a:t>
            </a:r>
            <a:r>
              <a:rPr lang="en-US" altLang="zh-CN" dirty="0" b="1" sz="2000" spc="-275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45">
                <a:solidFill>
                  <a:srgbClr val="262626"/>
                </a:solidFill>
                <a:latin typeface="Arial"/>
                <a:ea typeface="Arial"/>
                <a:cs typeface="Arial"/>
              </a:rPr>
              <a:t>gfa</a:t>
            </a:r>
            <a:r>
              <a:rPr lang="en-US" altLang="zh-CN" dirty="0" b="1" sz="2000" spc="-277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72">
                <a:solidFill>
                  <a:srgbClr val="262626"/>
                </a:solidFill>
                <a:latin typeface="Arial"/>
                <a:ea typeface="Arial"/>
                <a:cs typeface="Arial"/>
              </a:rPr>
              <a:t>(sqm):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61" name="Text Box61"/>
          <p:cNvSpPr txBox="1"/>
          <p:nvPr/>
        </p:nvSpPr>
        <p:spPr>
          <a:xfrm>
            <a:off x="469697" y="5254244"/>
            <a:ext cx="2017953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261">
                <a:solidFill>
                  <a:srgbClr val="262626"/>
                </a:solidFill>
                <a:latin typeface="Arial"/>
                <a:ea typeface="Arial"/>
                <a:cs typeface="Arial"/>
              </a:rPr>
              <a:t>Market</a:t>
            </a:r>
            <a:r>
              <a:rPr lang="en-US" altLang="zh-CN" dirty="0" b="1" sz="2000" spc="-279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30">
                <a:solidFill>
                  <a:srgbClr val="262626"/>
                </a:solidFill>
                <a:latin typeface="Arial"/>
                <a:ea typeface="Arial"/>
                <a:cs typeface="Arial"/>
              </a:rPr>
              <a:t>capitalization*: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62" name="Text Box62"/>
          <p:cNvSpPr txBox="1"/>
          <p:nvPr/>
        </p:nvSpPr>
        <p:spPr>
          <a:xfrm>
            <a:off x="465734" y="5767273"/>
            <a:ext cx="1952178" cy="25298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328">
                <a:solidFill>
                  <a:srgbClr val="262626"/>
                </a:solidFill>
                <a:latin typeface="Arial"/>
                <a:ea typeface="Arial"/>
                <a:cs typeface="Arial"/>
              </a:rPr>
              <a:t>Net</a:t>
            </a:r>
            <a:r>
              <a:rPr lang="en-US" altLang="zh-CN" dirty="0" b="1" sz="2000" spc="-278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187">
                <a:solidFill>
                  <a:srgbClr val="262626"/>
                </a:solidFill>
                <a:latin typeface="Arial"/>
                <a:ea typeface="Arial"/>
                <a:cs typeface="Arial"/>
              </a:rPr>
              <a:t>profit</a:t>
            </a:r>
            <a:r>
              <a:rPr lang="en-US" altLang="zh-CN" dirty="0" b="1" sz="2000" spc="-279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127">
                <a:solidFill>
                  <a:srgbClr val="262626"/>
                </a:solidFill>
                <a:latin typeface="Arial"/>
                <a:ea typeface="Arial"/>
                <a:cs typeface="Arial"/>
              </a:rPr>
              <a:t>after</a:t>
            </a:r>
            <a:r>
              <a:rPr lang="en-US" altLang="zh-CN" dirty="0" b="1" sz="2000" spc="-277">
                <a:solidFill>
                  <a:srgbClr val="26262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133">
                <a:solidFill>
                  <a:srgbClr val="262626"/>
                </a:solidFill>
                <a:latin typeface="Arial"/>
                <a:ea typeface="Arial"/>
                <a:cs typeface="Arial"/>
              </a:rPr>
              <a:t>tax**: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63" name="Text Box63"/>
          <p:cNvSpPr txBox="1"/>
          <p:nvPr/>
        </p:nvSpPr>
        <p:spPr>
          <a:xfrm>
            <a:off x="4907026" y="5868650"/>
            <a:ext cx="408273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Start</a:t>
            </a:r>
            <a:r>
              <a:rPr lang="en-US" altLang="zh-CN" dirty="0" sz="900" spc="-3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4" name="Text Box64"/>
          <p:cNvSpPr txBox="1"/>
          <p:nvPr/>
        </p:nvSpPr>
        <p:spPr>
          <a:xfrm>
            <a:off x="4793869" y="6005534"/>
            <a:ext cx="638602" cy="1294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20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reclamation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5" name="Text Box65"/>
          <p:cNvSpPr txBox="1"/>
          <p:nvPr/>
        </p:nvSpPr>
        <p:spPr>
          <a:xfrm>
            <a:off x="4943602" y="6143275"/>
            <a:ext cx="339822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works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6" name="Text Box66"/>
          <p:cNvSpPr txBox="1"/>
          <p:nvPr/>
        </p:nvSpPr>
        <p:spPr>
          <a:xfrm>
            <a:off x="5711063" y="5868955"/>
            <a:ext cx="684862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Reclamation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7" name="Text Box67"/>
          <p:cNvSpPr txBox="1"/>
          <p:nvPr/>
        </p:nvSpPr>
        <p:spPr>
          <a:xfrm>
            <a:off x="5714111" y="6006115"/>
            <a:ext cx="677912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substantially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8" name="Text Box68"/>
          <p:cNvSpPr txBox="1"/>
          <p:nvPr/>
        </p:nvSpPr>
        <p:spPr>
          <a:xfrm>
            <a:off x="5906389" y="6143275"/>
            <a:ext cx="294523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done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69" name="Text Box69"/>
          <p:cNvSpPr txBox="1"/>
          <p:nvPr/>
        </p:nvSpPr>
        <p:spPr>
          <a:xfrm>
            <a:off x="6842507" y="5868955"/>
            <a:ext cx="449971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900" spc="45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Land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0" name="Text Box70"/>
          <p:cNvSpPr txBox="1"/>
          <p:nvPr/>
        </p:nvSpPr>
        <p:spPr>
          <a:xfrm>
            <a:off x="6717158" y="6006115"/>
            <a:ext cx="696212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Lease</a:t>
            </a:r>
            <a:r>
              <a:rPr lang="en-US" altLang="zh-CN" dirty="0" sz="9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(S&amp;R)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1" name="Text Box71"/>
          <p:cNvSpPr txBox="1"/>
          <p:nvPr/>
        </p:nvSpPr>
        <p:spPr>
          <a:xfrm>
            <a:off x="8043926" y="5868955"/>
            <a:ext cx="102499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1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2" name="Text Box72"/>
          <p:cNvSpPr txBox="1"/>
          <p:nvPr/>
        </p:nvSpPr>
        <p:spPr>
          <a:xfrm>
            <a:off x="7797038" y="6006115"/>
            <a:ext cx="657760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Commercial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3" name="Text Box73"/>
          <p:cNvSpPr txBox="1"/>
          <p:nvPr/>
        </p:nvSpPr>
        <p:spPr>
          <a:xfrm>
            <a:off x="7763257" y="6143275"/>
            <a:ext cx="724477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Bldg</a:t>
            </a:r>
            <a:r>
              <a:rPr lang="en-US" altLang="zh-CN" dirty="0" sz="900" spc="-4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(Aseana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4" name="Text Box74"/>
          <p:cNvSpPr txBox="1"/>
          <p:nvPr/>
        </p:nvSpPr>
        <p:spPr>
          <a:xfrm>
            <a:off x="8921498" y="5868955"/>
            <a:ext cx="501428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900" spc="46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Office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5" name="Text Box75"/>
          <p:cNvSpPr txBox="1"/>
          <p:nvPr/>
        </p:nvSpPr>
        <p:spPr>
          <a:xfrm>
            <a:off x="8808720" y="6006115"/>
            <a:ext cx="724478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Bldg</a:t>
            </a:r>
            <a:r>
              <a:rPr lang="en-US" altLang="zh-CN" dirty="0" sz="900" spc="-3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(Aseana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6" name="Text Box76"/>
          <p:cNvSpPr txBox="1"/>
          <p:nvPr/>
        </p:nvSpPr>
        <p:spPr>
          <a:xfrm>
            <a:off x="9022336" y="6143275"/>
            <a:ext cx="292912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1">
                <a:solidFill>
                  <a:srgbClr val="000000"/>
                </a:solidFill>
                <a:latin typeface="Arial"/>
                <a:ea typeface="Arial"/>
                <a:cs typeface="Arial"/>
              </a:rPr>
              <a:t>One)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7" name="Text Box77"/>
          <p:cNvSpPr txBox="1"/>
          <p:nvPr/>
        </p:nvSpPr>
        <p:spPr>
          <a:xfrm>
            <a:off x="9978518" y="5868955"/>
            <a:ext cx="761548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900" spc="45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Residential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8" name="Text Box78"/>
          <p:cNvSpPr txBox="1"/>
          <p:nvPr/>
        </p:nvSpPr>
        <p:spPr>
          <a:xfrm>
            <a:off x="9896222" y="6006115"/>
            <a:ext cx="928324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3">
                <a:solidFill>
                  <a:srgbClr val="000000"/>
                </a:solidFill>
                <a:latin typeface="Arial"/>
                <a:ea typeface="Arial"/>
                <a:cs typeface="Arial"/>
              </a:rPr>
              <a:t>Project</a:t>
            </a:r>
            <a:r>
              <a:rPr lang="en-US" altLang="zh-CN" dirty="0" sz="900" spc="-3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1">
                <a:solidFill>
                  <a:srgbClr val="000000"/>
                </a:solidFill>
                <a:latin typeface="Arial"/>
                <a:ea typeface="Arial"/>
                <a:cs typeface="Arial"/>
              </a:rPr>
              <a:t>Launched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79" name="Text Box79"/>
          <p:cNvSpPr txBox="1"/>
          <p:nvPr/>
        </p:nvSpPr>
        <p:spPr>
          <a:xfrm>
            <a:off x="9850502" y="6143275"/>
            <a:ext cx="1020750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(Pixel</a:t>
            </a:r>
            <a:r>
              <a:rPr lang="en-US" altLang="zh-CN" dirty="0" sz="9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-1">
                <a:solidFill>
                  <a:srgbClr val="000000"/>
                </a:solidFill>
                <a:latin typeface="Arial"/>
                <a:ea typeface="Arial"/>
                <a:cs typeface="Arial"/>
              </a:rPr>
              <a:t>Residences),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0" name="Text Box80"/>
          <p:cNvSpPr txBox="1"/>
          <p:nvPr/>
        </p:nvSpPr>
        <p:spPr>
          <a:xfrm>
            <a:off x="11055986" y="5868650"/>
            <a:ext cx="743584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Completion</a:t>
            </a:r>
            <a:r>
              <a:rPr lang="en-US" altLang="zh-CN" dirty="0" sz="900" spc="-9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1" name="Text Box81"/>
          <p:cNvSpPr txBox="1"/>
          <p:nvPr/>
        </p:nvSpPr>
        <p:spPr>
          <a:xfrm>
            <a:off x="11055986" y="6005534"/>
            <a:ext cx="745556" cy="1294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20"/>
              </a:lnSpc>
            </a:pPr>
            <a:r>
              <a:rPr lang="en-US" altLang="zh-CN" dirty="0" sz="9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Aseana</a:t>
            </a:r>
            <a:r>
              <a:rPr lang="en-US" altLang="zh-CN" dirty="0" sz="900" spc="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3</a:t>
            </a:r>
            <a:r>
              <a:rPr lang="en-US" altLang="zh-CN" dirty="0" sz="900" spc="-2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and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2" name="Text Box82"/>
          <p:cNvSpPr txBox="1"/>
          <p:nvPr/>
        </p:nvSpPr>
        <p:spPr>
          <a:xfrm>
            <a:off x="11217530" y="6143275"/>
            <a:ext cx="425648" cy="1291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Aseana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3" name="Text Box83"/>
          <p:cNvSpPr txBox="1"/>
          <p:nvPr/>
        </p:nvSpPr>
        <p:spPr>
          <a:xfrm>
            <a:off x="7751064" y="6280435"/>
            <a:ext cx="744436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Powerstation)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4" name="Text Box84"/>
          <p:cNvSpPr txBox="1"/>
          <p:nvPr/>
        </p:nvSpPr>
        <p:spPr>
          <a:xfrm>
            <a:off x="9993758" y="6280435"/>
            <a:ext cx="732696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9">
                <a:solidFill>
                  <a:srgbClr val="000000"/>
                </a:solidFill>
                <a:latin typeface="Arial"/>
                <a:ea typeface="Arial"/>
                <a:cs typeface="Arial"/>
              </a:rPr>
              <a:t>COD</a:t>
            </a:r>
            <a:r>
              <a:rPr lang="en-US" altLang="zh-CN" dirty="0" sz="900" spc="-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formally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5" name="Text Box85"/>
          <p:cNvSpPr txBox="1"/>
          <p:nvPr/>
        </p:nvSpPr>
        <p:spPr>
          <a:xfrm>
            <a:off x="9890126" y="6417900"/>
            <a:ext cx="941528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opens,</a:t>
            </a:r>
            <a:r>
              <a:rPr lang="en-US" altLang="zh-CN" dirty="0" sz="9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Ayala</a:t>
            </a:r>
            <a:r>
              <a:rPr lang="en-US" altLang="zh-CN" dirty="0" sz="900" spc="-4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4">
                <a:solidFill>
                  <a:srgbClr val="000000"/>
                </a:solidFill>
                <a:latin typeface="Arial"/>
                <a:ea typeface="Arial"/>
                <a:cs typeface="Arial"/>
              </a:rPr>
              <a:t>Mall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6" name="Text Box86"/>
          <p:cNvSpPr txBox="1"/>
          <p:nvPr/>
        </p:nvSpPr>
        <p:spPr>
          <a:xfrm>
            <a:off x="11226674" y="6280435"/>
            <a:ext cx="410358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Square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  <p:sp>
        <p:nvSpPr>
          <p:cNvPr id="87" name="Text Box87"/>
          <p:cNvSpPr txBox="1"/>
          <p:nvPr/>
        </p:nvSpPr>
        <p:spPr>
          <a:xfrm>
            <a:off x="448666" y="6569523"/>
            <a:ext cx="1642149" cy="20523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808"/>
              </a:lnSpc>
            </a:pPr>
            <a:r>
              <a:rPr lang="en-US" altLang="zh-CN" dirty="0" sz="700" spc="-5">
                <a:solidFill>
                  <a:srgbClr val="000000"/>
                </a:solidFill>
                <a:latin typeface="Arial"/>
                <a:ea typeface="Arial"/>
                <a:cs typeface="Arial"/>
              </a:rPr>
              <a:t>*as</a:t>
            </a:r>
            <a:r>
              <a:rPr lang="en-US" altLang="zh-CN" dirty="0" sz="700" spc="3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3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7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Jan</a:t>
            </a:r>
            <a:r>
              <a:rPr lang="en-US" altLang="zh-CN" dirty="0" sz="700" spc="1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31,</a:t>
            </a:r>
            <a:r>
              <a:rPr lang="en-US" altLang="zh-CN" dirty="0" sz="700" spc="2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2019</a:t>
            </a:r>
            <a:r>
              <a:rPr lang="en-US" altLang="zh-CN" dirty="0" sz="700" spc="20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(in</a:t>
            </a:r>
            <a:r>
              <a:rPr lang="en-US" altLang="zh-CN" dirty="0" sz="700" spc="-3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Philippine</a:t>
            </a:r>
            <a:r>
              <a:rPr lang="en-US" altLang="zh-CN" dirty="0" sz="700" spc="-2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3">
                <a:solidFill>
                  <a:srgbClr val="000000"/>
                </a:solidFill>
                <a:latin typeface="Arial"/>
                <a:ea typeface="Arial"/>
                <a:cs typeface="Arial"/>
              </a:rPr>
              <a:t>Peso)</a:t>
            </a:r>
            <a:r>
              <a:rPr lang="en-US" altLang="zh-CN" dirty="0" sz="7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**as</a:t>
            </a:r>
            <a:r>
              <a:rPr lang="en-US" altLang="zh-CN" dirty="0" sz="700" spc="3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3">
                <a:solidFill>
                  <a:srgbClr val="000000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700" spc="1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Dec</a:t>
            </a:r>
            <a:r>
              <a:rPr lang="en-US" altLang="zh-CN" dirty="0" sz="700" spc="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31,</a:t>
            </a:r>
            <a:r>
              <a:rPr lang="en-US" altLang="zh-CN" dirty="0" sz="700" spc="1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4">
                <a:solidFill>
                  <a:srgbClr val="000000"/>
                </a:solidFill>
                <a:latin typeface="Arial"/>
                <a:ea typeface="Arial"/>
                <a:cs typeface="Arial"/>
              </a:rPr>
              <a:t>2018</a:t>
            </a:r>
            <a:r>
              <a:rPr lang="en-US" altLang="zh-CN" dirty="0" sz="700" spc="1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(in</a:t>
            </a:r>
            <a:r>
              <a:rPr lang="en-US" altLang="zh-CN" dirty="0" sz="700" spc="-3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Philippine</a:t>
            </a:r>
            <a:r>
              <a:rPr lang="en-US" altLang="zh-CN" dirty="0" sz="700" spc="-2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700" spc="-3">
                <a:solidFill>
                  <a:srgbClr val="000000"/>
                </a:solidFill>
                <a:latin typeface="Arial"/>
                <a:ea typeface="Arial"/>
                <a:cs typeface="Arial"/>
              </a:rPr>
              <a:t>Peso)</a:t>
            </a:r>
            <a:endParaRPr lang="en-US" altLang="zh-CN" sz="700">
              <a:latin typeface="Arial"/>
              <a:ea typeface="Arial"/>
              <a:cs typeface="Arial"/>
            </a:endParaRPr>
          </a:p>
        </p:txBody>
      </p:sp>
      <p:sp>
        <p:nvSpPr>
          <p:cNvPr id="88" name="Text Box88"/>
          <p:cNvSpPr txBox="1"/>
          <p:nvPr/>
        </p:nvSpPr>
        <p:spPr>
          <a:xfrm>
            <a:off x="9844406" y="6555060"/>
            <a:ext cx="1031870" cy="1291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017"/>
              </a:lnSpc>
            </a:pPr>
            <a:r>
              <a:rPr lang="en-US" altLang="zh-CN" dirty="0" sz="900" spc="2">
                <a:solidFill>
                  <a:srgbClr val="000000"/>
                </a:solidFill>
                <a:latin typeface="Arial"/>
                <a:ea typeface="Arial"/>
                <a:cs typeface="Arial"/>
              </a:rPr>
              <a:t>begins</a:t>
            </a:r>
            <a:r>
              <a:rPr lang="en-US" altLang="zh-CN" dirty="0" sz="900" spc="-1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900" spc="6">
                <a:solidFill>
                  <a:srgbClr val="000000"/>
                </a:solidFill>
                <a:latin typeface="Arial"/>
                <a:ea typeface="Arial"/>
                <a:cs typeface="Arial"/>
              </a:rPr>
              <a:t>construction</a:t>
            </a:r>
            <a:endParaRPr lang="en-US" altLang="zh-CN" sz="9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"/>
            <a:ext cx="12192000" cy="6832600"/>
          </a:xfrm>
          <a:prstGeom prst="rect">
            <a:avLst/>
          </a:prstGeom>
          <a:noFill/>
        </p:spPr>
      </p:pic>
      <p:sp>
        <p:nvSpPr>
          <p:cNvPr id="295" name="Text Box295"/>
          <p:cNvSpPr txBox="1"/>
          <p:nvPr/>
        </p:nvSpPr>
        <p:spPr>
          <a:xfrm>
            <a:off x="3824605" y="6009742"/>
            <a:ext cx="4458920" cy="34137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88"/>
              </a:lnSpc>
            </a:pPr>
            <a:r>
              <a:rPr lang="en-US" altLang="zh-CN" dirty="0" sz="2400" spc="258">
                <a:solidFill>
                  <a:srgbClr val="FFFFFF"/>
                </a:solidFill>
                <a:latin typeface="Arial"/>
                <a:ea typeface="Arial"/>
                <a:cs typeface="Arial"/>
              </a:rPr>
              <a:t>TY</a:t>
            </a:r>
            <a:r>
              <a:rPr lang="en-US" altLang="zh-CN" dirty="0" sz="2400" spc="-33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262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24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146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400" spc="-2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127">
                <a:solidFill>
                  <a:srgbClr val="FFFFFF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sz="2400" spc="-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4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4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400" spc="10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2400" spc="-6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400" spc="-6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230">
                <a:solidFill>
                  <a:srgbClr val="FFFFFF"/>
                </a:solidFill>
                <a:latin typeface="Arial"/>
                <a:ea typeface="Arial"/>
                <a:cs typeface="Arial"/>
              </a:rPr>
              <a:t>OO</a:t>
            </a:r>
            <a:r>
              <a:rPr lang="en-US" altLang="zh-CN" dirty="0" sz="2400" spc="-29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400" spc="10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262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24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400" spc="-6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4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4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296" name="Text Box296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po</a:t>
            </a:r>
            <a:r>
              <a:rPr lang="en-US" altLang="zh-CN" dirty="0" sz="11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ath297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98" name="Path298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299" name="Group299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00" name="Image3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0752" y="1606296"/>
              <a:ext cx="4285488" cy="3212592"/>
            </a:xfrm>
            <a:prstGeom prst="rect">
              <a:avLst/>
            </a:prstGeom>
            <a:noFill/>
          </p:spPr>
        </p:pic>
        <p:pic>
          <p:nvPicPr>
            <p:cNvPr id="301" name="Image3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37432" cy="6857999"/>
            </a:xfrm>
            <a:prstGeom prst="rect">
              <a:avLst/>
            </a:prstGeom>
            <a:noFill/>
          </p:spPr>
        </p:pic>
        <p:pic>
          <p:nvPicPr>
            <p:cNvPr id="302" name="Image3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3304" y="2380488"/>
              <a:ext cx="5568696" cy="4178808"/>
            </a:xfrm>
            <a:prstGeom prst="rect">
              <a:avLst/>
            </a:prstGeom>
            <a:noFill/>
          </p:spPr>
        </p:pic>
      </p:grpSp>
      <p:sp>
        <p:nvSpPr>
          <p:cNvPr id="303" name="Text Box303"/>
          <p:cNvSpPr txBox="1"/>
          <p:nvPr/>
        </p:nvSpPr>
        <p:spPr>
          <a:xfrm>
            <a:off x="5470906" y="633349"/>
            <a:ext cx="4998110" cy="34137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88"/>
              </a:lnSpc>
            </a:pPr>
            <a:r>
              <a:rPr lang="en-US" altLang="zh-CN" dirty="0" sz="2400" spc="94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400" spc="-1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475">
                <a:solidFill>
                  <a:srgbClr val="FFFFFF"/>
                </a:solidFill>
                <a:latin typeface="Arial"/>
                <a:ea typeface="Arial"/>
                <a:cs typeface="Arial"/>
              </a:rPr>
              <a:t>NIT</a:t>
            </a:r>
            <a:r>
              <a:rPr lang="en-US" altLang="zh-CN" dirty="0" sz="2400" spc="-53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146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400" spc="-2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380">
                <a:solidFill>
                  <a:srgbClr val="FFFFFF"/>
                </a:solidFill>
                <a:latin typeface="Arial"/>
                <a:ea typeface="Arial"/>
                <a:cs typeface="Arial"/>
              </a:rPr>
              <a:t>ZED</a:t>
            </a:r>
            <a:r>
              <a:rPr lang="en-US" altLang="zh-CN" dirty="0" sz="2400" spc="6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252">
                <a:solidFill>
                  <a:srgbClr val="FFFFFF"/>
                </a:solidFill>
                <a:latin typeface="Arial"/>
                <a:ea typeface="Arial"/>
                <a:cs typeface="Arial"/>
              </a:rPr>
              <a:t>FL</a:t>
            </a:r>
            <a:r>
              <a:rPr lang="en-US" altLang="zh-CN" dirty="0" sz="2400" spc="-3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7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2400" spc="-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70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2400" spc="-6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400" spc="10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262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24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400" spc="-6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4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400" spc="-1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400" spc="-7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276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304" name="Text Box304"/>
          <p:cNvSpPr txBox="1"/>
          <p:nvPr/>
        </p:nvSpPr>
        <p:spPr>
          <a:xfrm>
            <a:off x="4489069" y="5789676"/>
            <a:ext cx="2179702" cy="51613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160"/>
              </a:lnSpc>
            </a:pPr>
            <a:r>
              <a:rPr lang="en-US" altLang="zh-CN" dirty="0" b="1" sz="1800" spc="2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Three</a:t>
            </a:r>
            <a:r>
              <a:rPr lang="en-US" altLang="zh-CN" dirty="0" b="1" sz="1800" spc="-24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b="1" sz="1800" spc="3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Bedroom</a:t>
            </a:r>
            <a:r>
              <a:rPr lang="en-US" altLang="zh-CN" dirty="0" b="1" sz="1800" spc="-33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b="1" sz="1800" spc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Unit</a:t>
            </a:r>
            <a:endParaRPr lang="en-US" altLang="zh-CN" sz="1800">
              <a:latin typeface="Century Gothic"/>
              <a:ea typeface="Century Gothic"/>
              <a:cs typeface="Century Gothic"/>
            </a:endParaRPr>
          </a:p>
          <a:p>
            <a:pPr rtl="0" algn="l">
              <a:lnSpc>
                <a:spcPts val="1896"/>
              </a:lnSpc>
              <a:spcBef>
                <a:spcPts val="8"/>
              </a:spcBef>
            </a:pPr>
            <a:r>
              <a:rPr lang="en-US" altLang="zh-CN" dirty="0" sz="1600" spc="2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108</a:t>
            </a:r>
            <a:r>
              <a:rPr lang="en-US" altLang="zh-CN" dirty="0" sz="1600" spc="-15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sz="1600" spc="7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sqm</a:t>
            </a:r>
            <a:r>
              <a:rPr lang="en-US" altLang="zh-CN" dirty="0" sz="1600" spc="-32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sz="1600" spc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±</a:t>
            </a:r>
            <a:endParaRPr lang="en-US" altLang="zh-CN" sz="160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05" name="Text Box305"/>
          <p:cNvSpPr txBox="1"/>
          <p:nvPr/>
        </p:nvSpPr>
        <p:spPr>
          <a:xfrm>
            <a:off x="4489069" y="6310073"/>
            <a:ext cx="1956987" cy="16530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02"/>
              </a:lnSpc>
            </a:pPr>
            <a:r>
              <a:rPr lang="en-US" altLang="zh-CN" dirty="0" sz="1100" spc="2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(Balcony</a:t>
            </a:r>
            <a:r>
              <a:rPr lang="en-US" altLang="zh-CN" dirty="0" sz="1100" spc="-12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sz="1100" spc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area</a:t>
            </a:r>
            <a:r>
              <a:rPr lang="en-US" altLang="zh-CN" dirty="0" sz="1100" spc="-23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sz="1100" spc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not</a:t>
            </a:r>
            <a:r>
              <a:rPr lang="en-US" altLang="zh-CN" dirty="0" sz="1100" spc="17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included)</a:t>
            </a:r>
            <a:endParaRPr lang="en-US" altLang="zh-CN" sz="110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06" name="Text Box306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2">
                <a:solidFill>
                  <a:srgbClr val="FFFFFF"/>
                </a:solidFill>
                <a:latin typeface="Arial"/>
                <a:ea typeface="Arial"/>
                <a:cs typeface="Arial"/>
              </a:rPr>
              <a:t>ai</a:t>
            </a:r>
            <a:r>
              <a:rPr lang="en-US" altLang="zh-CN" dirty="0" sz="1100" spc="-15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5">
                <a:solidFill>
                  <a:srgbClr val="FFFFFF"/>
                </a:solidFill>
                <a:latin typeface="Arial"/>
                <a:ea typeface="Arial"/>
                <a:cs typeface="Arial"/>
              </a:rPr>
              <a:t>os</a:t>
            </a:r>
            <a:r>
              <a:rPr lang="en-US" altLang="zh-CN" dirty="0" sz="1100" spc="-5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08" name="Path308"/>
          <p:cNvSpPr/>
          <p:nvPr/>
        </p:nvSpPr>
        <p:spPr>
          <a:xfrm>
            <a:off x="414528" y="5940552"/>
            <a:ext cx="3429000" cy="551688"/>
          </a:xfrm>
          <a:custGeom>
            <a:avLst/>
            <a:gdLst/>
            <a:ahLst/>
            <a:cxnLst/>
            <a:rect l="l" t="t" r="r" b="b"/>
            <a:pathLst>
              <a:path w="3429000" h="551688">
                <a:moveTo>
                  <a:pt x="0" y="551688"/>
                </a:moveTo>
                <a:lnTo>
                  <a:pt x="469062" y="0"/>
                </a:lnTo>
                <a:lnTo>
                  <a:pt x="3429000" y="0"/>
                </a:lnTo>
                <a:lnTo>
                  <a:pt x="294462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09" name="Path309"/>
          <p:cNvSpPr/>
          <p:nvPr/>
        </p:nvSpPr>
        <p:spPr>
          <a:xfrm>
            <a:off x="1033272" y="6598920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0" name="Path310"/>
          <p:cNvSpPr/>
          <p:nvPr/>
        </p:nvSpPr>
        <p:spPr>
          <a:xfrm>
            <a:off x="1033272" y="5797296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1" name="Text Box311"/>
          <p:cNvSpPr txBox="1"/>
          <p:nvPr/>
        </p:nvSpPr>
        <p:spPr>
          <a:xfrm>
            <a:off x="1467866" y="6094476"/>
            <a:ext cx="1287170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207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800" spc="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5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800" spc="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70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800" spc="2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3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4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10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12" name="Text Box312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97">
                <a:solidFill>
                  <a:srgbClr val="FFFFFF"/>
                </a:solidFill>
                <a:latin typeface="Arial"/>
                <a:ea typeface="Arial"/>
                <a:cs typeface="Arial"/>
              </a:rPr>
              <a:t>For</a:t>
            </a:r>
            <a:r>
              <a:rPr lang="en-US" altLang="zh-CN" dirty="0" sz="1100" spc="27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14" name="Path314"/>
          <p:cNvSpPr/>
          <p:nvPr/>
        </p:nvSpPr>
        <p:spPr>
          <a:xfrm>
            <a:off x="414528" y="5940552"/>
            <a:ext cx="3429000" cy="551688"/>
          </a:xfrm>
          <a:custGeom>
            <a:avLst/>
            <a:gdLst/>
            <a:ahLst/>
            <a:cxnLst/>
            <a:rect l="l" t="t" r="r" b="b"/>
            <a:pathLst>
              <a:path w="3429000" h="551688">
                <a:moveTo>
                  <a:pt x="0" y="551688"/>
                </a:moveTo>
                <a:lnTo>
                  <a:pt x="469062" y="0"/>
                </a:lnTo>
                <a:lnTo>
                  <a:pt x="3429000" y="0"/>
                </a:lnTo>
                <a:lnTo>
                  <a:pt x="294462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5" name="Path315"/>
          <p:cNvSpPr/>
          <p:nvPr/>
        </p:nvSpPr>
        <p:spPr>
          <a:xfrm>
            <a:off x="1033272" y="6598920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6" name="Path316"/>
          <p:cNvSpPr/>
          <p:nvPr/>
        </p:nvSpPr>
        <p:spPr>
          <a:xfrm>
            <a:off x="1033272" y="5797296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7" name="Text Box317"/>
          <p:cNvSpPr txBox="1"/>
          <p:nvPr/>
        </p:nvSpPr>
        <p:spPr>
          <a:xfrm>
            <a:off x="1153973" y="6094476"/>
            <a:ext cx="1912569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419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r>
              <a:rPr lang="en-US" altLang="zh-CN" dirty="0" sz="1800" spc="10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1800" spc="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2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3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4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18" name="Text Box318"/>
          <p:cNvSpPr txBox="1"/>
          <p:nvPr/>
        </p:nvSpPr>
        <p:spPr>
          <a:xfrm>
            <a:off x="8451216" y="6486205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0">
                <a:solidFill>
                  <a:srgbClr val="FFFFFF"/>
                </a:solidFill>
                <a:latin typeface="Arial"/>
                <a:ea typeface="Arial"/>
                <a:cs typeface="Arial"/>
              </a:rPr>
              <a:t>rn</a:t>
            </a:r>
            <a:r>
              <a:rPr lang="en-US" altLang="zh-CN" dirty="0" sz="11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2">
                <a:solidFill>
                  <a:srgbClr val="FFFFFF"/>
                </a:solidFill>
                <a:latin typeface="Arial"/>
                <a:ea typeface="Arial"/>
                <a:cs typeface="Arial"/>
              </a:rPr>
              <a:t>ai</a:t>
            </a:r>
            <a:r>
              <a:rPr lang="en-US" altLang="zh-CN" dirty="0" sz="1100" spc="-15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1">
                <a:solidFill>
                  <a:srgbClr val="FFFFFF"/>
                </a:solidFill>
                <a:latin typeface="Arial"/>
                <a:ea typeface="Arial"/>
                <a:cs typeface="Arial"/>
              </a:rPr>
              <a:t>pose</a:t>
            </a:r>
            <a:r>
              <a:rPr lang="en-US" altLang="zh-CN" dirty="0" sz="1100" spc="-1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2">
                <a:solidFill>
                  <a:srgbClr val="FFFFFF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3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20" name="Path320"/>
          <p:cNvSpPr/>
          <p:nvPr/>
        </p:nvSpPr>
        <p:spPr>
          <a:xfrm>
            <a:off x="414528" y="5940552"/>
            <a:ext cx="3429000" cy="551688"/>
          </a:xfrm>
          <a:custGeom>
            <a:avLst/>
            <a:gdLst/>
            <a:ahLst/>
            <a:cxnLst/>
            <a:rect l="l" t="t" r="r" b="b"/>
            <a:pathLst>
              <a:path w="3429000" h="551688">
                <a:moveTo>
                  <a:pt x="0" y="551688"/>
                </a:moveTo>
                <a:lnTo>
                  <a:pt x="469062" y="0"/>
                </a:lnTo>
                <a:lnTo>
                  <a:pt x="3429000" y="0"/>
                </a:lnTo>
                <a:lnTo>
                  <a:pt x="294462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0000">
              <a:alpha val="69803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1" name="Path321"/>
          <p:cNvSpPr/>
          <p:nvPr/>
        </p:nvSpPr>
        <p:spPr>
          <a:xfrm>
            <a:off x="1033272" y="6598920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2" name="Path322"/>
          <p:cNvSpPr/>
          <p:nvPr/>
        </p:nvSpPr>
        <p:spPr>
          <a:xfrm>
            <a:off x="1033272" y="5797296"/>
            <a:ext cx="2036826" cy="36576"/>
          </a:xfrm>
          <a:custGeom>
            <a:avLst/>
            <a:gdLst/>
            <a:ahLst/>
            <a:cxnLst/>
            <a:rect l="l" t="t" r="r" b="b"/>
            <a:pathLst>
              <a:path w="2036826" h="36576">
                <a:moveTo>
                  <a:pt x="18288" y="18288"/>
                </a:moveTo>
                <a:lnTo>
                  <a:pt x="2018538" y="18288"/>
                </a:lnTo>
              </a:path>
            </a:pathLst>
          </a:custGeom>
          <a:solidFill/>
          <a:ln w="18288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3" name="Text Box323"/>
          <p:cNvSpPr txBox="1"/>
          <p:nvPr/>
        </p:nvSpPr>
        <p:spPr>
          <a:xfrm>
            <a:off x="1141781" y="6094476"/>
            <a:ext cx="1936394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216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r>
              <a:rPr lang="en-US" altLang="zh-CN" dirty="0" sz="1800" spc="106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B</a:t>
            </a:r>
            <a:r>
              <a:rPr lang="en-US" altLang="zh-CN" dirty="0" sz="1800" spc="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2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63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4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211">
                <a:solidFill>
                  <a:srgbClr val="FFFFFF"/>
                </a:solidFill>
                <a:latin typeface="Arial"/>
                <a:ea typeface="Arial"/>
                <a:cs typeface="Arial"/>
              </a:rPr>
              <a:t>RO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24" name="Text Box324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17">
                <a:solidFill>
                  <a:srgbClr val="FFFFFF"/>
                </a:solidFill>
                <a:latin typeface="Arial"/>
                <a:ea typeface="Arial"/>
                <a:cs typeface="Arial"/>
              </a:rPr>
              <a:t>na</a:t>
            </a:r>
            <a:r>
              <a:rPr lang="en-US" altLang="zh-CN" dirty="0" sz="11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ath325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6" name="Path326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7" name="Text Box327"/>
          <p:cNvSpPr txBox="1"/>
          <p:nvPr/>
        </p:nvSpPr>
        <p:spPr>
          <a:xfrm>
            <a:off x="4335526" y="1649979"/>
            <a:ext cx="3480514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15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800" spc="-2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43">
                <a:solidFill>
                  <a:srgbClr val="FFFFFF"/>
                </a:solidFill>
                <a:latin typeface="Arial"/>
                <a:ea typeface="Arial"/>
                <a:cs typeface="Arial"/>
              </a:rPr>
              <a:t>IT</a:t>
            </a:r>
            <a:r>
              <a:rPr lang="en-US" altLang="zh-CN" dirty="0" sz="2800" spc="55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62">
                <a:solidFill>
                  <a:srgbClr val="FFFFFF"/>
                </a:solidFill>
                <a:latin typeface="Arial"/>
                <a:ea typeface="Arial"/>
                <a:cs typeface="Arial"/>
              </a:rPr>
              <a:t>FINISHES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328" name="Text Box328"/>
          <p:cNvSpPr txBox="1"/>
          <p:nvPr/>
        </p:nvSpPr>
        <p:spPr>
          <a:xfrm>
            <a:off x="2070227" y="2497582"/>
            <a:ext cx="6928663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Floors</a:t>
            </a:r>
            <a:r>
              <a:rPr lang="en-US" altLang="zh-CN" dirty="0" sz="1800" spc="79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Porcelain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1">
                <a:solidFill>
                  <a:srgbClr val="FFFFFF"/>
                </a:solidFill>
                <a:latin typeface="Arial"/>
                <a:ea typeface="Arial"/>
                <a:cs typeface="Arial"/>
              </a:rPr>
              <a:t>Tiles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">
                <a:solidFill>
                  <a:srgbClr val="FFFFFF"/>
                </a:solidFill>
                <a:latin typeface="Arial"/>
                <a:ea typeface="Arial"/>
                <a:cs typeface="Arial"/>
              </a:rPr>
              <a:t>(Living,</a:t>
            </a:r>
            <a:r>
              <a:rPr lang="en-US" altLang="zh-CN" dirty="0" sz="1800" spc="-8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Dining,</a:t>
            </a:r>
            <a:r>
              <a:rPr lang="en-US" altLang="zh-CN" dirty="0" sz="1800" spc="-10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Kitchen</a:t>
            </a:r>
            <a:r>
              <a:rPr lang="en-US" altLang="zh-CN" dirty="0" sz="1800" spc="-1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T&amp;B)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29" name="Text Box329"/>
          <p:cNvSpPr txBox="1"/>
          <p:nvPr/>
        </p:nvSpPr>
        <p:spPr>
          <a:xfrm>
            <a:off x="4664710" y="2771902"/>
            <a:ext cx="2917292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60">
                <a:solidFill>
                  <a:srgbClr val="FFFFFF"/>
                </a:solidFill>
                <a:latin typeface="Arial"/>
                <a:ea typeface="Arial"/>
                <a:cs typeface="Arial"/>
              </a:rPr>
              <a:t>Engineered</a:t>
            </a:r>
            <a:r>
              <a:rPr lang="en-US" altLang="zh-CN" dirty="0" sz="1800" spc="-6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Wood</a:t>
            </a:r>
            <a:r>
              <a:rPr lang="en-US" altLang="zh-CN" dirty="0" sz="1800" spc="-15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75">
                <a:solidFill>
                  <a:srgbClr val="FFFFFF"/>
                </a:solidFill>
                <a:latin typeface="Arial"/>
                <a:ea typeface="Arial"/>
                <a:cs typeface="Arial"/>
              </a:rPr>
              <a:t>(Bedrooms)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0" name="Text Box330"/>
          <p:cNvSpPr txBox="1"/>
          <p:nvPr/>
        </p:nvSpPr>
        <p:spPr>
          <a:xfrm>
            <a:off x="2070227" y="3046476"/>
            <a:ext cx="6397575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5">
                <a:solidFill>
                  <a:srgbClr val="FFFFFF"/>
                </a:solidFill>
                <a:latin typeface="Arial"/>
                <a:ea typeface="Arial"/>
                <a:cs typeface="Arial"/>
              </a:rPr>
              <a:t>Walls</a:t>
            </a:r>
            <a:r>
              <a:rPr lang="en-US" altLang="zh-CN" dirty="0" sz="1800" spc="84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6">
                <a:solidFill>
                  <a:srgbClr val="FFFFFF"/>
                </a:solidFill>
                <a:latin typeface="Arial"/>
                <a:ea typeface="Arial"/>
                <a:cs typeface="Arial"/>
              </a:rPr>
              <a:t>Painted</a:t>
            </a:r>
            <a:r>
              <a:rPr lang="en-US" altLang="zh-CN" dirty="0" sz="1800" spc="-1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Finish</a:t>
            </a:r>
            <a:r>
              <a:rPr lang="en-US" altLang="zh-CN" dirty="0" sz="1800" spc="-10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5">
                <a:solidFill>
                  <a:srgbClr val="FFFFFF"/>
                </a:solidFill>
                <a:latin typeface="Arial"/>
                <a:ea typeface="Arial"/>
                <a:cs typeface="Arial"/>
              </a:rPr>
              <a:t>(Living,</a:t>
            </a:r>
            <a:r>
              <a:rPr lang="en-US" altLang="zh-CN" dirty="0" sz="1800" spc="-8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Dining,</a:t>
            </a:r>
            <a:r>
              <a:rPr lang="en-US" altLang="zh-CN" dirty="0" sz="1800" spc="-10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Kitchen)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1" name="Text Box331"/>
          <p:cNvSpPr txBox="1"/>
          <p:nvPr/>
        </p:nvSpPr>
        <p:spPr>
          <a:xfrm>
            <a:off x="4664710" y="3320796"/>
            <a:ext cx="2077924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Porcelain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1">
                <a:solidFill>
                  <a:srgbClr val="FFFFFF"/>
                </a:solidFill>
                <a:latin typeface="Arial"/>
                <a:ea typeface="Arial"/>
                <a:cs typeface="Arial"/>
              </a:rPr>
              <a:t>Tiles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2">
                <a:solidFill>
                  <a:srgbClr val="FFFFFF"/>
                </a:solidFill>
                <a:latin typeface="Arial"/>
                <a:ea typeface="Arial"/>
                <a:cs typeface="Arial"/>
              </a:rPr>
              <a:t>(T&amp;B)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2" name="Text Box332"/>
          <p:cNvSpPr txBox="1"/>
          <p:nvPr/>
        </p:nvSpPr>
        <p:spPr>
          <a:xfrm>
            <a:off x="2070227" y="3594848"/>
            <a:ext cx="10009497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Kitchen</a:t>
            </a:r>
            <a:r>
              <a:rPr lang="en-US" altLang="zh-CN" dirty="0" sz="1800" spc="68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Solid</a:t>
            </a:r>
            <a:r>
              <a:rPr lang="en-US" altLang="zh-CN" dirty="0" sz="1800" spc="-1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73">
                <a:solidFill>
                  <a:srgbClr val="FFFFFF"/>
                </a:solidFill>
                <a:latin typeface="Arial"/>
                <a:ea typeface="Arial"/>
                <a:cs typeface="Arial"/>
              </a:rPr>
              <a:t>Surface</a:t>
            </a:r>
            <a:r>
              <a:rPr lang="en-US" altLang="zh-CN" dirty="0" sz="18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2">
                <a:solidFill>
                  <a:srgbClr val="FFFFFF"/>
                </a:solidFill>
                <a:latin typeface="Arial"/>
                <a:ea typeface="Arial"/>
                <a:cs typeface="Arial"/>
              </a:rPr>
              <a:t>Countertop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5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1">
                <a:solidFill>
                  <a:srgbClr val="FFFFFF"/>
                </a:solidFill>
                <a:latin typeface="Arial"/>
                <a:ea typeface="Arial"/>
                <a:cs typeface="Arial"/>
              </a:rPr>
              <a:t>Overhead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5">
                <a:solidFill>
                  <a:srgbClr val="FFFFFF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800" spc="-1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Undercounter</a:t>
            </a:r>
            <a:r>
              <a:rPr lang="en-US" altLang="zh-CN" dirty="0" sz="1800" spc="-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Kitchen</a:t>
            </a:r>
            <a:r>
              <a:rPr lang="en-US" altLang="zh-CN" dirty="0" sz="1800" spc="-15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3">
                <a:solidFill>
                  <a:srgbClr val="FFFFFF"/>
                </a:solidFill>
                <a:latin typeface="Arial"/>
                <a:ea typeface="Arial"/>
                <a:cs typeface="Arial"/>
              </a:rPr>
              <a:t>Cabinets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3" name="Text Box333"/>
          <p:cNvSpPr txBox="1"/>
          <p:nvPr/>
        </p:nvSpPr>
        <p:spPr>
          <a:xfrm>
            <a:off x="4664710" y="3869690"/>
            <a:ext cx="2165630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Sink</a:t>
            </a:r>
            <a:r>
              <a:rPr lang="en-US" altLang="zh-CN" dirty="0" sz="18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Grease</a:t>
            </a:r>
            <a:r>
              <a:rPr lang="en-US" altLang="zh-CN" dirty="0" sz="1800" spc="-9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Trap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4" name="Text Box334"/>
          <p:cNvSpPr txBox="1"/>
          <p:nvPr/>
        </p:nvSpPr>
        <p:spPr>
          <a:xfrm>
            <a:off x="4664710" y="4144010"/>
            <a:ext cx="1131494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Rangehood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5" name="Text Box335"/>
          <p:cNvSpPr txBox="1"/>
          <p:nvPr/>
        </p:nvSpPr>
        <p:spPr>
          <a:xfrm>
            <a:off x="2070227" y="4418062"/>
            <a:ext cx="8394575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T&amp;B</a:t>
            </a:r>
            <a:r>
              <a:rPr lang="en-US" altLang="zh-CN" dirty="0" sz="1800" spc="919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Solid</a:t>
            </a:r>
            <a:r>
              <a:rPr lang="en-US" altLang="zh-CN" dirty="0" sz="1800" spc="-1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73">
                <a:solidFill>
                  <a:srgbClr val="FFFFFF"/>
                </a:solidFill>
                <a:latin typeface="Arial"/>
                <a:ea typeface="Arial"/>
                <a:cs typeface="Arial"/>
              </a:rPr>
              <a:t>Surface</a:t>
            </a:r>
            <a:r>
              <a:rPr lang="en-US" altLang="zh-CN" dirty="0" sz="18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4">
                <a:solidFill>
                  <a:srgbClr val="FFFFFF"/>
                </a:solidFill>
                <a:latin typeface="Arial"/>
                <a:ea typeface="Arial"/>
                <a:cs typeface="Arial"/>
              </a:rPr>
              <a:t>Vanity</a:t>
            </a:r>
            <a:r>
              <a:rPr lang="en-US" altLang="zh-CN" dirty="0" sz="18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2">
                <a:solidFill>
                  <a:srgbClr val="FFFFFF"/>
                </a:solidFill>
                <a:latin typeface="Arial"/>
                <a:ea typeface="Arial"/>
                <a:cs typeface="Arial"/>
              </a:rPr>
              <a:t>Countertop</a:t>
            </a:r>
            <a:r>
              <a:rPr lang="en-US" altLang="zh-CN" dirty="0" sz="1800" spc="-13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9">
                <a:solidFill>
                  <a:srgbClr val="FFFFFF"/>
                </a:solidFill>
                <a:latin typeface="Arial"/>
                <a:ea typeface="Arial"/>
                <a:cs typeface="Arial"/>
              </a:rPr>
              <a:t>with</a:t>
            </a:r>
            <a:r>
              <a:rPr lang="en-US" altLang="zh-CN" dirty="0" sz="1800" spc="-15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undercounter</a:t>
            </a:r>
            <a:r>
              <a:rPr lang="en-US" altLang="zh-CN" dirty="0" sz="1800" spc="-15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4">
                <a:solidFill>
                  <a:srgbClr val="FFFFFF"/>
                </a:solidFill>
                <a:latin typeface="Arial"/>
                <a:ea typeface="Arial"/>
                <a:cs typeface="Arial"/>
              </a:rPr>
              <a:t>cabinets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6" name="Text Box336"/>
          <p:cNvSpPr txBox="1"/>
          <p:nvPr/>
        </p:nvSpPr>
        <p:spPr>
          <a:xfrm>
            <a:off x="4664710" y="4693031"/>
            <a:ext cx="4174160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Water</a:t>
            </a:r>
            <a:r>
              <a:rPr lang="en-US" altLang="zh-CN" dirty="0" sz="1800" spc="-12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70">
                <a:solidFill>
                  <a:srgbClr val="FFFFFF"/>
                </a:solidFill>
                <a:latin typeface="Arial"/>
                <a:ea typeface="Arial"/>
                <a:cs typeface="Arial"/>
              </a:rPr>
              <a:t>closet,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6">
                <a:solidFill>
                  <a:srgbClr val="FFFFFF"/>
                </a:solidFill>
                <a:latin typeface="Arial"/>
                <a:ea typeface="Arial"/>
                <a:cs typeface="Arial"/>
              </a:rPr>
              <a:t>Shower</a:t>
            </a:r>
            <a:r>
              <a:rPr lang="en-US" altLang="zh-CN" dirty="0" sz="1800" spc="-1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05">
                <a:solidFill>
                  <a:srgbClr val="FFFFFF"/>
                </a:solidFill>
                <a:latin typeface="Arial"/>
                <a:ea typeface="Arial"/>
                <a:cs typeface="Arial"/>
              </a:rPr>
              <a:t>set,</a:t>
            </a:r>
            <a:r>
              <a:rPr lang="en-US" altLang="zh-CN" dirty="0" sz="1800" spc="-1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6">
                <a:solidFill>
                  <a:srgbClr val="FFFFFF"/>
                </a:solidFill>
                <a:latin typeface="Arial"/>
                <a:ea typeface="Arial"/>
                <a:cs typeface="Arial"/>
              </a:rPr>
              <a:t>Shower</a:t>
            </a:r>
            <a:r>
              <a:rPr lang="en-US" altLang="zh-CN" dirty="0" sz="1800" spc="-1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enclosure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7" name="Text Box337"/>
          <p:cNvSpPr txBox="1"/>
          <p:nvPr/>
        </p:nvSpPr>
        <p:spPr>
          <a:xfrm>
            <a:off x="2070227" y="4967351"/>
            <a:ext cx="4250386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44">
                <a:solidFill>
                  <a:srgbClr val="FFFFFF"/>
                </a:solidFill>
                <a:latin typeface="Arial"/>
                <a:ea typeface="Arial"/>
                <a:cs typeface="Arial"/>
              </a:rPr>
              <a:t>Others</a:t>
            </a:r>
            <a:r>
              <a:rPr lang="en-US" altLang="zh-CN" dirty="0" sz="1800" spc="75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|</a:t>
            </a:r>
            <a:r>
              <a:rPr lang="en-US" altLang="zh-CN" dirty="0" sz="1800" spc="624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Bedroom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3">
                <a:solidFill>
                  <a:srgbClr val="FFFFFF"/>
                </a:solidFill>
                <a:latin typeface="Arial"/>
                <a:ea typeface="Arial"/>
                <a:cs typeface="Arial"/>
              </a:rPr>
              <a:t>Closets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38" name="Text Box338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Fo</a:t>
            </a:r>
            <a:r>
              <a:rPr lang="en-US" altLang="zh-CN" dirty="0" sz="11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46">
                <a:solidFill>
                  <a:srgbClr val="FFFFFF"/>
                </a:solidFill>
                <a:latin typeface="Arial"/>
                <a:ea typeface="Arial"/>
                <a:cs typeface="Arial"/>
              </a:rPr>
              <a:t>ntern</a:t>
            </a:r>
            <a:r>
              <a:rPr lang="en-US" altLang="zh-CN" dirty="0" sz="1100" spc="-23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3">
                <a:solidFill>
                  <a:srgbClr val="FFFFFF"/>
                </a:solidFill>
                <a:latin typeface="Arial"/>
                <a:ea typeface="Arial"/>
                <a:cs typeface="Arial"/>
              </a:rPr>
              <a:t>ng</a:t>
            </a:r>
            <a:r>
              <a:rPr lang="en-US" altLang="zh-CN" dirty="0" sz="1100" spc="3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5">
                <a:solidFill>
                  <a:srgbClr val="FFFFFF"/>
                </a:solidFill>
                <a:latin typeface="Arial"/>
                <a:ea typeface="Arial"/>
                <a:cs typeface="Arial"/>
              </a:rPr>
              <a:t>pur</a:t>
            </a:r>
            <a:r>
              <a:rPr lang="en-US" altLang="zh-CN" dirty="0" sz="1100" spc="-2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ath339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40" name="Path340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41" name="Text Box341"/>
          <p:cNvSpPr txBox="1"/>
          <p:nvPr/>
        </p:nvSpPr>
        <p:spPr>
          <a:xfrm>
            <a:off x="3415284" y="3235574"/>
            <a:ext cx="5323946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15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800" spc="-29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01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2800" spc="-18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800" spc="-18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366">
                <a:solidFill>
                  <a:srgbClr val="000000"/>
                </a:solidFill>
                <a:latin typeface="Arial"/>
                <a:ea typeface="Arial"/>
                <a:cs typeface="Arial"/>
              </a:rPr>
              <a:t>LELE</a:t>
            </a:r>
            <a:r>
              <a:rPr lang="en-US" altLang="zh-CN" dirty="0" sz="2800" spc="-53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4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94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5">
                <a:solidFill>
                  <a:srgbClr val="000000"/>
                </a:solidFill>
                <a:latin typeface="Arial"/>
                <a:ea typeface="Arial"/>
                <a:cs typeface="Arial"/>
              </a:rPr>
              <a:t>V</a:t>
            </a:r>
            <a:r>
              <a:rPr lang="en-US" altLang="zh-CN" dirty="0" sz="2800" spc="-22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5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15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2800" spc="-27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endParaRPr lang="en-US" altLang="zh-CN" sz="2800">
              <a:latin typeface="Arial"/>
              <a:ea typeface="Arial"/>
              <a:cs typeface="Arial"/>
            </a:endParaRPr>
          </a:p>
        </p:txBody>
      </p:sp>
      <p:sp>
        <p:nvSpPr>
          <p:cNvPr id="342" name="Text Box342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38">
                <a:solidFill>
                  <a:srgbClr val="FFFFFF"/>
                </a:solidFill>
                <a:latin typeface="Arial"/>
                <a:ea typeface="Arial"/>
                <a:cs typeface="Arial"/>
              </a:rPr>
              <a:t>trai</a:t>
            </a:r>
            <a:r>
              <a:rPr lang="en-US" altLang="zh-CN" dirty="0" sz="1100" spc="-2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5">
                <a:solidFill>
                  <a:srgbClr val="FFFFFF"/>
                </a:solidFill>
                <a:latin typeface="Arial"/>
                <a:ea typeface="Arial"/>
                <a:cs typeface="Arial"/>
              </a:rPr>
              <a:t>os</a:t>
            </a:r>
            <a:r>
              <a:rPr lang="en-US" altLang="zh-CN" dirty="0" sz="1100" spc="-5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nl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ath343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44" name="Path344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45" name="Image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203960"/>
            <a:ext cx="4349496" cy="4056888"/>
          </a:xfrm>
          <a:prstGeom prst="rect">
            <a:avLst/>
          </a:prstGeom>
          <a:noFill/>
        </p:spPr>
      </p:pic>
      <p:pic>
        <p:nvPicPr>
          <p:cNvPr id="346" name="Image3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56" y="1203960"/>
            <a:ext cx="7156706" cy="4056888"/>
          </a:xfrm>
          <a:prstGeom prst="rect">
            <a:avLst/>
          </a:prstGeom>
          <a:noFill/>
        </p:spPr>
      </p:pic>
      <p:sp>
        <p:nvSpPr>
          <p:cNvPr id="347" name="Text Box34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52">
                <a:solidFill>
                  <a:srgbClr val="FFFFFF"/>
                </a:solidFill>
                <a:latin typeface="Arial"/>
                <a:ea typeface="Arial"/>
                <a:cs typeface="Arial"/>
              </a:rPr>
              <a:t>pu</a:t>
            </a:r>
            <a:r>
              <a:rPr lang="en-US" altLang="zh-CN" dirty="0" sz="11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ath348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49" name="Path349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50" name="Image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" y="1828800"/>
            <a:ext cx="1600200" cy="1600200"/>
          </a:xfrm>
          <a:prstGeom prst="rect">
            <a:avLst/>
          </a:prstGeom>
          <a:noFill/>
        </p:spPr>
      </p:pic>
      <p:pic>
        <p:nvPicPr>
          <p:cNvPr id="351" name="Image3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592" y="1834896"/>
            <a:ext cx="2834640" cy="1594104"/>
          </a:xfrm>
          <a:prstGeom prst="rect">
            <a:avLst/>
          </a:prstGeom>
          <a:noFill/>
        </p:spPr>
      </p:pic>
      <p:sp>
        <p:nvSpPr>
          <p:cNvPr id="352" name="Path352"/>
          <p:cNvSpPr/>
          <p:nvPr/>
        </p:nvSpPr>
        <p:spPr>
          <a:xfrm>
            <a:off x="7857745" y="3651504"/>
            <a:ext cx="393191" cy="563880"/>
          </a:xfrm>
          <a:custGeom>
            <a:avLst/>
            <a:gdLst/>
            <a:ahLst/>
            <a:cxnLst/>
            <a:rect l="l" t="t" r="r" b="b"/>
            <a:pathLst>
              <a:path w="393191" h="563880">
                <a:moveTo>
                  <a:pt x="0" y="563880"/>
                </a:moveTo>
                <a:lnTo>
                  <a:pt x="0" y="196596"/>
                </a:lnTo>
                <a:lnTo>
                  <a:pt x="0" y="196596"/>
                </a:lnTo>
                <a:lnTo>
                  <a:pt x="196596" y="0"/>
                </a:lnTo>
                <a:lnTo>
                  <a:pt x="393192" y="196596"/>
                </a:lnTo>
                <a:lnTo>
                  <a:pt x="393192" y="196596"/>
                </a:lnTo>
                <a:lnTo>
                  <a:pt x="393192" y="563880"/>
                </a:lnTo>
                <a:lnTo>
                  <a:pt x="0" y="563880"/>
                </a:lnTo>
                <a:close/>
              </a:path>
            </a:pathLst>
          </a:custGeom>
          <a:solidFill>
            <a:srgbClr val="AA8A00">
              <a:alpha val="100000"/>
            </a:srgbClr>
          </a:solidFill>
          <a:ln w="0" cap="sq">
            <a:solidFill>
              <a:srgbClr val="AA8A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53" name="Path353"/>
          <p:cNvSpPr/>
          <p:nvPr/>
        </p:nvSpPr>
        <p:spPr>
          <a:xfrm>
            <a:off x="10405872" y="5337048"/>
            <a:ext cx="170688" cy="195072"/>
          </a:xfrm>
          <a:custGeom>
            <a:avLst/>
            <a:gdLst/>
            <a:ahLst/>
            <a:cxnLst/>
            <a:rect l="l" t="t" r="r" b="b"/>
            <a:pathLst>
              <a:path w="170688" h="195072">
                <a:moveTo>
                  <a:pt x="0" y="195072"/>
                </a:moveTo>
                <a:lnTo>
                  <a:pt x="0" y="85344"/>
                </a:lnTo>
                <a:lnTo>
                  <a:pt x="0" y="85344"/>
                </a:lnTo>
                <a:lnTo>
                  <a:pt x="85344" y="0"/>
                </a:lnTo>
                <a:lnTo>
                  <a:pt x="170688" y="85344"/>
                </a:lnTo>
                <a:lnTo>
                  <a:pt x="170688" y="85344"/>
                </a:lnTo>
                <a:lnTo>
                  <a:pt x="170688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FFD966">
              <a:alpha val="100000"/>
            </a:srgbClr>
          </a:solidFill>
          <a:ln w="0" cap="sq">
            <a:solidFill>
              <a:srgbClr val="FFD966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54" name="Path354"/>
          <p:cNvSpPr/>
          <p:nvPr/>
        </p:nvSpPr>
        <p:spPr>
          <a:xfrm>
            <a:off x="10405872" y="5605272"/>
            <a:ext cx="170688" cy="195072"/>
          </a:xfrm>
          <a:custGeom>
            <a:avLst/>
            <a:gdLst/>
            <a:ahLst/>
            <a:cxnLst/>
            <a:rect l="l" t="t" r="r" b="b"/>
            <a:pathLst>
              <a:path w="170688" h="195072">
                <a:moveTo>
                  <a:pt x="0" y="195072"/>
                </a:moveTo>
                <a:lnTo>
                  <a:pt x="0" y="85344"/>
                </a:lnTo>
                <a:lnTo>
                  <a:pt x="0" y="85344"/>
                </a:lnTo>
                <a:lnTo>
                  <a:pt x="85344" y="0"/>
                </a:lnTo>
                <a:lnTo>
                  <a:pt x="170688" y="85344"/>
                </a:lnTo>
                <a:lnTo>
                  <a:pt x="170688" y="85344"/>
                </a:lnTo>
                <a:lnTo>
                  <a:pt x="170688" y="195072"/>
                </a:lnTo>
                <a:lnTo>
                  <a:pt x="0" y="195072"/>
                </a:lnTo>
                <a:close/>
              </a:path>
            </a:pathLst>
          </a:custGeom>
          <a:solidFill>
            <a:srgbClr val="FFD966">
              <a:alpha val="100000"/>
            </a:srgbClr>
          </a:solidFill>
          <a:ln w="0" cap="sq">
            <a:solidFill>
              <a:srgbClr val="FFD966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55" name="Text Box355"/>
          <p:cNvSpPr txBox="1"/>
          <p:nvPr/>
        </p:nvSpPr>
        <p:spPr>
          <a:xfrm>
            <a:off x="737616" y="3647567"/>
            <a:ext cx="495300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b="1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2016: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56" name="Text Box356"/>
          <p:cNvSpPr txBox="1"/>
          <p:nvPr/>
        </p:nvSpPr>
        <p:spPr>
          <a:xfrm>
            <a:off x="737616" y="3918449"/>
            <a:ext cx="1191125" cy="19833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62"/>
              </a:lnSpc>
            </a:pPr>
            <a:r>
              <a:rPr lang="en-US" altLang="zh-CN" dirty="0" sz="1400" spc="-36">
                <a:solidFill>
                  <a:srgbClr val="FFFFFF"/>
                </a:solidFill>
                <a:latin typeface="Arial"/>
                <a:ea typeface="Arial"/>
                <a:cs typeface="Arial"/>
              </a:rPr>
              <a:t>Launch</a:t>
            </a:r>
            <a:r>
              <a:rPr lang="en-US" altLang="zh-CN" dirty="0" sz="14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1400" spc="-7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Pixel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57" name="Text Box357"/>
          <p:cNvSpPr txBox="1"/>
          <p:nvPr/>
        </p:nvSpPr>
        <p:spPr>
          <a:xfrm>
            <a:off x="737616" y="4132331"/>
            <a:ext cx="858731" cy="1979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59"/>
              </a:lnSpc>
            </a:pPr>
            <a:r>
              <a:rPr lang="en-US" altLang="zh-CN" dirty="0" sz="1400" spc="-85">
                <a:solidFill>
                  <a:srgbClr val="FFFFFF"/>
                </a:solidFill>
                <a:latin typeface="Arial"/>
                <a:ea typeface="Arial"/>
                <a:cs typeface="Arial"/>
              </a:rPr>
              <a:t>Residences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58" name="Text Box358"/>
          <p:cNvSpPr txBox="1"/>
          <p:nvPr/>
        </p:nvSpPr>
        <p:spPr>
          <a:xfrm>
            <a:off x="737616" y="4559051"/>
            <a:ext cx="1281952" cy="1979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59"/>
              </a:lnSpc>
            </a:pPr>
            <a:r>
              <a:rPr lang="en-US" altLang="zh-CN" dirty="0" sz="14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150,000</a:t>
            </a:r>
            <a:r>
              <a:rPr lang="en-US" altLang="zh-CN" dirty="0" sz="1400" spc="-7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59" name="Text Box359"/>
          <p:cNvSpPr txBox="1"/>
          <p:nvPr/>
        </p:nvSpPr>
        <p:spPr>
          <a:xfrm>
            <a:off x="737616" y="5412604"/>
            <a:ext cx="1708756" cy="19833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62"/>
              </a:lnSpc>
            </a:pPr>
            <a:r>
              <a:rPr lang="en-US" altLang="zh-CN" dirty="0" sz="14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BGC:</a:t>
            </a:r>
            <a:r>
              <a:rPr lang="en-US" altLang="zh-CN" dirty="0" sz="1400" spc="-6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109">
                <a:solidFill>
                  <a:srgbClr val="FFFFFF"/>
                </a:solidFill>
                <a:latin typeface="Arial"/>
                <a:ea typeface="Arial"/>
                <a:cs typeface="Arial"/>
              </a:rPr>
              <a:t>170,000</a:t>
            </a:r>
            <a:r>
              <a:rPr lang="en-US" altLang="zh-CN" dirty="0" sz="1400" spc="-8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60" name="Text Box360"/>
          <p:cNvSpPr txBox="1"/>
          <p:nvPr/>
        </p:nvSpPr>
        <p:spPr>
          <a:xfrm>
            <a:off x="737616" y="5626486"/>
            <a:ext cx="1894641" cy="1979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59"/>
              </a:lnSpc>
            </a:pPr>
            <a:r>
              <a:rPr lang="en-US" altLang="zh-CN" dirty="0" sz="14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Makati:</a:t>
            </a:r>
            <a:r>
              <a:rPr lang="en-US" altLang="zh-CN" dirty="0" sz="1400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93">
                <a:solidFill>
                  <a:srgbClr val="FFFFFF"/>
                </a:solidFill>
                <a:latin typeface="Arial"/>
                <a:ea typeface="Arial"/>
                <a:cs typeface="Arial"/>
              </a:rPr>
              <a:t>190,000</a:t>
            </a:r>
            <a:r>
              <a:rPr lang="en-US" altLang="zh-CN" dirty="0" sz="14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61" name="Text Box361"/>
          <p:cNvSpPr txBox="1"/>
          <p:nvPr/>
        </p:nvSpPr>
        <p:spPr>
          <a:xfrm>
            <a:off x="2924810" y="3647567"/>
            <a:ext cx="495071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b="1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2018: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62" name="Text Box362"/>
          <p:cNvSpPr txBox="1"/>
          <p:nvPr/>
        </p:nvSpPr>
        <p:spPr>
          <a:xfrm>
            <a:off x="2924810" y="3918449"/>
            <a:ext cx="1466104" cy="19833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62"/>
              </a:lnSpc>
            </a:pPr>
            <a:r>
              <a:rPr lang="en-US" altLang="zh-CN" dirty="0" sz="1400" spc="-36">
                <a:solidFill>
                  <a:srgbClr val="FFFFFF"/>
                </a:solidFill>
                <a:latin typeface="Arial"/>
                <a:ea typeface="Arial"/>
                <a:cs typeface="Arial"/>
              </a:rPr>
              <a:t>Launch</a:t>
            </a:r>
            <a:r>
              <a:rPr lang="en-US" altLang="zh-CN" dirty="0" sz="14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1400" spc="-7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12">
                <a:solidFill>
                  <a:srgbClr val="FFFFFF"/>
                </a:solidFill>
                <a:latin typeface="Arial"/>
                <a:ea typeface="Arial"/>
                <a:cs typeface="Arial"/>
              </a:rPr>
              <a:t>MidPark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63" name="Text Box363"/>
          <p:cNvSpPr txBox="1"/>
          <p:nvPr/>
        </p:nvSpPr>
        <p:spPr>
          <a:xfrm>
            <a:off x="2924810" y="4132331"/>
            <a:ext cx="590727" cy="1979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59"/>
              </a:lnSpc>
            </a:pPr>
            <a:r>
              <a:rPr lang="en-US" altLang="zh-CN" dirty="0" sz="1400" spc="-40">
                <a:solidFill>
                  <a:srgbClr val="FFFFFF"/>
                </a:solidFill>
                <a:latin typeface="Arial"/>
                <a:ea typeface="Arial"/>
                <a:cs typeface="Arial"/>
              </a:rPr>
              <a:t>Towers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64" name="Text Box364"/>
          <p:cNvSpPr txBox="1"/>
          <p:nvPr/>
        </p:nvSpPr>
        <p:spPr>
          <a:xfrm>
            <a:off x="2924810" y="4559051"/>
            <a:ext cx="1297333" cy="1979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559"/>
              </a:lnSpc>
            </a:pPr>
            <a:r>
              <a:rPr lang="en-US" altLang="zh-CN" dirty="0" sz="14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224,000</a:t>
            </a:r>
            <a:r>
              <a:rPr lang="en-US" altLang="zh-CN" dirty="0" sz="1400" spc="-5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4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365" name="Text Box365"/>
          <p:cNvSpPr txBox="1"/>
          <p:nvPr/>
        </p:nvSpPr>
        <p:spPr>
          <a:xfrm>
            <a:off x="7825740" y="1736716"/>
            <a:ext cx="2626516" cy="62506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4922"/>
              </a:lnSpc>
            </a:pPr>
            <a:r>
              <a:rPr lang="en-US" altLang="zh-CN" dirty="0" sz="44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JUNE</a:t>
            </a:r>
            <a:r>
              <a:rPr lang="en-US" altLang="zh-CN" dirty="0" sz="4400" spc="-2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4400" spc="-452">
                <a:solidFill>
                  <a:srgbClr val="FFFFFF"/>
                </a:solidFill>
                <a:latin typeface="Arial"/>
                <a:ea typeface="Arial"/>
                <a:cs typeface="Arial"/>
              </a:rPr>
              <a:t>2019:</a:t>
            </a:r>
            <a:endParaRPr lang="en-US" altLang="zh-CN" sz="4400">
              <a:latin typeface="Arial"/>
              <a:ea typeface="Arial"/>
              <a:cs typeface="Arial"/>
            </a:endParaRPr>
          </a:p>
        </p:txBody>
      </p:sp>
      <p:sp>
        <p:nvSpPr>
          <p:cNvPr id="366" name="Text Box366"/>
          <p:cNvSpPr txBox="1"/>
          <p:nvPr/>
        </p:nvSpPr>
        <p:spPr>
          <a:xfrm>
            <a:off x="7825740" y="2392680"/>
            <a:ext cx="2365554" cy="34137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88"/>
              </a:lnSpc>
            </a:pPr>
            <a:r>
              <a:rPr lang="en-US" altLang="zh-CN" dirty="0" sz="2400" spc="-44">
                <a:solidFill>
                  <a:srgbClr val="FFFFFF"/>
                </a:solidFill>
                <a:latin typeface="Arial"/>
                <a:ea typeface="Arial"/>
                <a:cs typeface="Arial"/>
              </a:rPr>
              <a:t>Launch</a:t>
            </a:r>
            <a:r>
              <a:rPr lang="en-US" altLang="zh-CN" dirty="0" sz="2400" spc="-2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of</a:t>
            </a:r>
            <a:r>
              <a:rPr lang="en-US" altLang="zh-CN" dirty="0" sz="2400" spc="-16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17">
                <a:solidFill>
                  <a:srgbClr val="FFFFFF"/>
                </a:solidFill>
                <a:latin typeface="Arial"/>
                <a:ea typeface="Arial"/>
                <a:cs typeface="Arial"/>
              </a:rPr>
              <a:t>Malden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367" name="Text Box367"/>
          <p:cNvSpPr txBox="1"/>
          <p:nvPr/>
        </p:nvSpPr>
        <p:spPr>
          <a:xfrm>
            <a:off x="7825740" y="2892928"/>
            <a:ext cx="3604266" cy="5700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4489"/>
              </a:lnSpc>
            </a:pPr>
            <a:r>
              <a:rPr lang="en-US" altLang="zh-CN" dirty="0" sz="4000" spc="-306">
                <a:solidFill>
                  <a:srgbClr val="FFFFFF"/>
                </a:solidFill>
                <a:latin typeface="Arial"/>
                <a:ea typeface="Arial"/>
                <a:cs typeface="Arial"/>
              </a:rPr>
              <a:t>275,000</a:t>
            </a:r>
            <a:r>
              <a:rPr lang="en-US" altLang="zh-CN" dirty="0" sz="4000" spc="-2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40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endParaRPr lang="en-US" altLang="zh-CN" sz="4000">
              <a:latin typeface="Arial"/>
              <a:ea typeface="Arial"/>
              <a:cs typeface="Arial"/>
            </a:endParaRPr>
          </a:p>
        </p:txBody>
      </p:sp>
      <p:sp>
        <p:nvSpPr>
          <p:cNvPr id="368" name="Text Box368"/>
          <p:cNvSpPr txBox="1"/>
          <p:nvPr/>
        </p:nvSpPr>
        <p:spPr>
          <a:xfrm>
            <a:off x="8402702" y="3752464"/>
            <a:ext cx="3030118" cy="57009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4489"/>
              </a:lnSpc>
            </a:pPr>
            <a:r>
              <a:rPr lang="en-US" altLang="zh-CN" dirty="0" sz="4000" spc="-402">
                <a:solidFill>
                  <a:srgbClr val="FFFFFF"/>
                </a:solidFill>
                <a:latin typeface="Arial"/>
                <a:ea typeface="Arial"/>
                <a:cs typeface="Arial"/>
              </a:rPr>
              <a:t>28%</a:t>
            </a:r>
            <a:r>
              <a:rPr lang="en-US" altLang="zh-CN" dirty="0" sz="4000" spc="-27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appreciation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32">
                <a:solidFill>
                  <a:srgbClr val="FFFFFF"/>
                </a:solidFill>
                <a:latin typeface="Arial"/>
                <a:ea typeface="Arial"/>
                <a:cs typeface="Arial"/>
              </a:rPr>
              <a:t>per</a:t>
            </a:r>
            <a:r>
              <a:rPr lang="en-US" altLang="zh-CN" dirty="0" sz="18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9">
                <a:solidFill>
                  <a:srgbClr val="FFFFFF"/>
                </a:solidFill>
                <a:latin typeface="Arial"/>
                <a:ea typeface="Arial"/>
                <a:cs typeface="Arial"/>
              </a:rPr>
              <a:t>year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69" name="Text Box369"/>
          <p:cNvSpPr txBox="1"/>
          <p:nvPr/>
        </p:nvSpPr>
        <p:spPr>
          <a:xfrm>
            <a:off x="7825740" y="5310251"/>
            <a:ext cx="3338500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-113">
                <a:solidFill>
                  <a:srgbClr val="FFFFFF"/>
                </a:solidFill>
                <a:latin typeface="Arial"/>
                <a:ea typeface="Arial"/>
                <a:cs typeface="Arial"/>
              </a:rPr>
              <a:t>BGC:</a:t>
            </a:r>
            <a:r>
              <a:rPr lang="en-US" altLang="zh-CN" dirty="0" sz="1800" spc="-1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280,000</a:t>
            </a:r>
            <a:r>
              <a:rPr lang="en-US" altLang="zh-CN" dirty="0" sz="1800" spc="-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6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r>
              <a:rPr lang="en-US" altLang="zh-CN" dirty="0" sz="1800" spc="5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0">
                <a:solidFill>
                  <a:srgbClr val="FFFFFF"/>
                </a:solidFill>
                <a:latin typeface="Arial"/>
                <a:ea typeface="Arial"/>
                <a:cs typeface="Arial"/>
              </a:rPr>
              <a:t>24%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70" name="Text Box370"/>
          <p:cNvSpPr txBox="1"/>
          <p:nvPr/>
        </p:nvSpPr>
        <p:spPr>
          <a:xfrm>
            <a:off x="7825740" y="5584278"/>
            <a:ext cx="3346114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22">
                <a:solidFill>
                  <a:srgbClr val="FFFFFF"/>
                </a:solidFill>
                <a:latin typeface="Arial"/>
                <a:ea typeface="Arial"/>
                <a:cs typeface="Arial"/>
              </a:rPr>
              <a:t>Makati:</a:t>
            </a:r>
            <a:r>
              <a:rPr lang="en-US" altLang="zh-CN" dirty="0" sz="18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09">
                <a:solidFill>
                  <a:srgbClr val="FFFFFF"/>
                </a:solidFill>
                <a:latin typeface="Arial"/>
                <a:ea typeface="Arial"/>
                <a:cs typeface="Arial"/>
              </a:rPr>
              <a:t>349,000</a:t>
            </a:r>
            <a:r>
              <a:rPr lang="en-US" altLang="zh-CN" dirty="0" sz="1800" spc="-12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6">
                <a:solidFill>
                  <a:srgbClr val="FFFFFF"/>
                </a:solidFill>
                <a:latin typeface="Arial"/>
                <a:ea typeface="Arial"/>
                <a:cs typeface="Arial"/>
              </a:rPr>
              <a:t>Php/sqm</a:t>
            </a:r>
            <a:r>
              <a:rPr lang="en-US" altLang="zh-CN" dirty="0" sz="1800" spc="360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80">
                <a:solidFill>
                  <a:srgbClr val="FFFFFF"/>
                </a:solidFill>
                <a:latin typeface="Arial"/>
                <a:ea typeface="Arial"/>
                <a:cs typeface="Arial"/>
              </a:rPr>
              <a:t>28%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71" name="Text Box371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9">
                <a:solidFill>
                  <a:srgbClr val="FFFFFF"/>
                </a:solidFill>
                <a:latin typeface="Arial"/>
                <a:ea typeface="Arial"/>
                <a:cs typeface="Arial"/>
              </a:rPr>
              <a:t>ern</a:t>
            </a:r>
            <a:r>
              <a:rPr lang="en-US" altLang="zh-CN" dirty="0" sz="1100" spc="-18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8">
                <a:solidFill>
                  <a:srgbClr val="FFFFFF"/>
                </a:solidFill>
                <a:latin typeface="Arial"/>
                <a:ea typeface="Arial"/>
                <a:cs typeface="Arial"/>
              </a:rPr>
              <a:t>ain</a:t>
            </a:r>
            <a:r>
              <a:rPr lang="en-US" altLang="zh-CN" dirty="0" sz="1100" spc="-2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52">
                <a:solidFill>
                  <a:srgbClr val="FFFFFF"/>
                </a:solidFill>
                <a:latin typeface="Arial"/>
                <a:ea typeface="Arial"/>
                <a:cs typeface="Arial"/>
              </a:rPr>
              <a:t>pu</a:t>
            </a:r>
            <a:r>
              <a:rPr lang="en-US" altLang="zh-CN" dirty="0" sz="11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9">
                <a:solidFill>
                  <a:srgbClr val="FFFFFF"/>
                </a:solidFill>
                <a:latin typeface="Arial"/>
                <a:ea typeface="Arial"/>
                <a:cs typeface="Arial"/>
              </a:rPr>
              <a:t>po</a:t>
            </a:r>
            <a:r>
              <a:rPr lang="en-US" altLang="zh-CN" dirty="0" sz="11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ath372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73" name="Path373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aphicFrame>
        <p:nvGraphicFramePr>
          <p:cNvPr id="374" name="Table374"/>
          <p:cNvGraphicFramePr>
            <a:graphicFrameLocks noGrp="1"/>
          </p:cNvGraphicFramePr>
          <p:nvPr/>
        </p:nvGraphicFramePr>
        <p:xfrm>
          <a:off x="3132074" y="1825625"/>
          <a:ext cx="5990844" cy="2001520"/>
        </p:xfrm>
        <a:graphic xmlns:a="http://schemas.openxmlformats.org/drawingml/2006/main"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95422"/>
                <a:gridCol w="2995422"/>
              </a:tblGrid>
              <a:tr h="370840">
                <a:tc>
                  <a:txBody>
                    <a:bodyPr/>
                    <a:lstStyle/>
                    <a:p>
                      <a:pPr rtl="0" algn="l" marL="92456">
                        <a:lnSpc>
                          <a:spcPts val="2019"/>
                        </a:lnSpc>
                        <a:spcBef>
                          <a:spcPts val="460"/>
                        </a:spcBef>
                      </a:pPr>
                      <a:r>
                        <a:rPr lang="en-US" altLang="zh-CN" dirty="0" b="1" sz="1800" spc="-9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Area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0" algn="l" marL="93218">
                        <a:lnSpc>
                          <a:spcPts val="2019"/>
                        </a:lnSpc>
                        <a:spcBef>
                          <a:spcPts val="460"/>
                        </a:spcBef>
                      </a:pPr>
                      <a:r>
                        <a:rPr lang="en-US" altLang="zh-CN" dirty="0" b="1" sz="1800" spc="-11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Rent/Sqm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rtl="0" algn="l" marL="92456">
                        <a:lnSpc>
                          <a:spcPts val="3145"/>
                        </a:lnSpc>
                        <a:spcBef>
                          <a:spcPts val="514"/>
                        </a:spcBef>
                      </a:pPr>
                      <a:r>
                        <a:rPr lang="en-US" altLang="zh-CN" dirty="0" sz="2800" spc="-16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Aseana</a:t>
                      </a:r>
                      <a:r>
                        <a:rPr lang="en-US" altLang="zh-CN" dirty="0" sz="2800" spc="-16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altLang="zh-CN" dirty="0" sz="2800" spc="13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City</a:t>
                      </a:r>
                      <a:endParaRPr lang="en-US" altLang="zh-CN" sz="2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0" algn="l" marL="93218">
                        <a:lnSpc>
                          <a:spcPts val="3145"/>
                        </a:lnSpc>
                        <a:spcBef>
                          <a:spcPts val="514"/>
                        </a:spcBef>
                      </a:pPr>
                      <a:r>
                        <a:rPr lang="en-US" altLang="zh-CN" dirty="0" sz="2800" spc="-1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1,000-1,800</a:t>
                      </a:r>
                      <a:endParaRPr lang="en-US" altLang="zh-CN" sz="2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 algn="l" marL="92456">
                        <a:lnSpc>
                          <a:spcPts val="2019"/>
                        </a:lnSpc>
                        <a:spcBef>
                          <a:spcPts val="463"/>
                        </a:spcBef>
                      </a:pPr>
                      <a:r>
                        <a:rPr lang="en-US" altLang="zh-CN" dirty="0" sz="1800" spc="-114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BGC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0" algn="l" marL="93218">
                        <a:lnSpc>
                          <a:spcPts val="2019"/>
                        </a:lnSpc>
                        <a:spcBef>
                          <a:spcPts val="463"/>
                        </a:spcBef>
                      </a:pPr>
                      <a:r>
                        <a:rPr lang="en-US" altLang="zh-CN" dirty="0" sz="1800" spc="-12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628-</a:t>
                      </a:r>
                      <a:r>
                        <a:rPr lang="en-US" altLang="zh-CN" dirty="0" sz="1800" spc="-13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altLang="zh-CN" dirty="0" sz="1800" spc="-214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1,027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 algn="l" marL="92456">
                        <a:lnSpc>
                          <a:spcPts val="2016"/>
                        </a:lnSpc>
                        <a:spcBef>
                          <a:spcPts val="468"/>
                        </a:spcBef>
                      </a:pPr>
                      <a:r>
                        <a:rPr lang="en-US" altLang="zh-CN" dirty="0" sz="1800" spc="-6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Makati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0" algn="l" marL="93218">
                        <a:lnSpc>
                          <a:spcPts val="2016"/>
                        </a:lnSpc>
                        <a:spcBef>
                          <a:spcPts val="468"/>
                        </a:spcBef>
                      </a:pPr>
                      <a:r>
                        <a:rPr lang="en-US" altLang="zh-CN" dirty="0" sz="1800" spc="-17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554-</a:t>
                      </a:r>
                      <a:r>
                        <a:rPr lang="en-US" altLang="zh-CN" dirty="0" sz="1800" spc="-154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altLang="zh-CN" dirty="0" sz="1800" spc="-22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1,106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 algn="l" marL="92456">
                        <a:lnSpc>
                          <a:spcPts val="2016"/>
                        </a:lnSpc>
                        <a:spcBef>
                          <a:spcPts val="469"/>
                        </a:spcBef>
                      </a:pPr>
                      <a:r>
                        <a:rPr lang="en-US" altLang="zh-CN" dirty="0" sz="1800" spc="-3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Rockwell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0" algn="l" marL="93218">
                        <a:lnSpc>
                          <a:spcPts val="2016"/>
                        </a:lnSpc>
                        <a:spcBef>
                          <a:spcPts val="469"/>
                        </a:spcBef>
                      </a:pPr>
                      <a:r>
                        <a:rPr lang="en-US" altLang="zh-CN" dirty="0" sz="1800" spc="-147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748-</a:t>
                      </a:r>
                      <a:r>
                        <a:rPr lang="en-US" altLang="zh-CN" dirty="0" sz="1800" spc="-13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en-US" altLang="zh-CN" dirty="0" sz="1800" spc="-199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1,047</a:t>
                      </a:r>
                      <a:endParaRPr lang="en-US" altLang="zh-CN" sz="180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3175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75" name="Text Box375"/>
          <p:cNvSpPr txBox="1"/>
          <p:nvPr/>
        </p:nvSpPr>
        <p:spPr>
          <a:xfrm>
            <a:off x="3224530" y="4511920"/>
            <a:ext cx="1823978" cy="62506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4922"/>
              </a:lnSpc>
            </a:pPr>
            <a:r>
              <a:rPr lang="en-US" altLang="zh-CN" dirty="0" b="1" sz="4400" spc="-428">
                <a:solidFill>
                  <a:srgbClr val="FFFFFF"/>
                </a:solidFill>
                <a:latin typeface="Arial"/>
                <a:ea typeface="Arial"/>
                <a:cs typeface="Arial"/>
              </a:rPr>
              <a:t>7%-30%</a:t>
            </a:r>
            <a:endParaRPr lang="en-US" altLang="zh-CN" sz="4400">
              <a:latin typeface="Arial"/>
              <a:ea typeface="Arial"/>
              <a:cs typeface="Arial"/>
            </a:endParaRPr>
          </a:p>
        </p:txBody>
      </p:sp>
      <p:sp>
        <p:nvSpPr>
          <p:cNvPr id="376" name="Text Box376"/>
          <p:cNvSpPr txBox="1"/>
          <p:nvPr/>
        </p:nvSpPr>
        <p:spPr>
          <a:xfrm>
            <a:off x="5505577" y="4597386"/>
            <a:ext cx="3509385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-27">
                <a:solidFill>
                  <a:srgbClr val="FFFFFF"/>
                </a:solidFill>
                <a:latin typeface="Arial"/>
                <a:ea typeface="Arial"/>
                <a:cs typeface="Arial"/>
              </a:rPr>
              <a:t>Superior</a:t>
            </a:r>
            <a:r>
              <a:rPr lang="en-US" altLang="zh-CN" dirty="0" sz="1800" spc="-10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3">
                <a:solidFill>
                  <a:srgbClr val="FFFFFF"/>
                </a:solidFill>
                <a:latin typeface="Arial"/>
                <a:ea typeface="Arial"/>
                <a:cs typeface="Arial"/>
              </a:rPr>
              <a:t>Yield</a:t>
            </a:r>
            <a:r>
              <a:rPr lang="en-US" altLang="zh-CN" dirty="0" sz="1800" spc="-1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vs.</a:t>
            </a:r>
            <a:r>
              <a:rPr lang="en-US" altLang="zh-CN" dirty="0" sz="1800" spc="-1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97">
                <a:solidFill>
                  <a:srgbClr val="FFFFFF"/>
                </a:solidFill>
                <a:latin typeface="Arial"/>
                <a:ea typeface="Arial"/>
                <a:cs typeface="Arial"/>
              </a:rPr>
              <a:t>Savings,</a:t>
            </a:r>
            <a:r>
              <a:rPr lang="en-US" altLang="zh-CN" dirty="0" sz="1800" spc="-8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Bonds,</a:t>
            </a:r>
            <a:r>
              <a:rPr lang="en-US" altLang="zh-CN" dirty="0" sz="1800" spc="-1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34">
                <a:solidFill>
                  <a:srgbClr val="FFFFFF"/>
                </a:solidFill>
                <a:latin typeface="Arial"/>
                <a:ea typeface="Arial"/>
                <a:cs typeface="Arial"/>
              </a:rPr>
              <a:t>T-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77" name="Text Box377"/>
          <p:cNvSpPr txBox="1"/>
          <p:nvPr/>
        </p:nvSpPr>
        <p:spPr>
          <a:xfrm>
            <a:off x="5505577" y="4872228"/>
            <a:ext cx="2350389" cy="25603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6"/>
              </a:lnSpc>
            </a:pPr>
            <a:r>
              <a:rPr lang="en-US" altLang="zh-CN" dirty="0" sz="1800" spc="14">
                <a:solidFill>
                  <a:srgbClr val="FFFFFF"/>
                </a:solidFill>
                <a:latin typeface="Arial"/>
                <a:ea typeface="Arial"/>
                <a:cs typeface="Arial"/>
              </a:rPr>
              <a:t>bills</a:t>
            </a:r>
            <a:r>
              <a:rPr lang="en-US" altLang="zh-CN" dirty="0" sz="1800" spc="-15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and</a:t>
            </a:r>
            <a:r>
              <a:rPr lang="en-US" altLang="zh-CN" dirty="0" sz="1800" spc="-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other</a:t>
            </a:r>
            <a:r>
              <a:rPr lang="en-US" altLang="zh-CN" dirty="0" sz="1800" spc="-14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55">
                <a:solidFill>
                  <a:srgbClr val="FFFFFF"/>
                </a:solidFill>
                <a:latin typeface="Arial"/>
                <a:ea typeface="Arial"/>
                <a:cs typeface="Arial"/>
              </a:rPr>
              <a:t>securities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78" name="Text Box378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1">
                <a:solidFill>
                  <a:srgbClr val="FFFFFF"/>
                </a:solidFill>
                <a:latin typeface="Arial"/>
                <a:ea typeface="Arial"/>
                <a:cs typeface="Arial"/>
              </a:rPr>
              <a:t>te</a:t>
            </a:r>
            <a:r>
              <a:rPr lang="en-US" altLang="zh-CN" dirty="0" sz="1100" spc="-12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3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ath89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90" name="Path90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BFA66B">
              <a:alpha val="100000"/>
            </a:srgbClr>
          </a:solidFill>
          <a:ln w="0" cap="sq">
            <a:solidFill>
              <a:srgbClr val="BFA66B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91" name="Text Box91"/>
          <p:cNvSpPr txBox="1"/>
          <p:nvPr/>
        </p:nvSpPr>
        <p:spPr>
          <a:xfrm>
            <a:off x="1649857" y="3235574"/>
            <a:ext cx="8853647" cy="39941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3145"/>
              </a:lnSpc>
            </a:pP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318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4">
                <a:solidFill>
                  <a:srgbClr val="000000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2800" spc="-27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97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403">
                <a:solidFill>
                  <a:srgbClr val="000000"/>
                </a:solidFill>
                <a:latin typeface="Arial"/>
                <a:ea typeface="Arial"/>
                <a:cs typeface="Arial"/>
              </a:rPr>
              <a:t>THE</a:t>
            </a:r>
            <a:r>
              <a:rPr lang="en-US" altLang="zh-CN" dirty="0" sz="2800" spc="5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2171">
                <a:solidFill>
                  <a:srgbClr val="000000"/>
                </a:solidFill>
                <a:latin typeface="宋体"/>
                <a:ea typeface="宋体"/>
                <a:cs typeface="宋体"/>
              </a:rPr>
              <a:t>‘</a:t>
            </a:r>
            <a:r>
              <a:rPr lang="en-US" altLang="zh-CN" dirty="0" sz="2800" spc="-805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51">
                <a:solidFill>
                  <a:srgbClr val="000000"/>
                </a:solidFill>
                <a:latin typeface="Arial"/>
                <a:ea typeface="Arial"/>
                <a:cs typeface="Arial"/>
              </a:rPr>
              <a:t>X</a:t>
            </a:r>
            <a:r>
              <a:rPr lang="en-US" altLang="zh-CN" dirty="0" sz="2800" spc="-172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89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79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2800" spc="-1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99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2800" spc="-1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61">
                <a:solidFill>
                  <a:srgbClr val="000000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2800" spc="-24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75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2800" spc="-16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2800" spc="96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143">
                <a:solidFill>
                  <a:srgbClr val="000000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sz="2800" spc="-18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74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2800" spc="-34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106">
                <a:solidFill>
                  <a:srgbClr val="00000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2800" spc="-27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20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r>
              <a:rPr lang="en-US" altLang="zh-CN" dirty="0" sz="2800" spc="-16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800" spc="-2165">
                <a:solidFill>
                  <a:srgbClr val="000000"/>
                </a:solidFill>
                <a:latin typeface="宋体"/>
                <a:ea typeface="宋体"/>
                <a:cs typeface="宋体"/>
              </a:rPr>
              <a:t>’</a:t>
            </a:r>
            <a:endParaRPr lang="en-US" altLang="zh-CN" sz="2800">
              <a:latin typeface="宋体"/>
              <a:ea typeface="宋体"/>
              <a:cs typeface="宋体"/>
            </a:endParaRPr>
          </a:p>
        </p:txBody>
      </p:sp>
      <p:sp>
        <p:nvSpPr>
          <p:cNvPr id="92" name="Text Box92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78">
                <a:solidFill>
                  <a:srgbClr val="FFFFFF"/>
                </a:solidFill>
                <a:latin typeface="Arial"/>
                <a:ea typeface="Arial"/>
                <a:cs typeface="Arial"/>
              </a:rPr>
              <a:t>nt</a:t>
            </a:r>
            <a:r>
              <a:rPr lang="en-US" altLang="zh-CN" dirty="0" sz="1100" spc="-17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3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80" name="Image3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" y="5666232"/>
            <a:ext cx="1307592" cy="914400"/>
          </a:xfrm>
          <a:prstGeom prst="rect">
            <a:avLst/>
          </a:prstGeom>
          <a:noFill/>
        </p:spPr>
      </p:pic>
      <p:sp>
        <p:nvSpPr>
          <p:cNvPr id="381" name="Text Box381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ath382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83" name="Path383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84" name="Image3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48" y="2154936"/>
            <a:ext cx="1636776" cy="1365504"/>
          </a:xfrm>
          <a:prstGeom prst="rect">
            <a:avLst/>
          </a:prstGeom>
          <a:noFill/>
        </p:spPr>
      </p:pic>
      <p:pic>
        <p:nvPicPr>
          <p:cNvPr id="385" name="Image3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592" y="2154936"/>
            <a:ext cx="1956816" cy="1365504"/>
          </a:xfrm>
          <a:prstGeom prst="rect">
            <a:avLst/>
          </a:prstGeom>
          <a:noFill/>
        </p:spPr>
      </p:pic>
      <p:pic>
        <p:nvPicPr>
          <p:cNvPr id="386" name="Image3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656" y="2054352"/>
            <a:ext cx="2383536" cy="1844040"/>
          </a:xfrm>
          <a:prstGeom prst="rect">
            <a:avLst/>
          </a:prstGeom>
          <a:noFill/>
        </p:spPr>
      </p:pic>
      <p:sp>
        <p:nvSpPr>
          <p:cNvPr id="387" name="Text Box387"/>
          <p:cNvSpPr txBox="1"/>
          <p:nvPr/>
        </p:nvSpPr>
        <p:spPr>
          <a:xfrm>
            <a:off x="4467099" y="4354435"/>
            <a:ext cx="3256501" cy="25637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019"/>
              </a:lnSpc>
            </a:pP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3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r>
              <a:rPr lang="en-US" altLang="zh-CN" dirty="0" sz="1800" spc="-19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r>
              <a:rPr lang="en-US" altLang="zh-CN" dirty="0" sz="1800" spc="-2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9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800" spc="-29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7">
                <a:solidFill>
                  <a:srgbClr val="FFFFFF"/>
                </a:solidFill>
                <a:latin typeface="Arial"/>
                <a:ea typeface="Arial"/>
                <a:cs typeface="Arial"/>
              </a:rPr>
              <a:t>d</a:t>
            </a:r>
            <a:r>
              <a:rPr lang="en-US" altLang="zh-CN" dirty="0" sz="1800" spc="-19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5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800" spc="-19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48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800" spc="-20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84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-28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k</a:t>
            </a:r>
            <a:r>
              <a:rPr lang="en-US" altLang="zh-CN" dirty="0" sz="1800" spc="-20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5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800" spc="-24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-2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w</a:t>
            </a:r>
            <a:r>
              <a:rPr lang="en-US" altLang="zh-CN" dirty="0" sz="1800" spc="-2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63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800" spc="-18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84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800" spc="-28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202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800" spc="-19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3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r>
              <a:rPr lang="en-US" altLang="zh-CN" dirty="0" sz="1800" spc="-2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116">
                <a:solidFill>
                  <a:srgbClr val="FFFFFF"/>
                </a:solidFill>
                <a:latin typeface="Arial"/>
                <a:ea typeface="Arial"/>
                <a:cs typeface="Arial"/>
              </a:rPr>
              <a:t>c</a:t>
            </a:r>
            <a:r>
              <a:rPr lang="en-US" altLang="zh-CN" dirty="0" sz="1800" spc="-18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-6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800" spc="-2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8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</a:t>
            </a:r>
            <a:endParaRPr lang="en-US" altLang="zh-CN" sz="1800">
              <a:latin typeface="Arial"/>
              <a:ea typeface="Arial"/>
              <a:cs typeface="Arial"/>
            </a:endParaRPr>
          </a:p>
        </p:txBody>
      </p:sp>
      <p:sp>
        <p:nvSpPr>
          <p:cNvPr id="388" name="Text Box388"/>
          <p:cNvSpPr txBox="1"/>
          <p:nvPr/>
        </p:nvSpPr>
        <p:spPr>
          <a:xfrm>
            <a:off x="4314444" y="5174601"/>
            <a:ext cx="3566588" cy="17103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47"/>
              </a:lnSpc>
            </a:pPr>
            <a:r>
              <a:rPr lang="en-US" altLang="zh-CN" dirty="0" sz="1200" spc="-51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2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2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56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200" spc="42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62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2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200" spc="-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36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200" spc="-6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0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2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238">
                <a:solidFill>
                  <a:srgbClr val="FFFFFF"/>
                </a:solidFill>
                <a:latin typeface="Arial"/>
                <a:ea typeface="Arial"/>
                <a:cs typeface="Arial"/>
              </a:rPr>
              <a:t>rnal</a:t>
            </a:r>
            <a:r>
              <a:rPr lang="en-US" altLang="zh-CN" dirty="0" sz="1200" spc="-26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24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200" spc="-4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264">
                <a:solidFill>
                  <a:srgbClr val="FFFFFF"/>
                </a:solidFill>
                <a:latin typeface="Arial"/>
                <a:ea typeface="Arial"/>
                <a:cs typeface="Arial"/>
              </a:rPr>
              <a:t>training</a:t>
            </a:r>
            <a:r>
              <a:rPr lang="en-US" altLang="zh-CN" dirty="0" sz="1200" spc="16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2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200" spc="-1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56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200" spc="-7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9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2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200" spc="-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35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2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0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2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35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200" spc="508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200" spc="-2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200" spc="-4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71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200" spc="-9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200" spc="-16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2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4" name="Image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79418" cy="6858000"/>
          </a:xfrm>
          <a:prstGeom prst="rect">
            <a:avLst/>
          </a:prstGeom>
          <a:noFill/>
        </p:spPr>
      </p:pic>
      <p:sp>
        <p:nvSpPr>
          <p:cNvPr id="95" name="Text Box95"/>
          <p:cNvSpPr txBox="1"/>
          <p:nvPr/>
        </p:nvSpPr>
        <p:spPr>
          <a:xfrm>
            <a:off x="1095756" y="3080131"/>
            <a:ext cx="1251790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417">
                <a:solidFill>
                  <a:srgbClr val="FFFFFF"/>
                </a:solidFill>
                <a:latin typeface="Arial"/>
                <a:ea typeface="Arial"/>
                <a:cs typeface="Arial"/>
              </a:rPr>
              <a:t>Mins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91">
                <a:solidFill>
                  <a:srgbClr val="FFFFFF"/>
                </a:solidFill>
                <a:latin typeface="Arial"/>
                <a:ea typeface="Arial"/>
                <a:cs typeface="Arial"/>
              </a:rPr>
              <a:t>from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92">
                <a:solidFill>
                  <a:srgbClr val="FFFFFF"/>
                </a:solidFill>
                <a:latin typeface="Arial"/>
                <a:ea typeface="Arial"/>
                <a:cs typeface="Arial"/>
              </a:rPr>
              <a:t>naia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96" name="Text Box96"/>
          <p:cNvSpPr txBox="1"/>
          <p:nvPr/>
        </p:nvSpPr>
        <p:spPr>
          <a:xfrm>
            <a:off x="1095756" y="3658997"/>
            <a:ext cx="1430997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586">
                <a:solidFill>
                  <a:srgbClr val="FFFFFF"/>
                </a:solidFill>
                <a:latin typeface="Arial"/>
                <a:ea typeface="Arial"/>
                <a:cs typeface="Arial"/>
              </a:rPr>
              <a:t>Kms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91">
                <a:solidFill>
                  <a:srgbClr val="FFFFFF"/>
                </a:solidFill>
                <a:latin typeface="Arial"/>
                <a:ea typeface="Arial"/>
                <a:cs typeface="Arial"/>
              </a:rPr>
              <a:t>from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96">
                <a:solidFill>
                  <a:srgbClr val="FFFFFF"/>
                </a:solidFill>
                <a:latin typeface="Arial"/>
                <a:ea typeface="Arial"/>
                <a:cs typeface="Arial"/>
              </a:rPr>
              <a:t>makati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97" name="Text Box97"/>
          <p:cNvSpPr txBox="1"/>
          <p:nvPr/>
        </p:nvSpPr>
        <p:spPr>
          <a:xfrm>
            <a:off x="1094537" y="4221607"/>
            <a:ext cx="1146338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586">
                <a:solidFill>
                  <a:srgbClr val="FFFFFF"/>
                </a:solidFill>
                <a:latin typeface="Arial"/>
                <a:ea typeface="Arial"/>
                <a:cs typeface="Arial"/>
              </a:rPr>
              <a:t>Kms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92">
                <a:solidFill>
                  <a:srgbClr val="FFFFFF"/>
                </a:solidFill>
                <a:latin typeface="Arial"/>
                <a:ea typeface="Arial"/>
                <a:cs typeface="Arial"/>
              </a:rPr>
              <a:t>from</a:t>
            </a:r>
            <a:r>
              <a:rPr lang="en-US" altLang="zh-CN" dirty="0" b="1" sz="2000" spc="-2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412">
                <a:solidFill>
                  <a:srgbClr val="FFFFFF"/>
                </a:solidFill>
                <a:latin typeface="Arial"/>
                <a:ea typeface="Arial"/>
                <a:cs typeface="Arial"/>
              </a:rPr>
              <a:t>bgc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98" name="Text Box98"/>
          <p:cNvSpPr txBox="1"/>
          <p:nvPr/>
        </p:nvSpPr>
        <p:spPr>
          <a:xfrm>
            <a:off x="1094537" y="4762373"/>
            <a:ext cx="1938263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288">
                <a:solidFill>
                  <a:srgbClr val="FFFFFF"/>
                </a:solidFill>
                <a:latin typeface="Arial"/>
                <a:ea typeface="Arial"/>
                <a:cs typeface="Arial"/>
              </a:rPr>
              <a:t>Major</a:t>
            </a:r>
            <a:r>
              <a:rPr lang="en-US" altLang="zh-CN" dirty="0" b="1" sz="2000" spc="-2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45">
                <a:solidFill>
                  <a:srgbClr val="FFFFFF"/>
                </a:solidFill>
                <a:latin typeface="Arial"/>
                <a:ea typeface="Arial"/>
                <a:cs typeface="Arial"/>
              </a:rPr>
              <a:t>hotels</a:t>
            </a:r>
            <a:r>
              <a:rPr lang="en-US" altLang="zh-CN" dirty="0" b="1" sz="2000" spc="-27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631">
                <a:solidFill>
                  <a:srgbClr val="FFFFFF"/>
                </a:solidFill>
                <a:latin typeface="Arial"/>
                <a:ea typeface="Arial"/>
                <a:cs typeface="Arial"/>
              </a:rPr>
              <a:t>&amp;</a:t>
            </a:r>
            <a:r>
              <a:rPr lang="en-US" altLang="zh-CN" dirty="0" b="1" sz="2000" spc="-26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351">
                <a:solidFill>
                  <a:srgbClr val="FFFFFF"/>
                </a:solidFill>
                <a:latin typeface="Arial"/>
                <a:ea typeface="Arial"/>
                <a:cs typeface="Arial"/>
              </a:rPr>
              <a:t>casinos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99" name="Text Box99"/>
          <p:cNvSpPr txBox="1"/>
          <p:nvPr/>
        </p:nvSpPr>
        <p:spPr>
          <a:xfrm>
            <a:off x="1075944" y="5214620"/>
            <a:ext cx="1962802" cy="2529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992"/>
              </a:lnSpc>
            </a:pPr>
            <a:r>
              <a:rPr lang="en-US" altLang="zh-CN" dirty="0" b="1" sz="2000" spc="-288">
                <a:solidFill>
                  <a:srgbClr val="FFFFFF"/>
                </a:solidFill>
                <a:latin typeface="Arial"/>
                <a:ea typeface="Arial"/>
                <a:cs typeface="Arial"/>
              </a:rPr>
              <a:t>Major</a:t>
            </a:r>
            <a:r>
              <a:rPr lang="en-US" altLang="zh-CN" dirty="0" b="1" sz="2000" spc="-27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215">
                <a:solidFill>
                  <a:srgbClr val="FFFFFF"/>
                </a:solidFill>
                <a:latin typeface="Arial"/>
                <a:ea typeface="Arial"/>
                <a:cs typeface="Arial"/>
              </a:rPr>
              <a:t>transport</a:t>
            </a:r>
            <a:r>
              <a:rPr lang="en-US" altLang="zh-CN" dirty="0" b="1" sz="2000" spc="-27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000" spc="-407">
                <a:solidFill>
                  <a:srgbClr val="FFFFFF"/>
                </a:solidFill>
                <a:latin typeface="Arial"/>
                <a:ea typeface="Arial"/>
                <a:cs typeface="Arial"/>
              </a:rPr>
              <a:t>nodes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100" name="Text Box100"/>
          <p:cNvSpPr txBox="1"/>
          <p:nvPr/>
        </p:nvSpPr>
        <p:spPr>
          <a:xfrm>
            <a:off x="1075944" y="5500192"/>
            <a:ext cx="1217936" cy="17708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4"/>
              </a:lnSpc>
            </a:pPr>
            <a:r>
              <a:rPr lang="en-US" altLang="zh-CN" dirty="0" b="1" sz="1400" spc="-261">
                <a:solidFill>
                  <a:srgbClr val="FFFFFF"/>
                </a:solidFill>
                <a:latin typeface="Arial"/>
                <a:ea typeface="Arial"/>
                <a:cs typeface="Arial"/>
              </a:rPr>
              <a:t>(PITX,</a:t>
            </a:r>
            <a:r>
              <a:rPr lang="en-US" altLang="zh-CN" dirty="0" b="1" sz="14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400" spc="-301">
                <a:solidFill>
                  <a:srgbClr val="FFFFFF"/>
                </a:solidFill>
                <a:latin typeface="Arial"/>
                <a:ea typeface="Arial"/>
                <a:cs typeface="Arial"/>
              </a:rPr>
              <a:t>NAIAx,</a:t>
            </a:r>
            <a:r>
              <a:rPr lang="en-US" altLang="zh-CN" dirty="0" b="1" sz="1400" spc="-19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400" spc="-404">
                <a:solidFill>
                  <a:srgbClr val="FFFFFF"/>
                </a:solidFill>
                <a:latin typeface="Arial"/>
                <a:ea typeface="Arial"/>
                <a:cs typeface="Arial"/>
              </a:rPr>
              <a:t>LRT</a:t>
            </a:r>
            <a:r>
              <a:rPr lang="en-US" altLang="zh-CN" dirty="0" b="1" sz="1400" spc="-19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1400" spc="-118">
                <a:solidFill>
                  <a:srgbClr val="FFFFFF"/>
                </a:solidFill>
                <a:latin typeface="Arial"/>
                <a:ea typeface="Arial"/>
                <a:cs typeface="Arial"/>
              </a:rPr>
              <a:t>ext)</a:t>
            </a:r>
            <a:endParaRPr lang="en-US" altLang="zh-CN" sz="1400">
              <a:latin typeface="Arial"/>
              <a:ea typeface="Arial"/>
              <a:cs typeface="Arial"/>
            </a:endParaRPr>
          </a:p>
        </p:txBody>
      </p:sp>
      <p:sp>
        <p:nvSpPr>
          <p:cNvPr id="101" name="Text Box101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111">
                <a:solidFill>
                  <a:srgbClr val="FFFFFF"/>
                </a:solidFill>
                <a:latin typeface="Arial"/>
                <a:ea typeface="Arial"/>
                <a:cs typeface="Arial"/>
              </a:rPr>
              <a:t>Fo</a:t>
            </a:r>
            <a:r>
              <a:rPr lang="en-US" altLang="zh-CN" dirty="0" sz="1100" spc="-10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103" name="Image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76" y="4489704"/>
            <a:ext cx="6897624" cy="2368295"/>
          </a:xfrm>
          <a:prstGeom prst="rect">
            <a:avLst/>
          </a:prstGeom>
          <a:noFill/>
        </p:spPr>
      </p:pic>
      <p:grpSp>
        <p:nvGrpSpPr>
          <p:cNvPr id="104" name="Group104"/>
          <p:cNvGrpSpPr/>
          <p:nvPr/>
        </p:nvGrpSpPr>
        <p:grpSpPr>
          <a:xfrm>
            <a:off x="7135368" y="0"/>
            <a:ext cx="5056632" cy="4888993"/>
            <a:chOff x="7135368" y="0"/>
            <a:chExt cx="5056632" cy="4888993"/>
          </a:xfrm>
        </p:grpSpPr>
        <p:pic>
          <p:nvPicPr>
            <p:cNvPr id="105" name="Image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5368" y="0"/>
              <a:ext cx="5056632" cy="4489704"/>
            </a:xfrm>
            <a:prstGeom prst="rect">
              <a:avLst/>
            </a:prstGeom>
            <a:noFill/>
          </p:spPr>
        </p:pic>
        <p:pic>
          <p:nvPicPr>
            <p:cNvPr id="106" name="Image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5912" y="4654296"/>
              <a:ext cx="1277112" cy="234697"/>
            </a:xfrm>
            <a:prstGeom prst="rect">
              <a:avLst/>
            </a:prstGeom>
            <a:noFill/>
          </p:spPr>
        </p:pic>
      </p:grpSp>
      <p:sp>
        <p:nvSpPr>
          <p:cNvPr id="107" name="Text Box10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2">
                <a:solidFill>
                  <a:srgbClr val="FFFFFF"/>
                </a:solidFill>
                <a:latin typeface="Arial"/>
                <a:ea typeface="Arial"/>
                <a:cs typeface="Arial"/>
              </a:rPr>
              <a:t>nin</a:t>
            </a:r>
            <a:r>
              <a:rPr lang="en-US" altLang="zh-CN" dirty="0" sz="1100" spc="-21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3">
                <a:solidFill>
                  <a:srgbClr val="FFFFFF"/>
                </a:solidFill>
                <a:latin typeface="Arial"/>
                <a:ea typeface="Arial"/>
                <a:cs typeface="Arial"/>
              </a:rPr>
              <a:t>pos</a:t>
            </a:r>
            <a:r>
              <a:rPr lang="en-US" altLang="zh-CN" dirty="0" sz="1100" spc="-13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ath108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9" name="Path109"/>
          <p:cNvSpPr/>
          <p:nvPr/>
        </p:nvSpPr>
        <p:spPr>
          <a:xfrm>
            <a:off x="0" y="12699"/>
            <a:ext cx="12192000" cy="6832600"/>
          </a:xfrm>
          <a:custGeom>
            <a:avLst/>
            <a:gdLst/>
            <a:ahLst/>
            <a:cxnLst/>
            <a:rect l="l" t="t" r="r" b="b"/>
            <a:pathLst>
              <a:path w="12192000" h="6832600">
                <a:moveTo>
                  <a:pt x="0" y="68326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32600"/>
                </a:lnTo>
                <a:lnTo>
                  <a:pt x="0" y="6832600"/>
                </a:lnTo>
                <a:close/>
              </a:path>
            </a:pathLst>
          </a:custGeom>
          <a:solidFill>
            <a:srgbClr val="0E1A2A">
              <a:alpha val="100000"/>
            </a:srgbClr>
          </a:solidFill>
          <a:ln w="0" cap="sq">
            <a:solidFill>
              <a:srgbClr val="0E1A2A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grpSp>
        <p:nvGrpSpPr>
          <p:cNvPr id="110" name="Group110"/>
          <p:cNvGrpSpPr/>
          <p:nvPr/>
        </p:nvGrpSpPr>
        <p:grpSpPr>
          <a:xfrm>
            <a:off x="801624" y="673608"/>
            <a:ext cx="10509632" cy="5505293"/>
            <a:chOff x="801624" y="673608"/>
            <a:chExt cx="10509632" cy="5505293"/>
          </a:xfrm>
        </p:grpSpPr>
        <p:pic>
          <p:nvPicPr>
            <p:cNvPr id="111" name="Image1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456" y="819912"/>
              <a:ext cx="679704" cy="679704"/>
            </a:xfrm>
            <a:prstGeom prst="rect">
              <a:avLst/>
            </a:prstGeom>
            <a:noFill/>
          </p:spPr>
        </p:pic>
        <p:pic>
          <p:nvPicPr>
            <p:cNvPr id="112" name="Image1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5909" y="730326"/>
              <a:ext cx="703072" cy="670865"/>
            </a:xfrm>
            <a:prstGeom prst="rect">
              <a:avLst/>
            </a:prstGeom>
            <a:noFill/>
          </p:spPr>
        </p:pic>
        <p:pic>
          <p:nvPicPr>
            <p:cNvPr id="113" name="Image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1624" y="2670048"/>
              <a:ext cx="2703576" cy="2087880"/>
            </a:xfrm>
            <a:prstGeom prst="rect">
              <a:avLst/>
            </a:prstGeom>
            <a:noFill/>
          </p:spPr>
        </p:pic>
        <p:sp>
          <p:nvSpPr>
            <p:cNvPr id="114" name="Path114"/>
            <p:cNvSpPr/>
            <p:nvPr/>
          </p:nvSpPr>
          <p:spPr>
            <a:xfrm>
              <a:off x="890016" y="1578864"/>
              <a:ext cx="3193796" cy="40132"/>
            </a:xfrm>
            <a:custGeom>
              <a:avLst/>
              <a:gdLst/>
              <a:ahLst/>
              <a:cxnLst/>
              <a:rect l="l" t="t" r="r" b="b"/>
              <a:pathLst>
                <a:path w="3193796" h="40132">
                  <a:moveTo>
                    <a:pt x="13716" y="26416"/>
                  </a:moveTo>
                  <a:lnTo>
                    <a:pt x="3180080" y="13716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15" name="Path115"/>
            <p:cNvSpPr/>
            <p:nvPr/>
          </p:nvSpPr>
          <p:spPr>
            <a:xfrm>
              <a:off x="4032153" y="1548033"/>
              <a:ext cx="1194756" cy="1540831"/>
            </a:xfrm>
            <a:custGeom>
              <a:avLst/>
              <a:gdLst/>
              <a:ahLst/>
              <a:cxnLst/>
              <a:rect l="l" t="t" r="r" b="b"/>
              <a:pathLst>
                <a:path w="1194756" h="1540831">
                  <a:moveTo>
                    <a:pt x="38451" y="38451"/>
                  </a:moveTo>
                  <a:lnTo>
                    <a:pt x="1156305" y="1502380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16" name="Image1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208" y="5007864"/>
              <a:ext cx="902208" cy="902208"/>
            </a:xfrm>
            <a:prstGeom prst="rect">
              <a:avLst/>
            </a:prstGeom>
            <a:noFill/>
          </p:spPr>
        </p:pic>
        <p:pic>
          <p:nvPicPr>
            <p:cNvPr id="117" name="Image1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5909" y="5173371"/>
              <a:ext cx="1623568" cy="670864"/>
            </a:xfrm>
            <a:prstGeom prst="rect">
              <a:avLst/>
            </a:prstGeom>
            <a:noFill/>
          </p:spPr>
        </p:pic>
        <p:sp>
          <p:nvSpPr>
            <p:cNvPr id="118" name="Path118"/>
            <p:cNvSpPr/>
            <p:nvPr/>
          </p:nvSpPr>
          <p:spPr>
            <a:xfrm>
              <a:off x="876300" y="6097524"/>
              <a:ext cx="3261868" cy="54864"/>
            </a:xfrm>
            <a:custGeom>
              <a:avLst/>
              <a:gdLst/>
              <a:ahLst/>
              <a:cxnLst/>
              <a:rect l="l" t="t" r="r" b="b"/>
              <a:pathLst>
                <a:path w="3261868" h="54864">
                  <a:moveTo>
                    <a:pt x="27432" y="27432"/>
                  </a:moveTo>
                  <a:lnTo>
                    <a:pt x="3234436" y="27432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19" name="Path119"/>
            <p:cNvSpPr/>
            <p:nvPr/>
          </p:nvSpPr>
          <p:spPr>
            <a:xfrm>
              <a:off x="4071828" y="4663140"/>
              <a:ext cx="1154014" cy="1515761"/>
            </a:xfrm>
            <a:custGeom>
              <a:avLst/>
              <a:gdLst/>
              <a:ahLst/>
              <a:cxnLst/>
              <a:rect l="l" t="t" r="r" b="b"/>
              <a:pathLst>
                <a:path w="1154014" h="1515761">
                  <a:moveTo>
                    <a:pt x="38400" y="1477361"/>
                  </a:moveTo>
                  <a:lnTo>
                    <a:pt x="1115614" y="38400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20" name="Image1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0793" y="673608"/>
              <a:ext cx="972311" cy="972312"/>
            </a:xfrm>
            <a:prstGeom prst="rect">
              <a:avLst/>
            </a:prstGeom>
            <a:noFill/>
          </p:spPr>
        </p:pic>
        <p:sp>
          <p:nvSpPr>
            <p:cNvPr id="121" name="Path121"/>
            <p:cNvSpPr/>
            <p:nvPr/>
          </p:nvSpPr>
          <p:spPr>
            <a:xfrm>
              <a:off x="8138160" y="1021080"/>
              <a:ext cx="417576" cy="457200"/>
            </a:xfrm>
            <a:custGeom>
              <a:avLst/>
              <a:gdLst/>
              <a:ahLst/>
              <a:cxnLst/>
              <a:rect l="l" t="t" r="r" b="b"/>
              <a:pathLst>
                <a:path w="417576" h="457200">
                  <a:moveTo>
                    <a:pt x="417576" y="208788"/>
                  </a:moveTo>
                  <a:lnTo>
                    <a:pt x="313182" y="208788"/>
                  </a:lnTo>
                  <a:lnTo>
                    <a:pt x="313182" y="457200"/>
                  </a:lnTo>
                  <a:lnTo>
                    <a:pt x="104394" y="457200"/>
                  </a:lnTo>
                  <a:lnTo>
                    <a:pt x="104394" y="208788"/>
                  </a:lnTo>
                  <a:lnTo>
                    <a:pt x="0" y="208788"/>
                  </a:lnTo>
                  <a:lnTo>
                    <a:pt x="208788" y="0"/>
                  </a:lnTo>
                  <a:lnTo>
                    <a:pt x="417576" y="208788"/>
                  </a:lnTo>
                  <a:close/>
                </a:path>
              </a:pathLst>
            </a:custGeom>
            <a:solidFill>
              <a:srgbClr val="0E1A2A">
                <a:alpha val="100000"/>
              </a:srgbClr>
            </a:solidFill>
            <a:ln w="0" cap="sq">
              <a:solidFill>
                <a:srgbClr val="0E1A2A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22" name="Path122"/>
            <p:cNvSpPr/>
            <p:nvPr/>
          </p:nvSpPr>
          <p:spPr>
            <a:xfrm>
              <a:off x="7903464" y="1575816"/>
              <a:ext cx="3392170" cy="44196"/>
            </a:xfrm>
            <a:custGeom>
              <a:avLst/>
              <a:gdLst/>
              <a:ahLst/>
              <a:cxnLst/>
              <a:rect l="l" t="t" r="r" b="b"/>
              <a:pathLst>
                <a:path w="3392170" h="44196">
                  <a:moveTo>
                    <a:pt x="13716" y="30480"/>
                  </a:moveTo>
                  <a:lnTo>
                    <a:pt x="3378454" y="13716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23" name="Image1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94116" y="742188"/>
              <a:ext cx="1101470" cy="670560"/>
            </a:xfrm>
            <a:prstGeom prst="rect">
              <a:avLst/>
            </a:prstGeom>
            <a:noFill/>
          </p:spPr>
        </p:pic>
        <p:pic>
          <p:nvPicPr>
            <p:cNvPr id="124" name="Image1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1000" y="5263896"/>
              <a:ext cx="697992" cy="701040"/>
            </a:xfrm>
            <a:prstGeom prst="rect">
              <a:avLst/>
            </a:prstGeom>
            <a:noFill/>
          </p:spPr>
        </p:pic>
        <p:sp>
          <p:nvSpPr>
            <p:cNvPr id="125" name="Path125"/>
            <p:cNvSpPr/>
            <p:nvPr/>
          </p:nvSpPr>
          <p:spPr>
            <a:xfrm>
              <a:off x="7822693" y="6097524"/>
              <a:ext cx="3487801" cy="54864"/>
            </a:xfrm>
            <a:custGeom>
              <a:avLst/>
              <a:gdLst/>
              <a:ahLst/>
              <a:cxnLst/>
              <a:rect l="l" t="t" r="r" b="b"/>
              <a:pathLst>
                <a:path w="3487801" h="54864">
                  <a:moveTo>
                    <a:pt x="27432" y="27432"/>
                  </a:moveTo>
                  <a:lnTo>
                    <a:pt x="3460370" y="27432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26" name="Image1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4116" y="5195621"/>
              <a:ext cx="1178116" cy="670865"/>
            </a:xfrm>
            <a:prstGeom prst="rect">
              <a:avLst/>
            </a:prstGeom>
            <a:noFill/>
          </p:spPr>
        </p:pic>
        <p:sp>
          <p:nvSpPr>
            <p:cNvPr id="127" name="Path127"/>
            <p:cNvSpPr/>
            <p:nvPr/>
          </p:nvSpPr>
          <p:spPr>
            <a:xfrm>
              <a:off x="6751021" y="4647900"/>
              <a:ext cx="1154013" cy="1515761"/>
            </a:xfrm>
            <a:custGeom>
              <a:avLst/>
              <a:gdLst/>
              <a:ahLst/>
              <a:cxnLst/>
              <a:rect l="l" t="t" r="r" b="b"/>
              <a:pathLst>
                <a:path w="1154013" h="1515761">
                  <a:moveTo>
                    <a:pt x="1115614" y="1477361"/>
                  </a:moveTo>
                  <a:lnTo>
                    <a:pt x="38399" y="38400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28" name="Path128"/>
            <p:cNvSpPr/>
            <p:nvPr/>
          </p:nvSpPr>
          <p:spPr>
            <a:xfrm>
              <a:off x="6778401" y="1557177"/>
              <a:ext cx="1194757" cy="1540831"/>
            </a:xfrm>
            <a:custGeom>
              <a:avLst/>
              <a:gdLst/>
              <a:ahLst/>
              <a:cxnLst/>
              <a:rect l="l" t="t" r="r" b="b"/>
              <a:pathLst>
                <a:path w="1194757" h="1540831">
                  <a:moveTo>
                    <a:pt x="1156305" y="38451"/>
                  </a:moveTo>
                  <a:lnTo>
                    <a:pt x="38451" y="1502380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29" name="Path129"/>
            <p:cNvSpPr/>
            <p:nvPr/>
          </p:nvSpPr>
          <p:spPr>
            <a:xfrm>
              <a:off x="876300" y="3686556"/>
              <a:ext cx="3628009" cy="54864"/>
            </a:xfrm>
            <a:custGeom>
              <a:avLst/>
              <a:gdLst/>
              <a:ahLst/>
              <a:cxnLst/>
              <a:rect l="l" t="t" r="r" b="b"/>
              <a:pathLst>
                <a:path w="3628009" h="54864">
                  <a:moveTo>
                    <a:pt x="27432" y="27432"/>
                  </a:moveTo>
                  <a:lnTo>
                    <a:pt x="3600577" y="27432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sp>
          <p:nvSpPr>
            <p:cNvPr id="130" name="Path130"/>
            <p:cNvSpPr/>
            <p:nvPr/>
          </p:nvSpPr>
          <p:spPr>
            <a:xfrm>
              <a:off x="7408165" y="3686556"/>
              <a:ext cx="3903091" cy="54864"/>
            </a:xfrm>
            <a:custGeom>
              <a:avLst/>
              <a:gdLst/>
              <a:ahLst/>
              <a:cxnLst/>
              <a:rect l="l" t="t" r="r" b="b"/>
              <a:pathLst>
                <a:path w="3903091" h="54864">
                  <a:moveTo>
                    <a:pt x="27432" y="27432"/>
                  </a:moveTo>
                  <a:lnTo>
                    <a:pt x="3875659" y="27432"/>
                  </a:lnTo>
                </a:path>
              </a:pathLst>
            </a:custGeom>
            <a:solidFill/>
            <a:ln w="27432" cap="sq">
              <a:solidFill>
                <a:srgbClr val="FFFFFF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/>
            </a:p>
          </p:txBody>
        </p:sp>
        <p:pic>
          <p:nvPicPr>
            <p:cNvPr id="131" name="Image1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22336" y="2862072"/>
              <a:ext cx="719328" cy="457200"/>
            </a:xfrm>
            <a:prstGeom prst="rect">
              <a:avLst/>
            </a:prstGeom>
            <a:noFill/>
          </p:spPr>
        </p:pic>
        <p:pic>
          <p:nvPicPr>
            <p:cNvPr id="132" name="Image1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29422" y="2801061"/>
              <a:ext cx="1401446" cy="670865"/>
            </a:xfrm>
            <a:prstGeom prst="rect">
              <a:avLst/>
            </a:prstGeom>
            <a:noFill/>
          </p:spPr>
        </p:pic>
        <p:pic>
          <p:nvPicPr>
            <p:cNvPr id="133" name="Image13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624" y="2749296"/>
              <a:ext cx="899160" cy="902208"/>
            </a:xfrm>
            <a:prstGeom prst="rect">
              <a:avLst/>
            </a:prstGeom>
            <a:noFill/>
          </p:spPr>
        </p:pic>
        <p:pic>
          <p:nvPicPr>
            <p:cNvPr id="134" name="Image13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55241" y="2787345"/>
              <a:ext cx="703072" cy="670865"/>
            </a:xfrm>
            <a:prstGeom prst="rect">
              <a:avLst/>
            </a:prstGeom>
            <a:noFill/>
          </p:spPr>
        </p:pic>
      </p:grpSp>
      <p:sp>
        <p:nvSpPr>
          <p:cNvPr id="135" name="Text Box135"/>
          <p:cNvSpPr txBox="1"/>
          <p:nvPr/>
        </p:nvSpPr>
        <p:spPr>
          <a:xfrm>
            <a:off x="2593213" y="957431"/>
            <a:ext cx="1022978" cy="34019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9"/>
              </a:lnSpc>
            </a:pPr>
            <a:r>
              <a:rPr lang="en-US" altLang="zh-CN" dirty="0" b="1" sz="2400" spc="3">
                <a:solidFill>
                  <a:srgbClr val="FFFFFF"/>
                </a:solidFill>
                <a:latin typeface="Arial"/>
                <a:ea typeface="Arial"/>
                <a:cs typeface="Arial"/>
              </a:rPr>
              <a:t>million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36" name="Text Box136"/>
          <p:cNvSpPr txBox="1"/>
          <p:nvPr/>
        </p:nvSpPr>
        <p:spPr>
          <a:xfrm>
            <a:off x="2065909" y="1354582"/>
            <a:ext cx="2027981" cy="1767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2"/>
              </a:lnSpc>
            </a:pP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2017</a:t>
            </a:r>
            <a:r>
              <a:rPr lang="en-US" altLang="zh-CN" dirty="0" sz="1400" spc="55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NAIA</a:t>
            </a:r>
            <a:r>
              <a:rPr lang="en-US" altLang="zh-CN" dirty="0" sz="1400" spc="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5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passenger</a:t>
            </a:r>
            <a:r>
              <a:rPr lang="en-US" altLang="zh-CN" dirty="0" sz="1400" spc="39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9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count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37" name="Text Box137"/>
          <p:cNvSpPr txBox="1"/>
          <p:nvPr/>
        </p:nvSpPr>
        <p:spPr>
          <a:xfrm>
            <a:off x="8261858" y="1139348"/>
            <a:ext cx="206840" cy="28207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221"/>
              </a:lnSpc>
            </a:pPr>
            <a:r>
              <a:rPr lang="en-US" altLang="zh-CN" dirty="0" b="1" sz="2000" spc="-5">
                <a:solidFill>
                  <a:srgbClr val="FFFFFF"/>
                </a:solidFill>
                <a:latin typeface="Arial"/>
                <a:ea typeface="Arial"/>
                <a:cs typeface="Arial"/>
              </a:rPr>
              <a:t>₱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138" name="Text Box138"/>
          <p:cNvSpPr txBox="1"/>
          <p:nvPr/>
        </p:nvSpPr>
        <p:spPr>
          <a:xfrm>
            <a:off x="9675242" y="969264"/>
            <a:ext cx="1279244" cy="33985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6"/>
              </a:lnSpc>
            </a:pPr>
            <a:r>
              <a:rPr lang="en-US" altLang="zh-CN" dirty="0" b="1" sz="2400" spc="4">
                <a:solidFill>
                  <a:srgbClr val="FFFFFF"/>
                </a:solidFill>
                <a:latin typeface="Arial"/>
                <a:ea typeface="Arial"/>
                <a:cs typeface="Arial"/>
              </a:rPr>
              <a:t>increase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39" name="Text Box139"/>
          <p:cNvSpPr txBox="1"/>
          <p:nvPr/>
        </p:nvSpPr>
        <p:spPr>
          <a:xfrm>
            <a:off x="8794116" y="1365530"/>
            <a:ext cx="2485290" cy="1770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4"/>
              </a:lnSpc>
            </a:pP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land</a:t>
            </a:r>
            <a:r>
              <a:rPr lang="en-US" altLang="zh-CN" dirty="0" sz="1400" spc="2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values,</a:t>
            </a:r>
            <a:r>
              <a:rPr lang="en-US" altLang="zh-CN" dirty="0" sz="1400" spc="5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highest</a:t>
            </a:r>
            <a:r>
              <a:rPr lang="en-US" altLang="zh-CN" dirty="0" sz="1400" spc="8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dirty="0" sz="1400" spc="5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CBDs</a:t>
            </a:r>
            <a:r>
              <a:rPr lang="en-US" altLang="zh-CN" dirty="0" sz="1400" spc="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‘19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40" name="Text Box140"/>
          <p:cNvSpPr txBox="1"/>
          <p:nvPr/>
        </p:nvSpPr>
        <p:spPr>
          <a:xfrm>
            <a:off x="2582545" y="3014472"/>
            <a:ext cx="1411224" cy="33985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6"/>
              </a:lnSpc>
            </a:pPr>
            <a:r>
              <a:rPr lang="en-US" altLang="zh-CN" dirty="0" b="1" sz="2400" spc="0">
                <a:solidFill>
                  <a:srgbClr val="FFFFFF"/>
                </a:solidFill>
                <a:latin typeface="Arial"/>
                <a:ea typeface="Arial"/>
                <a:cs typeface="Arial"/>
              </a:rPr>
              <a:t>Bn</a:t>
            </a:r>
            <a:r>
              <a:rPr lang="en-US" altLang="zh-CN" dirty="0" b="1" sz="2400" spc="-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b="1" sz="2400" spc="3">
                <a:solidFill>
                  <a:srgbClr val="FFFFFF"/>
                </a:solidFill>
                <a:latin typeface="Arial"/>
                <a:ea typeface="Arial"/>
                <a:cs typeface="Arial"/>
              </a:rPr>
              <a:t>pesos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41" name="Text Box141"/>
          <p:cNvSpPr txBox="1"/>
          <p:nvPr/>
        </p:nvSpPr>
        <p:spPr>
          <a:xfrm>
            <a:off x="2065909" y="3410230"/>
            <a:ext cx="2525490" cy="17708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4"/>
              </a:lnSpc>
            </a:pPr>
            <a:r>
              <a:rPr lang="en-US" altLang="zh-CN" dirty="0" sz="1400" spc="-1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Worth</a:t>
            </a:r>
            <a:r>
              <a:rPr lang="en-US" altLang="zh-CN" dirty="0" sz="1400" spc="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of</a:t>
            </a:r>
            <a:r>
              <a:rPr lang="en-US" altLang="zh-CN" dirty="0" sz="1400" spc="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9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Capex</a:t>
            </a:r>
            <a:r>
              <a:rPr lang="en-US" altLang="zh-CN" dirty="0" sz="1400" spc="3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</a:t>
            </a:r>
            <a:r>
              <a:rPr lang="en-US" altLang="zh-CN" dirty="0" sz="1400" spc="5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altLang="zh-CN" dirty="0" sz="1400" spc="42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next</a:t>
            </a:r>
            <a:r>
              <a:rPr lang="en-US" altLang="zh-CN" dirty="0" sz="1400" spc="2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5</a:t>
            </a:r>
            <a:r>
              <a:rPr lang="en-US" altLang="zh-CN" dirty="0" sz="14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years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42" name="Text Box142"/>
          <p:cNvSpPr txBox="1"/>
          <p:nvPr/>
        </p:nvSpPr>
        <p:spPr>
          <a:xfrm>
            <a:off x="10119360" y="3028166"/>
            <a:ext cx="970500" cy="34019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9"/>
              </a:lnSpc>
            </a:pPr>
            <a:r>
              <a:rPr lang="en-US" altLang="zh-CN" dirty="0" b="1" sz="2400" spc="1">
                <a:solidFill>
                  <a:srgbClr val="FFFFFF"/>
                </a:solidFill>
                <a:latin typeface="Arial"/>
                <a:ea typeface="Arial"/>
                <a:cs typeface="Arial"/>
              </a:rPr>
              <a:t>rooms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43" name="Text Box143"/>
          <p:cNvSpPr txBox="1"/>
          <p:nvPr/>
        </p:nvSpPr>
        <p:spPr>
          <a:xfrm>
            <a:off x="8867522" y="3425317"/>
            <a:ext cx="1928452" cy="17678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2"/>
              </a:lnSpc>
            </a:pPr>
            <a:r>
              <a:rPr lang="en-US" altLang="zh-CN" dirty="0" sz="1400" spc="-32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Total</a:t>
            </a:r>
            <a:r>
              <a:rPr lang="en-US" altLang="zh-CN" dirty="0" sz="1400" spc="35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Hotel</a:t>
            </a:r>
            <a:r>
              <a:rPr lang="en-US" altLang="zh-CN" dirty="0" sz="1400" spc="3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rooms</a:t>
            </a:r>
            <a:r>
              <a:rPr lang="en-US" altLang="zh-CN" dirty="0" sz="1400" spc="7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9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by</a:t>
            </a:r>
            <a:r>
              <a:rPr lang="en-US" altLang="zh-CN" dirty="0" sz="1400" spc="1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9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2021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44" name="Text Box144"/>
          <p:cNvSpPr txBox="1"/>
          <p:nvPr/>
        </p:nvSpPr>
        <p:spPr>
          <a:xfrm>
            <a:off x="2067179" y="5838749"/>
            <a:ext cx="2182490" cy="1767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2"/>
              </a:lnSpc>
            </a:pPr>
            <a:r>
              <a:rPr lang="en-US" altLang="zh-CN" dirty="0" sz="1400" spc="-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LRT</a:t>
            </a:r>
            <a:r>
              <a:rPr lang="en-US" altLang="zh-CN" dirty="0" sz="1400" spc="1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en-US" altLang="zh-CN" dirty="0" sz="14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1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extension</a:t>
            </a:r>
            <a:r>
              <a:rPr lang="en-US" altLang="zh-CN" dirty="0" sz="1400" spc="8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8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daily</a:t>
            </a:r>
            <a:r>
              <a:rPr lang="en-US" altLang="zh-CN" dirty="0" sz="1400" spc="6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4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capacity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45" name="Text Box145"/>
          <p:cNvSpPr txBox="1"/>
          <p:nvPr/>
        </p:nvSpPr>
        <p:spPr>
          <a:xfrm>
            <a:off x="9775826" y="5422726"/>
            <a:ext cx="1238992" cy="34019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9"/>
              </a:lnSpc>
            </a:pPr>
            <a:r>
              <a:rPr lang="en-US" altLang="zh-CN" dirty="0" b="1" sz="2400" spc="-2">
                <a:solidFill>
                  <a:srgbClr val="FFFFFF"/>
                </a:solidFill>
                <a:latin typeface="Arial"/>
                <a:ea typeface="Arial"/>
                <a:cs typeface="Arial"/>
              </a:rPr>
              <a:t>vacancy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46" name="Text Box146"/>
          <p:cNvSpPr txBox="1"/>
          <p:nvPr/>
        </p:nvSpPr>
        <p:spPr>
          <a:xfrm>
            <a:off x="8794116" y="5819851"/>
            <a:ext cx="2548786" cy="1767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392"/>
              </a:lnSpc>
            </a:pPr>
            <a:r>
              <a:rPr lang="en-US" altLang="zh-CN" dirty="0" sz="1400" spc="-12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Lowest</a:t>
            </a:r>
            <a:r>
              <a:rPr lang="en-US" altLang="zh-CN" dirty="0" sz="1400" spc="3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3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office</a:t>
            </a:r>
            <a:r>
              <a:rPr lang="en-US" altLang="zh-CN" dirty="0" sz="14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vacancy</a:t>
            </a:r>
            <a:r>
              <a:rPr lang="en-US" altLang="zh-CN" dirty="0" sz="1400" spc="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-6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among</a:t>
            </a:r>
            <a:r>
              <a:rPr lang="en-US" altLang="zh-CN" dirty="0" sz="1400" spc="1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dirty="0" sz="1400" spc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CBDs</a:t>
            </a:r>
            <a:endParaRPr lang="en-US" altLang="zh-CN" sz="1400">
              <a:latin typeface="Calibri"/>
              <a:ea typeface="Calibri"/>
              <a:cs typeface="Calibri"/>
            </a:endParaRPr>
          </a:p>
        </p:txBody>
      </p:sp>
      <p:sp>
        <p:nvSpPr>
          <p:cNvPr id="147" name="Text Box147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FFFFFF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95">
                <a:solidFill>
                  <a:srgbClr val="FFFFFF"/>
                </a:solidFill>
                <a:latin typeface="Arial"/>
                <a:ea typeface="Arial"/>
                <a:cs typeface="Arial"/>
              </a:rPr>
              <a:t>in</a:t>
            </a:r>
            <a:r>
              <a:rPr lang="en-US" altLang="zh-CN" dirty="0" sz="1100" spc="-18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8">
                <a:solidFill>
                  <a:srgbClr val="FFFFFF"/>
                </a:solidFill>
                <a:latin typeface="Arial"/>
                <a:ea typeface="Arial"/>
                <a:cs typeface="Arial"/>
              </a:rPr>
              <a:t>er</a:t>
            </a:r>
            <a:r>
              <a:rPr lang="en-US" altLang="zh-CN" dirty="0" sz="1100" spc="-13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8">
                <a:solidFill>
                  <a:srgbClr val="FFFFFF"/>
                </a:solidFill>
                <a:latin typeface="Arial"/>
                <a:ea typeface="Arial"/>
                <a:cs typeface="Arial"/>
              </a:rPr>
              <a:t>es</a:t>
            </a:r>
            <a:r>
              <a:rPr lang="en-US" altLang="zh-CN" dirty="0" sz="1100" spc="41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44">
                <a:solidFill>
                  <a:srgbClr val="FFFFFF"/>
                </a:solidFill>
                <a:latin typeface="Arial"/>
                <a:ea typeface="Arial"/>
                <a:cs typeface="Arial"/>
              </a:rPr>
              <a:t>on</a:t>
            </a:r>
            <a:r>
              <a:rPr lang="en-US" altLang="zh-CN" dirty="0" sz="1100" spc="-13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FFFFFF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ath148"/>
          <p:cNvSpPr/>
          <p:nvPr/>
        </p:nvSpPr>
        <p:spPr>
          <a:xfrm/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49" name="Image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96469"/>
            <a:ext cx="11594592" cy="6414643"/>
          </a:xfrm>
          <a:prstGeom prst="rect">
            <a:avLst/>
          </a:prstGeom>
          <a:noFill/>
        </p:spPr>
      </p:pic>
      <p:sp>
        <p:nvSpPr>
          <p:cNvPr id="150" name="Text Box150"/>
          <p:cNvSpPr txBox="1"/>
          <p:nvPr/>
        </p:nvSpPr>
        <p:spPr>
          <a:xfrm>
            <a:off x="8451216" y="6591361"/>
            <a:ext cx="3377714" cy="15703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000000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65">
                <a:solidFill>
                  <a:srgbClr val="000000"/>
                </a:solidFill>
                <a:latin typeface="Arial"/>
                <a:ea typeface="Arial"/>
                <a:cs typeface="Arial"/>
              </a:rPr>
              <a:t>or</a:t>
            </a:r>
            <a:r>
              <a:rPr lang="en-US" altLang="zh-CN" dirty="0" sz="1100" spc="30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52">
                <a:solidFill>
                  <a:srgbClr val="000000"/>
                </a:solidFill>
                <a:latin typeface="Arial"/>
                <a:ea typeface="Arial"/>
                <a:cs typeface="Arial"/>
              </a:rPr>
              <a:t>ternal</a:t>
            </a:r>
            <a:r>
              <a:rPr lang="en-US" altLang="zh-CN" dirty="0" sz="1100" spc="-268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53">
                <a:solidFill>
                  <a:srgbClr val="000000"/>
                </a:solidFill>
                <a:latin typeface="Arial"/>
                <a:ea typeface="Arial"/>
                <a:cs typeface="Arial"/>
              </a:rPr>
              <a:t>train</a:t>
            </a:r>
            <a:r>
              <a:rPr lang="en-US" altLang="zh-CN" dirty="0" sz="1100" spc="-27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0000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000000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000000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000000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000000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000000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000000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000000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000000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59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3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952"/>
          </a:xfrm>
          <a:prstGeom prst="rect">
            <a:avLst/>
          </a:prstGeom>
          <a:noFill/>
        </p:spPr>
      </p:pic>
      <p:pic>
        <p:nvPicPr>
          <p:cNvPr id="152" name="Image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894" y="1265250"/>
            <a:ext cx="2090800" cy="427025"/>
          </a:xfrm>
          <a:prstGeom prst="rect">
            <a:avLst/>
          </a:prstGeom>
          <a:noFill/>
        </p:spPr>
      </p:pic>
      <p:pic>
        <p:nvPicPr>
          <p:cNvPr id="153" name="Image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630" y="3131769"/>
            <a:ext cx="1519682" cy="609905"/>
          </a:xfrm>
          <a:prstGeom prst="rect">
            <a:avLst/>
          </a:prstGeom>
          <a:noFill/>
        </p:spPr>
      </p:pic>
      <p:pic>
        <p:nvPicPr>
          <p:cNvPr id="154" name="Image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498" y="5330952"/>
            <a:ext cx="2126996" cy="427025"/>
          </a:xfrm>
          <a:prstGeom prst="rect">
            <a:avLst/>
          </a:prstGeom>
          <a:noFill/>
        </p:spPr>
      </p:pic>
      <p:sp>
        <p:nvSpPr>
          <p:cNvPr id="155" name="Text Box155"/>
          <p:cNvSpPr txBox="1"/>
          <p:nvPr/>
        </p:nvSpPr>
        <p:spPr>
          <a:xfrm>
            <a:off x="10853294" y="1783619"/>
            <a:ext cx="1327560" cy="28207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221"/>
              </a:lnSpc>
            </a:pPr>
            <a:r>
              <a:rPr lang="en-US" altLang="zh-CN" dirty="0" sz="20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Community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156" name="Text Box156"/>
          <p:cNvSpPr txBox="1"/>
          <p:nvPr/>
        </p:nvSpPr>
        <p:spPr>
          <a:xfrm>
            <a:off x="10134854" y="3831060"/>
            <a:ext cx="1440972" cy="34019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679"/>
              </a:lnSpc>
            </a:pPr>
            <a:r>
              <a:rPr lang="en-US" altLang="zh-CN" dirty="0" sz="2400" spc="-2">
                <a:solidFill>
                  <a:srgbClr val="FFFFFF"/>
                </a:solidFill>
                <a:latin typeface="Arial"/>
                <a:ea typeface="Arial"/>
                <a:cs typeface="Arial"/>
              </a:rPr>
              <a:t>City</a:t>
            </a:r>
            <a:r>
              <a:rPr lang="en-US" altLang="zh-CN" dirty="0" sz="2400" spc="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2400" spc="-3">
                <a:solidFill>
                  <a:srgbClr val="FFFFFF"/>
                </a:solidFill>
                <a:latin typeface="Arial"/>
                <a:ea typeface="Arial"/>
                <a:cs typeface="Arial"/>
              </a:rPr>
              <a:t>Living</a:t>
            </a:r>
            <a:endParaRPr lang="en-US" altLang="zh-CN" sz="2400">
              <a:latin typeface="Arial"/>
              <a:ea typeface="Arial"/>
              <a:cs typeface="Arial"/>
            </a:endParaRPr>
          </a:p>
        </p:txBody>
      </p:sp>
      <p:sp>
        <p:nvSpPr>
          <p:cNvPr id="157" name="Text Box157"/>
          <p:cNvSpPr txBox="1"/>
          <p:nvPr/>
        </p:nvSpPr>
        <p:spPr>
          <a:xfrm>
            <a:off x="10200386" y="5776219"/>
            <a:ext cx="1532982" cy="28207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2221"/>
              </a:lnSpc>
            </a:pPr>
            <a:r>
              <a:rPr lang="en-US" altLang="zh-CN" dirty="0" sz="2000" spc="-1">
                <a:solidFill>
                  <a:srgbClr val="FFFFFF"/>
                </a:solidFill>
                <a:latin typeface="Arial"/>
                <a:ea typeface="Arial"/>
                <a:cs typeface="Arial"/>
              </a:rPr>
              <a:t>Infrastructure</a:t>
            </a:r>
            <a:endParaRPr lang="en-US" altLang="zh-CN" sz="2000">
              <a:latin typeface="Arial"/>
              <a:ea typeface="Arial"/>
              <a:cs typeface="Arial"/>
            </a:endParaRPr>
          </a:p>
        </p:txBody>
      </p:sp>
      <p:sp>
        <p:nvSpPr>
          <p:cNvPr id="158" name="Text Box158"/>
          <p:cNvSpPr txBox="1"/>
          <p:nvPr/>
        </p:nvSpPr>
        <p:spPr>
          <a:xfrm>
            <a:off x="8451216" y="6507236"/>
            <a:ext cx="3377714" cy="15703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rtl="0" algn="l">
              <a:lnSpc>
                <a:spcPts val="1236"/>
              </a:lnSpc>
            </a:pPr>
            <a:r>
              <a:rPr lang="en-US" altLang="zh-CN" dirty="0" sz="1100" spc="-46">
                <a:solidFill>
                  <a:srgbClr val="FFFFFF"/>
                </a:solidFill>
                <a:latin typeface="Arial"/>
                <a:ea typeface="Arial"/>
                <a:cs typeface="Arial"/>
              </a:rPr>
              <a:t>F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8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42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47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66">
                <a:solidFill>
                  <a:srgbClr val="FFFFFF"/>
                </a:solidFill>
                <a:latin typeface="Arial"/>
                <a:ea typeface="Arial"/>
                <a:cs typeface="Arial"/>
              </a:rPr>
              <a:t>l</a:t>
            </a:r>
            <a:r>
              <a:rPr lang="en-US" altLang="zh-CN" dirty="0" sz="1100" spc="-8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22">
                <a:solidFill>
                  <a:srgbClr val="FFFFFF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altLang="zh-CN" dirty="0" sz="1100" spc="-3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33">
                <a:solidFill>
                  <a:srgbClr val="FFFFFF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82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9">
                <a:solidFill>
                  <a:srgbClr val="FFFFFF"/>
                </a:solidFill>
                <a:latin typeface="Arial"/>
                <a:ea typeface="Arial"/>
                <a:cs typeface="Arial"/>
              </a:rPr>
              <a:t>a</a:t>
            </a:r>
            <a:r>
              <a:rPr lang="en-US" altLang="zh-CN" dirty="0" sz="1100" spc="1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3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7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altLang="zh-CN" dirty="0" sz="1100" spc="-6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77">
                <a:solidFill>
                  <a:srgbClr val="FFFFFF"/>
                </a:solidFill>
                <a:latin typeface="Arial"/>
                <a:ea typeface="Arial"/>
                <a:cs typeface="Arial"/>
              </a:rPr>
              <a:t>g</a:t>
            </a:r>
            <a:r>
              <a:rPr lang="en-US" altLang="zh-CN" dirty="0" sz="1100" spc="453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7">
                <a:solidFill>
                  <a:srgbClr val="FFFFFF"/>
                </a:solidFill>
                <a:latin typeface="Arial"/>
                <a:ea typeface="Arial"/>
                <a:cs typeface="Arial"/>
              </a:rPr>
              <a:t>u</a:t>
            </a:r>
            <a:r>
              <a:rPr lang="en-US" altLang="zh-CN" dirty="0" sz="1100" spc="5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52">
                <a:solidFill>
                  <a:srgbClr val="FFFFFF"/>
                </a:solidFill>
                <a:latin typeface="Arial"/>
                <a:ea typeface="Arial"/>
                <a:cs typeface="Arial"/>
              </a:rPr>
              <a:t>r</a:t>
            </a:r>
            <a:r>
              <a:rPr lang="en-US" altLang="zh-CN" dirty="0" sz="1100" spc="-57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8">
                <a:solidFill>
                  <a:srgbClr val="FFFFFF"/>
                </a:solidFill>
                <a:latin typeface="Arial"/>
                <a:ea typeface="Arial"/>
                <a:cs typeface="Arial"/>
              </a:rPr>
              <a:t>p</a:t>
            </a:r>
            <a:r>
              <a:rPr lang="en-US" altLang="zh-CN" dirty="0" sz="110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39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-14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98">
                <a:solidFill>
                  <a:srgbClr val="FFFFFF"/>
                </a:solidFill>
                <a:latin typeface="Arial"/>
                <a:ea typeface="Arial"/>
                <a:cs typeface="Arial"/>
              </a:rPr>
              <a:t>e</a:t>
            </a:r>
            <a:r>
              <a:rPr lang="en-US" altLang="zh-CN" dirty="0" sz="1100" spc="-29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123">
                <a:solidFill>
                  <a:srgbClr val="FFFFFF"/>
                </a:solidFill>
                <a:latin typeface="Arial"/>
                <a:ea typeface="Arial"/>
                <a:cs typeface="Arial"/>
              </a:rPr>
              <a:t>s</a:t>
            </a:r>
            <a:r>
              <a:rPr lang="en-US" altLang="zh-CN" dirty="0" sz="1100" spc="441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-41">
                <a:solidFill>
                  <a:srgbClr val="FFFFFF"/>
                </a:solidFill>
                <a:latin typeface="Arial"/>
                <a:ea typeface="Arial"/>
                <a:cs typeface="Arial"/>
              </a:rPr>
              <a:t>o</a:t>
            </a:r>
            <a:r>
              <a:rPr lang="en-US" altLang="zh-CN" dirty="0" sz="1100" spc="1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2">
                <a:solidFill>
                  <a:srgbClr val="FFFFFF"/>
                </a:solidFill>
                <a:latin typeface="Arial"/>
                <a:ea typeface="Arial"/>
                <a:cs typeface="Arial"/>
              </a:rPr>
              <a:t>n</a:t>
            </a:r>
            <a:r>
              <a:rPr lang="en-US" altLang="zh-CN" dirty="0" sz="1100" spc="-6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dirty="0" sz="1100" spc="182">
                <a:solidFill>
                  <a:srgbClr val="FFFFFF"/>
                </a:solidFill>
                <a:latin typeface="Arial"/>
                <a:ea typeface="Arial"/>
                <a:cs typeface="Arial"/>
              </a:rPr>
              <a:t>ly</a:t>
            </a:r>
            <a:endParaRPr lang="en-US" altLang="zh-CN" sz="110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1</Slides>
  <Notes>0</Notes>
  <HiddenSlides>0</HiddenSlides>
  <MMClips>0</MMClips>
  <ScaleCrop>false</ScaleCrop>
  <HeadingPairs>
    <vt:vector baseType="variant" size="6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baseType="lpstr" size="5">
      <vt:lpstr>等线</vt:lpstr>
      <vt:lpstr>等线 Light</vt:lpstr>
      <vt:lpstr>Arial</vt:lpstr>
      <vt:lpstr>Office 主题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ws</cp:lastModifiedBy>
  <cp:revision>1</cp:revision>
  <dcterms:created xsi:type="dcterms:W3CDTF">2017-10-23T09:06:44Z</dcterms:created>
  <dcterms:modified xsi:type="dcterms:W3CDTF">2017-10-23T09:06:44Z</dcterms:modified>
</cp:coreProperties>
</file>