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1uR5W+xLJQ17ncemfbNKTu+SK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3DF119-82AE-47B6-A903-1794AAEF3B16}">
  <a:tblStyle styleId="{D13DF119-82AE-47B6-A903-1794AAEF3B1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" type="body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2" type="body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" type="body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2" type="body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27"/>
          <p:cNvSpPr/>
          <p:nvPr>
            <p:ph idx="2" type="pic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7"/>
          <p:cNvSpPr txBox="1"/>
          <p:nvPr>
            <p:ph idx="1" type="body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AS_OPM-10.jpg" id="103" name="Google Shape;1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AS_OPM-11.jpg" id="108" name="Google Shape;1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AS_OPM-12.jpg" id="113" name="Google Shape;1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CAPAS_OPM-13.jpg" id="118" name="Google Shape;1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AS_OPM-14.jpg" id="123" name="Google Shape;1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AS_OPM-15.jpg" id="128" name="Google Shape;1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/>
          <p:nvPr/>
        </p:nvSpPr>
        <p:spPr>
          <a:xfrm>
            <a:off x="675861" y="467139"/>
            <a:ext cx="10488565" cy="5317435"/>
          </a:xfrm>
          <a:prstGeom prst="rect">
            <a:avLst/>
          </a:prstGeom>
          <a:solidFill>
            <a:srgbClr val="F2F0F5"/>
          </a:solidFill>
          <a:ln cap="flat" cmpd="sng" w="25400">
            <a:solidFill>
              <a:srgbClr val="F2F0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0" name="Google Shape;130;p15"/>
          <p:cNvGraphicFramePr/>
          <p:nvPr/>
        </p:nvGraphicFramePr>
        <p:xfrm>
          <a:off x="2381569" y="11538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{D13DF119-82AE-47B6-A903-1794AAEF3B16}</a:tableStyleId>
              </a:tblPr>
              <a:tblGrid>
                <a:gridCol w="2610625"/>
                <a:gridCol w="2408400"/>
                <a:gridCol w="2409850"/>
              </a:tblGrid>
              <a:tr h="3599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rPr b="1" lang="en-PH" sz="2000" u="none" cap="none" strike="noStrike"/>
                        <a:t>Bungalow Pod</a:t>
                      </a:r>
                      <a:endParaRPr b="1" sz="2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DEB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rPr b="1" lang="en-PH" sz="2000" u="none" cap="none" strike="noStrike"/>
                        <a:t>Single Home</a:t>
                      </a:r>
                      <a:endParaRPr b="1" sz="2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DEB70"/>
                    </a:solidFill>
                  </a:tcPr>
                </a:tc>
              </a:tr>
              <a:tr h="3599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Contract Price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1,894,301.50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3,269,341.53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599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10% Down payment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189,430.15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326,934.15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</a:tr>
              <a:tr h="3599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Reservation Fee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(15,000.00)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b="0" i="0" lang="en-PH" sz="16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(20,000.00)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</a:tr>
              <a:tr h="3599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Net DP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174,430.15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306,934.15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</a:tr>
              <a:tr h="5029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Monthly DP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b="0" i="0" lang="en-PH" sz="16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14,535.85</a:t>
                      </a:r>
                      <a:endParaRPr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25679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PH" sz="1200" u="none" cap="none" strike="noStrike">
                          <a:solidFill>
                            <a:srgbClr val="125679"/>
                          </a:solidFill>
                        </a:rPr>
                        <a:t>Payable for 12 mos.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b="0" i="0" lang="en-PH" sz="16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25,577.85</a:t>
                      </a:r>
                      <a:endParaRPr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25679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en-PH" sz="1200" u="none" cap="none" strike="noStrike">
                          <a:solidFill>
                            <a:srgbClr val="125679"/>
                          </a:solidFill>
                        </a:rPr>
                        <a:t>Payable for 12 mos.</a:t>
                      </a:r>
                      <a:r>
                        <a:rPr lang="en-PH" sz="1200" u="none" cap="none" strike="noStrike"/>
                        <a:t> </a:t>
                      </a:r>
                      <a:endParaRPr b="0" i="0" sz="1200" u="none" cap="none" strike="noStrike">
                        <a:solidFill>
                          <a:srgbClr val="125679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</a:tr>
              <a:tr h="3599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90% Bank Loan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1,704,871.35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2,942,407.38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975">
                <a:tc gridSpan="3"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PH" sz="1800" u="none" cap="none" strike="noStrike"/>
                        <a:t>MONTHLY AMMORTIZATION (8.88% Interest)</a:t>
                      </a:r>
                      <a:endParaRPr b="1" sz="1800" u="none" cap="none" strike="noStrike"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4DEB70"/>
                    </a:solidFill>
                  </a:tcPr>
                </a:tc>
                <a:tc hMerge="1"/>
                <a:tc hMerge="1"/>
              </a:tr>
              <a:tr h="3599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5 Years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35,291.12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60,908.32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</a:tr>
              <a:tr h="3599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10 Years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21,486.02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37,082.35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</a:tr>
              <a:tr h="3599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15 Years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17,170.45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29,634.18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</a:tr>
              <a:tr h="359975">
                <a:tc>
                  <a:txBody>
                    <a:bodyPr/>
                    <a:lstStyle/>
                    <a:p>
                      <a:pPr indent="0" lvl="2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20 Years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15,207.84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PH" sz="1600" u="none" cap="none" strike="noStrike"/>
                        <a:t>26,246.95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1" name="Google Shape;131;p15"/>
          <p:cNvSpPr txBox="1"/>
          <p:nvPr/>
        </p:nvSpPr>
        <p:spPr>
          <a:xfrm>
            <a:off x="1027574" y="342624"/>
            <a:ext cx="6775704" cy="70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679"/>
              </a:buClr>
              <a:buSzPts val="4000"/>
              <a:buFont typeface="Helvetica Neue"/>
              <a:buNone/>
            </a:pPr>
            <a:r>
              <a:rPr b="1" i="0" lang="en-PH" sz="4000" u="none" cap="none" strike="noStrike">
                <a:solidFill>
                  <a:srgbClr val="1256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SAMPLE COMPUTATION</a:t>
            </a:r>
            <a:endParaRPr b="1" i="0" sz="4000" u="none" cap="none" strike="noStrike">
              <a:solidFill>
                <a:srgbClr val="1256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AS_OPM-16.jpg" id="136" name="Google Shape;1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9209"/>
            <a:ext cx="12192000" cy="699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AS_OPM-02.jpg"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AS_OPM-03.jpg"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8886" y="190500"/>
            <a:ext cx="12190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2796363" y="772865"/>
            <a:ext cx="2604977" cy="6174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776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AS_OPM-05.jpg" id="78" name="Google Shape;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9111" y="215275"/>
            <a:ext cx="12190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CAPAS_OPM-06.jpg" id="83" name="Google Shape;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152400"/>
            <a:ext cx="12190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[REVISED]CAPAS_OPM-07.jpg" id="88" name="Google Shape;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76200"/>
            <a:ext cx="12190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AS_OPM-08.jpg" id="93" name="Google Shape;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-76200"/>
            <a:ext cx="12190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AS_OPM-09.jpg" id="98" name="Google Shape;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AMAIA Nunez, Jovie Ann A.</dc:creator>
</cp:coreProperties>
</file>