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CpT+BkyTveFcs238ifa3OUpF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3A9EE5-FB45-4F95-8FD8-790889E11EA1}">
  <a:tblStyle styleId="{E33A9EE5-FB45-4F95-8FD8-790889E11EA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6131EF56-51DC-4FE1-B642-F0DEEDE7701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19.jpg"/><Relationship Id="rId7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undme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570" y="2413954"/>
            <a:ext cx="6130177" cy="247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/>
          <p:nvPr/>
        </p:nvSpPr>
        <p:spPr>
          <a:xfrm>
            <a:off x="6161315" y="4748589"/>
            <a:ext cx="1669142" cy="1813401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528237" y="2335403"/>
            <a:ext cx="8440203" cy="43866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Google Shape;181;p16"/>
          <p:cNvGraphicFramePr/>
          <p:nvPr/>
        </p:nvGraphicFramePr>
        <p:xfrm>
          <a:off x="0" y="2243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{E33A9EE5-FB45-4F95-8FD8-790889E11EA1}</a:tableStyleId>
              </a:tblPr>
              <a:tblGrid>
                <a:gridCol w="1348100"/>
                <a:gridCol w="1402875"/>
                <a:gridCol w="1517675"/>
                <a:gridCol w="1660950"/>
                <a:gridCol w="977725"/>
                <a:gridCol w="1048400"/>
                <a:gridCol w="1143325"/>
              </a:tblGrid>
              <a:tr h="2885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UNIT TYPE​​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C1DBD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TCP​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(Non-VAT)​​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C1DBDA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10% DP IN 18 MONTHS​ w/ VAT and OC​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C1DBDA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​BANK FINANCING​​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C1DBDA"/>
                    </a:solidFill>
                  </a:tcPr>
                </a:tc>
                <a:tc hMerge="1"/>
                <a:tc hMerge="1"/>
              </a:tr>
              <a:tr h="3954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 TOTAL DP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MONTHLY DP​​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10 YEARS​​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15 YEARS​​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20 YEARS​​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628474"/>
                    </a:solidFill>
                  </a:tcPr>
                </a:tc>
              </a:tr>
              <a:tr h="2885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Single Home 60​​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3,000,000​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334,288.50​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17,460.57​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35,712.57​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27,890.06​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24,237.05​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288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3,170,000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353,231.52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18,235.08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36,097.85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27,693.23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23,702.39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288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3,199,000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356,462.97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</a:rPr>
                        <a:t>18,414.61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36,428.08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27,946.58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23,919.23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82" name="Google Shape;182;p16"/>
          <p:cNvGraphicFramePr/>
          <p:nvPr/>
        </p:nvGraphicFramePr>
        <p:xfrm>
          <a:off x="0" y="4563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{6131EF56-51DC-4FE1-B642-F0DEEDE77013}</a:tableStyleId>
              </a:tblPr>
              <a:tblGrid>
                <a:gridCol w="1580700"/>
                <a:gridCol w="1763700"/>
                <a:gridCol w="1329900"/>
                <a:gridCol w="1329900"/>
                <a:gridCol w="1046600"/>
                <a:gridCol w="1046600"/>
                <a:gridCol w="1046600"/>
              </a:tblGrid>
              <a:tr h="7261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 TYPE​​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DBD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TCP 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(Non-VAT)​​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DBDA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 DP IN 24 or 30 MONTHS​ w/ VAT and OC​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(select units only)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DBDA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 FINANCING​​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DBDA"/>
                    </a:solidFill>
                  </a:tcPr>
                </a:tc>
                <a:tc hMerge="1"/>
                <a:tc hMerge="1"/>
              </a:tr>
              <a:tr h="290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 DP​​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 DP​​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YEARS​​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YEARS​​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84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YEARS​​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8474"/>
                    </a:solidFill>
                  </a:tcPr>
                </a:tc>
              </a:tr>
              <a:tr h="2931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 Home 60​​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3,000,000​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334,288.50​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13,095.35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35,712.57​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27,890.06​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24,237.05​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931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</a:rPr>
                        <a:t>3,170,000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353,231.52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</a:rPr>
                        <a:t>13,676.31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36,097.85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27,693.23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23,702.39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5082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</a:rPr>
                        <a:t>3,199,000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356,462.97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</a:rPr>
                        <a:t>11,048.77 - 13,810.69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36,428.08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27,946.58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</a:rPr>
                        <a:t>23,919.23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16"/>
          <p:cNvSpPr txBox="1"/>
          <p:nvPr/>
        </p:nvSpPr>
        <p:spPr>
          <a:xfrm>
            <a:off x="65300" y="4148091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Computation (LOI period only)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/>
          <p:nvPr/>
        </p:nvSpPr>
        <p:spPr>
          <a:xfrm>
            <a:off x="909145" y="1471447"/>
            <a:ext cx="7325710" cy="427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undme"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321" y="1527539"/>
            <a:ext cx="3919358" cy="158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1667932" y="3427057"/>
            <a:ext cx="5808135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Sector 1A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LTS #: 030116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(BP 220 – Max Selling price of 1.7M)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Sector 1B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LTS #: 030117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(BP 220 – Max Selling price of 1.7M)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Advertising  Approval: HLURB WVR-AA-2016/01-0124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Amaia Land Corp.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2612321" y="5321679"/>
            <a:ext cx="424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Sales Office: 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Door A &amp; B, JC Building, Delgado Street, Iloilo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3173012" y="2778930"/>
            <a:ext cx="2500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Barangay San Jose, San Miguel, Iloilo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5272746" y="5809997"/>
            <a:ext cx="25001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F6228"/>
                </a:solidFill>
                <a:latin typeface="Calibri"/>
                <a:ea typeface="Calibri"/>
                <a:cs typeface="Calibri"/>
                <a:sym typeface="Calibri"/>
              </a:rPr>
              <a:t>Barangay San Jose, San Miguel, Iloilo</a:t>
            </a:r>
            <a:endParaRPr sz="1200">
              <a:solidFill>
                <a:srgbClr val="3F6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5579" y="0"/>
            <a:ext cx="4848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1491916" y="3291840"/>
            <a:ext cx="2890290" cy="2184936"/>
          </a:xfrm>
          <a:prstGeom prst="rect">
            <a:avLst/>
          </a:prstGeom>
          <a:solidFill>
            <a:srgbClr val="F3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491916" y="3429000"/>
            <a:ext cx="217033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cap="none">
                <a:solidFill>
                  <a:srgbClr val="7C8D83"/>
                </a:solidFill>
                <a:latin typeface="Calibri"/>
                <a:ea typeface="Calibri"/>
                <a:cs typeface="Calibri"/>
                <a:sym typeface="Calibri"/>
              </a:rPr>
              <a:t>SECTOR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 cap="none">
              <a:solidFill>
                <a:srgbClr val="7C8D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C8D83"/>
                </a:solidFill>
                <a:latin typeface="Calibri"/>
                <a:ea typeface="Calibri"/>
                <a:cs typeface="Calibri"/>
                <a:sym typeface="Calibri"/>
              </a:rPr>
              <a:t>SECTOR 2</a:t>
            </a:r>
            <a:endParaRPr b="0" sz="4000" cap="none">
              <a:solidFill>
                <a:srgbClr val="7C8D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layground with a slide&#10;&#10;Description automatically generated"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7075" r="4490" t="0"/>
          <a:stretch/>
        </p:blipFill>
        <p:spPr>
          <a:xfrm>
            <a:off x="4841508" y="2221941"/>
            <a:ext cx="3609474" cy="2696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ol with grass and buildings in the background&#10;&#10;Description automatically generated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11102" r="0" t="0"/>
          <a:stretch/>
        </p:blipFill>
        <p:spPr>
          <a:xfrm>
            <a:off x="693019" y="2221941"/>
            <a:ext cx="3609474" cy="2696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1670786" y="5977288"/>
            <a:ext cx="6341444" cy="880712"/>
          </a:xfrm>
          <a:prstGeom prst="rect">
            <a:avLst/>
          </a:prstGeom>
          <a:solidFill>
            <a:srgbClr val="6284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layground with a slide&#10;&#10;Description automatically generated"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7075" r="4490" t="0"/>
          <a:stretch/>
        </p:blipFill>
        <p:spPr>
          <a:xfrm>
            <a:off x="4841508" y="2221941"/>
            <a:ext cx="3609474" cy="2696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ol with grass and buildings in the background&#10;&#10;Description automatically generated" id="124" name="Google Shape;124;p7"/>
          <p:cNvPicPr preferRelativeResize="0"/>
          <p:nvPr/>
        </p:nvPicPr>
        <p:blipFill rotWithShape="1">
          <a:blip r:embed="rId5">
            <a:alphaModFix/>
          </a:blip>
          <a:srcRect b="0" l="11102" r="0" t="0"/>
          <a:stretch/>
        </p:blipFill>
        <p:spPr>
          <a:xfrm>
            <a:off x="693019" y="2221941"/>
            <a:ext cx="3609474" cy="2696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>
            <a:off x="1670786" y="6456144"/>
            <a:ext cx="6341444" cy="401856"/>
          </a:xfrm>
          <a:prstGeom prst="rect">
            <a:avLst/>
          </a:prstGeom>
          <a:solidFill>
            <a:srgbClr val="6284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1169" l="40649" r="0" t="93637"/>
          <a:stretch/>
        </p:blipFill>
        <p:spPr>
          <a:xfrm>
            <a:off x="2585186" y="6456144"/>
            <a:ext cx="5427044" cy="356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ilding with a roof&#10;&#10;Description automatically generated" id="127" name="Google Shape;127;p7"/>
          <p:cNvPicPr preferRelativeResize="0"/>
          <p:nvPr/>
        </p:nvPicPr>
        <p:blipFill rotWithShape="1">
          <a:blip r:embed="rId6">
            <a:alphaModFix/>
          </a:blip>
          <a:srcRect b="0" l="4080" r="8322" t="0"/>
          <a:stretch/>
        </p:blipFill>
        <p:spPr>
          <a:xfrm>
            <a:off x="693019" y="2210363"/>
            <a:ext cx="3609474" cy="270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front of a building&#10;&#10;Description automatically generated" id="128" name="Google Shape;128;p7"/>
          <p:cNvPicPr preferRelativeResize="0"/>
          <p:nvPr/>
        </p:nvPicPr>
        <p:blipFill rotWithShape="1">
          <a:blip r:embed="rId7">
            <a:alphaModFix/>
          </a:blip>
          <a:srcRect b="0" l="6565" r="5516" t="0"/>
          <a:stretch/>
        </p:blipFill>
        <p:spPr>
          <a:xfrm>
            <a:off x="4841507" y="2221941"/>
            <a:ext cx="3609473" cy="2734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693019" y="5216892"/>
            <a:ext cx="3234088" cy="489168"/>
          </a:xfrm>
          <a:prstGeom prst="rect">
            <a:avLst/>
          </a:prstGeom>
          <a:solidFill>
            <a:srgbClr val="6284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233486" y="5160188"/>
            <a:ext cx="234711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Village Pavilion 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5019574" y="5135770"/>
            <a:ext cx="3234088" cy="489168"/>
          </a:xfrm>
          <a:prstGeom prst="rect">
            <a:avLst/>
          </a:prstGeom>
          <a:solidFill>
            <a:srgbClr val="6284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729692" y="5180299"/>
            <a:ext cx="401424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Guard House/Village Entrance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2021-08-16T09:25:31Z</dcterms:created>
  <dc:creator>AMAIA Catequista, Jean V.</dc:creator>
</cp:coreProperties>
</file>