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binary" PartName="/ppt/metadata"/>
  <Override ContentType="application/vnd.openxmlformats-officedocument.presentationml.notesMaster+xml" PartName="/ppt/notesMasters/notesMaster1.xml"/>
  <Override ContentType="application/vnd.openxmlformats-officedocument.presentationml.presProps+xml" PartName="/ppt/presProps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</p:sldIdLst>
  <p:sldSz cy="6858000" cx="12192000"/>
  <p:notesSz cx="12192000" cy="6858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:go="http://customooxmlschemas.google.com/" r:id="rId37" roundtripDataSignature="AMtx7mjnZieERFjsqDjBu/wtvQ2Os4INP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9E641DB0-67EB-4FDB-81FD-855F066F6402}">
  <a:tblStyle styleId="{9E641DB0-67EB-4FDB-81FD-855F066F6402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880" orient="horz"/>
        <p:guide pos="216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customschemas.google.com/relationships/presentationmetadata" Target="metadata"/><Relationship Id="rId14" Type="http://schemas.openxmlformats.org/officeDocument/2006/relationships/slide" Target="slides/slide8.xml"/><Relationship Id="rId36" Type="http://schemas.openxmlformats.org/officeDocument/2006/relationships/slide" Target="slides/slide30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2032400" y="514350"/>
            <a:ext cx="81284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" name="Google Shape;43;p1:notes"/>
          <p:cNvSpPr/>
          <p:nvPr>
            <p:ph idx="2" type="sldImg"/>
          </p:nvPr>
        </p:nvSpPr>
        <p:spPr>
          <a:xfrm>
            <a:off x="2032400" y="514350"/>
            <a:ext cx="81284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0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10:notes"/>
          <p:cNvSpPr/>
          <p:nvPr>
            <p:ph idx="2" type="sldImg"/>
          </p:nvPr>
        </p:nvSpPr>
        <p:spPr>
          <a:xfrm>
            <a:off x="2032400" y="514350"/>
            <a:ext cx="81284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1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11:notes"/>
          <p:cNvSpPr/>
          <p:nvPr>
            <p:ph idx="2" type="sldImg"/>
          </p:nvPr>
        </p:nvSpPr>
        <p:spPr>
          <a:xfrm>
            <a:off x="2032400" y="514350"/>
            <a:ext cx="81284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2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12:notes"/>
          <p:cNvSpPr/>
          <p:nvPr>
            <p:ph idx="2" type="sldImg"/>
          </p:nvPr>
        </p:nvSpPr>
        <p:spPr>
          <a:xfrm>
            <a:off x="2032400" y="514350"/>
            <a:ext cx="81284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3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13:notes"/>
          <p:cNvSpPr/>
          <p:nvPr>
            <p:ph idx="2" type="sldImg"/>
          </p:nvPr>
        </p:nvSpPr>
        <p:spPr>
          <a:xfrm>
            <a:off x="2032400" y="514350"/>
            <a:ext cx="81284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4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14:notes"/>
          <p:cNvSpPr/>
          <p:nvPr>
            <p:ph idx="2" type="sldImg"/>
          </p:nvPr>
        </p:nvSpPr>
        <p:spPr>
          <a:xfrm>
            <a:off x="2032400" y="514350"/>
            <a:ext cx="81284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5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15:notes"/>
          <p:cNvSpPr/>
          <p:nvPr>
            <p:ph idx="2" type="sldImg"/>
          </p:nvPr>
        </p:nvSpPr>
        <p:spPr>
          <a:xfrm>
            <a:off x="2032400" y="514350"/>
            <a:ext cx="81284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6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16:notes"/>
          <p:cNvSpPr/>
          <p:nvPr>
            <p:ph idx="2" type="sldImg"/>
          </p:nvPr>
        </p:nvSpPr>
        <p:spPr>
          <a:xfrm>
            <a:off x="2032400" y="514350"/>
            <a:ext cx="81284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7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17:notes"/>
          <p:cNvSpPr/>
          <p:nvPr>
            <p:ph idx="2" type="sldImg"/>
          </p:nvPr>
        </p:nvSpPr>
        <p:spPr>
          <a:xfrm>
            <a:off x="2032400" y="514350"/>
            <a:ext cx="81284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8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18:notes"/>
          <p:cNvSpPr/>
          <p:nvPr>
            <p:ph idx="2" type="sldImg"/>
          </p:nvPr>
        </p:nvSpPr>
        <p:spPr>
          <a:xfrm>
            <a:off x="2032400" y="514350"/>
            <a:ext cx="81284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9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19:notes"/>
          <p:cNvSpPr/>
          <p:nvPr>
            <p:ph idx="2" type="sldImg"/>
          </p:nvPr>
        </p:nvSpPr>
        <p:spPr>
          <a:xfrm>
            <a:off x="2032400" y="514350"/>
            <a:ext cx="81284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" name="Google Shape;48;p2:notes"/>
          <p:cNvSpPr/>
          <p:nvPr>
            <p:ph idx="2" type="sldImg"/>
          </p:nvPr>
        </p:nvSpPr>
        <p:spPr>
          <a:xfrm>
            <a:off x="2032400" y="514350"/>
            <a:ext cx="81284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0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20:notes"/>
          <p:cNvSpPr/>
          <p:nvPr>
            <p:ph idx="2" type="sldImg"/>
          </p:nvPr>
        </p:nvSpPr>
        <p:spPr>
          <a:xfrm>
            <a:off x="2032400" y="514350"/>
            <a:ext cx="81284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1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21:notes"/>
          <p:cNvSpPr/>
          <p:nvPr>
            <p:ph idx="2" type="sldImg"/>
          </p:nvPr>
        </p:nvSpPr>
        <p:spPr>
          <a:xfrm>
            <a:off x="2032400" y="514350"/>
            <a:ext cx="81284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2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22:notes"/>
          <p:cNvSpPr/>
          <p:nvPr>
            <p:ph idx="2" type="sldImg"/>
          </p:nvPr>
        </p:nvSpPr>
        <p:spPr>
          <a:xfrm>
            <a:off x="2032400" y="514350"/>
            <a:ext cx="81284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3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23:notes"/>
          <p:cNvSpPr/>
          <p:nvPr>
            <p:ph idx="2" type="sldImg"/>
          </p:nvPr>
        </p:nvSpPr>
        <p:spPr>
          <a:xfrm>
            <a:off x="2032400" y="514350"/>
            <a:ext cx="81284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4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24:notes"/>
          <p:cNvSpPr/>
          <p:nvPr>
            <p:ph idx="2" type="sldImg"/>
          </p:nvPr>
        </p:nvSpPr>
        <p:spPr>
          <a:xfrm>
            <a:off x="2032400" y="514350"/>
            <a:ext cx="81284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5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25:notes"/>
          <p:cNvSpPr/>
          <p:nvPr>
            <p:ph idx="2" type="sldImg"/>
          </p:nvPr>
        </p:nvSpPr>
        <p:spPr>
          <a:xfrm>
            <a:off x="2032400" y="514350"/>
            <a:ext cx="81284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26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26:notes"/>
          <p:cNvSpPr/>
          <p:nvPr>
            <p:ph idx="2" type="sldImg"/>
          </p:nvPr>
        </p:nvSpPr>
        <p:spPr>
          <a:xfrm>
            <a:off x="2032400" y="514350"/>
            <a:ext cx="81284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7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p27:notes"/>
          <p:cNvSpPr/>
          <p:nvPr>
            <p:ph idx="2" type="sldImg"/>
          </p:nvPr>
        </p:nvSpPr>
        <p:spPr>
          <a:xfrm>
            <a:off x="2032400" y="514350"/>
            <a:ext cx="81284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8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p28:notes"/>
          <p:cNvSpPr/>
          <p:nvPr>
            <p:ph idx="2" type="sldImg"/>
          </p:nvPr>
        </p:nvSpPr>
        <p:spPr>
          <a:xfrm>
            <a:off x="2032400" y="514350"/>
            <a:ext cx="81284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9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p29:notes"/>
          <p:cNvSpPr/>
          <p:nvPr>
            <p:ph idx="2" type="sldImg"/>
          </p:nvPr>
        </p:nvSpPr>
        <p:spPr>
          <a:xfrm>
            <a:off x="2032400" y="514350"/>
            <a:ext cx="81284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" name="Google Shape;56;p3:notes"/>
          <p:cNvSpPr/>
          <p:nvPr>
            <p:ph idx="2" type="sldImg"/>
          </p:nvPr>
        </p:nvSpPr>
        <p:spPr>
          <a:xfrm>
            <a:off x="2032400" y="514350"/>
            <a:ext cx="81284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0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30:notes"/>
          <p:cNvSpPr/>
          <p:nvPr>
            <p:ph idx="2" type="sldImg"/>
          </p:nvPr>
        </p:nvSpPr>
        <p:spPr>
          <a:xfrm>
            <a:off x="2032400" y="514350"/>
            <a:ext cx="81284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4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" name="Google Shape;64;p4:notes"/>
          <p:cNvSpPr/>
          <p:nvPr>
            <p:ph idx="2" type="sldImg"/>
          </p:nvPr>
        </p:nvSpPr>
        <p:spPr>
          <a:xfrm>
            <a:off x="2032400" y="514350"/>
            <a:ext cx="81284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5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5:notes"/>
          <p:cNvSpPr/>
          <p:nvPr>
            <p:ph idx="2" type="sldImg"/>
          </p:nvPr>
        </p:nvSpPr>
        <p:spPr>
          <a:xfrm>
            <a:off x="2032400" y="514350"/>
            <a:ext cx="81284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6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6:notes"/>
          <p:cNvSpPr/>
          <p:nvPr>
            <p:ph idx="2" type="sldImg"/>
          </p:nvPr>
        </p:nvSpPr>
        <p:spPr>
          <a:xfrm>
            <a:off x="2032400" y="514350"/>
            <a:ext cx="81284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7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7:notes"/>
          <p:cNvSpPr/>
          <p:nvPr>
            <p:ph idx="2" type="sldImg"/>
          </p:nvPr>
        </p:nvSpPr>
        <p:spPr>
          <a:xfrm>
            <a:off x="2032400" y="514350"/>
            <a:ext cx="81284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8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8:notes"/>
          <p:cNvSpPr/>
          <p:nvPr>
            <p:ph idx="2" type="sldImg"/>
          </p:nvPr>
        </p:nvSpPr>
        <p:spPr>
          <a:xfrm>
            <a:off x="2032400" y="514350"/>
            <a:ext cx="81284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9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9:notes"/>
          <p:cNvSpPr/>
          <p:nvPr>
            <p:ph idx="2" type="sldImg"/>
          </p:nvPr>
        </p:nvSpPr>
        <p:spPr>
          <a:xfrm>
            <a:off x="2032400" y="514350"/>
            <a:ext cx="81284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8.jp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obj">
  <p:cSld name="OBJECT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2"/>
          <p:cNvSpPr txBox="1"/>
          <p:nvPr>
            <p:ph idx="11" type="ftr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32"/>
          <p:cNvSpPr txBox="1"/>
          <p:nvPr>
            <p:ph idx="10" type="dt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32"/>
          <p:cNvSpPr txBox="1"/>
          <p:nvPr>
            <p:ph idx="12" type="sldNum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i="0" sz="1800" u="none" cap="none" strike="noStrike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3"/>
          <p:cNvSpPr txBox="1"/>
          <p:nvPr>
            <p:ph type="title"/>
          </p:nvPr>
        </p:nvSpPr>
        <p:spPr>
          <a:xfrm>
            <a:off x="3970781" y="1608531"/>
            <a:ext cx="4250436" cy="9404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6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3"/>
          <p:cNvSpPr txBox="1"/>
          <p:nvPr>
            <p:ph idx="1" type="body"/>
          </p:nvPr>
        </p:nvSpPr>
        <p:spPr>
          <a:xfrm>
            <a:off x="880998" y="2164156"/>
            <a:ext cx="10430002" cy="30740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33"/>
          <p:cNvSpPr txBox="1"/>
          <p:nvPr>
            <p:ph idx="11" type="ftr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3"/>
          <p:cNvSpPr txBox="1"/>
          <p:nvPr>
            <p:ph idx="10" type="dt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3"/>
          <p:cNvSpPr txBox="1"/>
          <p:nvPr>
            <p:ph idx="12" type="sldNum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>
  <p:cSld name="Title Slide">
    <p:bg>
      <p:bgPr>
        <a:solidFill>
          <a:schemeClr val="lt1"/>
        </a:solidFill>
      </p:bgPr>
    </p:bg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4"/>
          <p:cNvSpPr/>
          <p:nvPr/>
        </p:nvSpPr>
        <p:spPr>
          <a:xfrm>
            <a:off x="30480" y="0"/>
            <a:ext cx="3048000" cy="6858000"/>
          </a:xfrm>
          <a:custGeom>
            <a:rect b="b" l="l" r="r" t="t"/>
            <a:pathLst>
              <a:path extrusionOk="0" h="6858000" w="3048000">
                <a:moveTo>
                  <a:pt x="3048000" y="0"/>
                </a:moveTo>
                <a:lnTo>
                  <a:pt x="0" y="0"/>
                </a:lnTo>
                <a:lnTo>
                  <a:pt x="0" y="6858000"/>
                </a:lnTo>
                <a:lnTo>
                  <a:pt x="3048000" y="6858000"/>
                </a:lnTo>
                <a:lnTo>
                  <a:pt x="3048000" y="0"/>
                </a:lnTo>
                <a:close/>
              </a:path>
            </a:pathLst>
          </a:custGeom>
          <a:solidFill>
            <a:srgbClr val="A11212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23;p34"/>
          <p:cNvSpPr/>
          <p:nvPr/>
        </p:nvSpPr>
        <p:spPr>
          <a:xfrm>
            <a:off x="4038600" y="0"/>
            <a:ext cx="7269353" cy="6857996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34"/>
          <p:cNvSpPr txBox="1"/>
          <p:nvPr>
            <p:ph type="ctrTitle"/>
          </p:nvPr>
        </p:nvSpPr>
        <p:spPr>
          <a:xfrm>
            <a:off x="730707" y="2484882"/>
            <a:ext cx="10730585" cy="11233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4"/>
          <p:cNvSpPr txBox="1"/>
          <p:nvPr>
            <p:ph idx="1" type="subTitle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34"/>
          <p:cNvSpPr txBox="1"/>
          <p:nvPr>
            <p:ph idx="11" type="ftr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34"/>
          <p:cNvSpPr txBox="1"/>
          <p:nvPr>
            <p:ph idx="10" type="dt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34"/>
          <p:cNvSpPr txBox="1"/>
          <p:nvPr>
            <p:ph idx="12" type="sldNum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5"/>
          <p:cNvSpPr txBox="1"/>
          <p:nvPr>
            <p:ph type="title"/>
          </p:nvPr>
        </p:nvSpPr>
        <p:spPr>
          <a:xfrm>
            <a:off x="3970781" y="1608531"/>
            <a:ext cx="4250436" cy="9404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6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35"/>
          <p:cNvSpPr txBox="1"/>
          <p:nvPr>
            <p:ph idx="11" type="ftr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35"/>
          <p:cNvSpPr txBox="1"/>
          <p:nvPr>
            <p:ph idx="10" type="dt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35"/>
          <p:cNvSpPr txBox="1"/>
          <p:nvPr>
            <p:ph idx="12" type="sldNum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36"/>
          <p:cNvSpPr txBox="1"/>
          <p:nvPr>
            <p:ph type="title"/>
          </p:nvPr>
        </p:nvSpPr>
        <p:spPr>
          <a:xfrm>
            <a:off x="3970781" y="1608531"/>
            <a:ext cx="4250436" cy="9404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6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36"/>
          <p:cNvSpPr txBox="1"/>
          <p:nvPr>
            <p:ph idx="1" type="body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36"/>
          <p:cNvSpPr txBox="1"/>
          <p:nvPr>
            <p:ph idx="2" type="body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36"/>
          <p:cNvSpPr txBox="1"/>
          <p:nvPr>
            <p:ph idx="11" type="ftr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36"/>
          <p:cNvSpPr txBox="1"/>
          <p:nvPr>
            <p:ph idx="10" type="dt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36"/>
          <p:cNvSpPr txBox="1"/>
          <p:nvPr>
            <p:ph idx="12" type="sldNum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1"/>
          <p:cNvSpPr txBox="1"/>
          <p:nvPr>
            <p:ph type="title"/>
          </p:nvPr>
        </p:nvSpPr>
        <p:spPr>
          <a:xfrm>
            <a:off x="3970781" y="1608531"/>
            <a:ext cx="4250436" cy="9404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6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31"/>
          <p:cNvSpPr txBox="1"/>
          <p:nvPr>
            <p:ph idx="1" type="body"/>
          </p:nvPr>
        </p:nvSpPr>
        <p:spPr>
          <a:xfrm>
            <a:off x="880998" y="2164156"/>
            <a:ext cx="10430002" cy="30740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31"/>
          <p:cNvSpPr txBox="1"/>
          <p:nvPr>
            <p:ph idx="11" type="ftr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31"/>
          <p:cNvSpPr txBox="1"/>
          <p:nvPr>
            <p:ph idx="10" type="dt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31"/>
          <p:cNvSpPr txBox="1"/>
          <p:nvPr>
            <p:ph idx="12" type="sldNum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jpg"/><Relationship Id="rId4" Type="http://schemas.openxmlformats.org/officeDocument/2006/relationships/image" Target="../media/image26.jpg"/><Relationship Id="rId5" Type="http://schemas.openxmlformats.org/officeDocument/2006/relationships/image" Target="../media/image24.jpg"/><Relationship Id="rId6" Type="http://schemas.openxmlformats.org/officeDocument/2006/relationships/hyperlink" Target="https://www.rappler.com/nation/247681-metro-manila-subway-construction-clearing-phase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0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2.jpg"/><Relationship Id="rId4" Type="http://schemas.openxmlformats.org/officeDocument/2006/relationships/image" Target="../media/image29.jpg"/><Relationship Id="rId9" Type="http://schemas.openxmlformats.org/officeDocument/2006/relationships/image" Target="../media/image31.jpg"/><Relationship Id="rId5" Type="http://schemas.openxmlformats.org/officeDocument/2006/relationships/image" Target="../media/image33.jpg"/><Relationship Id="rId6" Type="http://schemas.openxmlformats.org/officeDocument/2006/relationships/image" Target="../media/image25.jpg"/><Relationship Id="rId7" Type="http://schemas.openxmlformats.org/officeDocument/2006/relationships/image" Target="../media/image35.jpg"/><Relationship Id="rId8" Type="http://schemas.openxmlformats.org/officeDocument/2006/relationships/image" Target="../media/image34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2.jpg"/><Relationship Id="rId4" Type="http://schemas.openxmlformats.org/officeDocument/2006/relationships/image" Target="../media/image3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7.png"/><Relationship Id="rId4" Type="http://schemas.openxmlformats.org/officeDocument/2006/relationships/image" Target="../media/image3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4.jpg"/><Relationship Id="rId4" Type="http://schemas.openxmlformats.org/officeDocument/2006/relationships/image" Target="../media/image3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6.jpg"/><Relationship Id="rId4" Type="http://schemas.openxmlformats.org/officeDocument/2006/relationships/image" Target="../media/image40.png"/><Relationship Id="rId5" Type="http://schemas.openxmlformats.org/officeDocument/2006/relationships/image" Target="../media/image50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2.jpg"/><Relationship Id="rId4" Type="http://schemas.openxmlformats.org/officeDocument/2006/relationships/image" Target="../media/image1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7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6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2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5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8.jpg"/><Relationship Id="rId4" Type="http://schemas.openxmlformats.org/officeDocument/2006/relationships/image" Target="../media/image49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4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4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3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5.jpg"/><Relationship Id="rId4" Type="http://schemas.openxmlformats.org/officeDocument/2006/relationships/image" Target="../media/image51.png"/><Relationship Id="rId5" Type="http://schemas.openxmlformats.org/officeDocument/2006/relationships/hyperlink" Target="http://www.avidaland.com/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jpg"/><Relationship Id="rId4" Type="http://schemas.openxmlformats.org/officeDocument/2006/relationships/image" Target="../media/image13.png"/><Relationship Id="rId9" Type="http://schemas.openxmlformats.org/officeDocument/2006/relationships/image" Target="../media/image19.jpg"/><Relationship Id="rId5" Type="http://schemas.openxmlformats.org/officeDocument/2006/relationships/image" Target="../media/image10.jpg"/><Relationship Id="rId6" Type="http://schemas.openxmlformats.org/officeDocument/2006/relationships/image" Target="../media/image11.jpg"/><Relationship Id="rId7" Type="http://schemas.openxmlformats.org/officeDocument/2006/relationships/image" Target="../media/image16.jpg"/><Relationship Id="rId8" Type="http://schemas.openxmlformats.org/officeDocument/2006/relationships/image" Target="../media/image2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hyperlink" Target="http://www.philstar.com/business/2015/09/19/1501296/philippine-cities-over-1m-population-nearly-triple-2025" TargetMode="External"/><Relationship Id="rId4" Type="http://schemas.openxmlformats.org/officeDocument/2006/relationships/hyperlink" Target="https://quezoncity.gov.ph/index.php/about-the-city-government/economy" TargetMode="External"/><Relationship Id="rId5" Type="http://schemas.openxmlformats.org/officeDocument/2006/relationships/image" Target="../media/image4.png"/><Relationship Id="rId6" Type="http://schemas.openxmlformats.org/officeDocument/2006/relationships/image" Target="../media/image17.jpg"/><Relationship Id="rId7" Type="http://schemas.openxmlformats.org/officeDocument/2006/relationships/image" Target="../media/image1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Relationship Id="rId4" Type="http://schemas.openxmlformats.org/officeDocument/2006/relationships/image" Target="../media/image21.jpg"/><Relationship Id="rId5" Type="http://schemas.openxmlformats.org/officeDocument/2006/relationships/image" Target="../media/image15.jpg"/><Relationship Id="rId6" Type="http://schemas.openxmlformats.org/officeDocument/2006/relationships/image" Target="../media/image5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Relationship Id="rId4" Type="http://schemas.openxmlformats.org/officeDocument/2006/relationships/image" Target="../media/image18.jpg"/><Relationship Id="rId5" Type="http://schemas.openxmlformats.org/officeDocument/2006/relationships/hyperlink" Target="https://ppp.gov.ph/ppp_projects/mrt-line-7/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7.jpg"/><Relationship Id="rId4" Type="http://schemas.openxmlformats.org/officeDocument/2006/relationships/image" Target="../media/image8.jpg"/><Relationship Id="rId5" Type="http://schemas.openxmlformats.org/officeDocument/2006/relationships/hyperlink" Target="https://www.youtube.com/watch?v=QgNMxdnu6lg&amp;list=PLi_zddSrTDwL-rdPTu6xv0vPr9J3eeZqA&amp;index=2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jpg"/><Relationship Id="rId4" Type="http://schemas.openxmlformats.org/officeDocument/2006/relationships/hyperlink" Target="https://www.spot.ph/newsfeatures/the-latest-news-features/80256/mrt-lrt-common-station-area-b-a4362-20191217" TargetMode="External"/><Relationship Id="rId5" Type="http://schemas.openxmlformats.org/officeDocument/2006/relationships/image" Target="../media/image36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"/>
          <p:cNvSpPr/>
          <p:nvPr/>
        </p:nvSpPr>
        <p:spPr>
          <a:xfrm>
            <a:off x="3400044" y="1947297"/>
            <a:ext cx="5125211" cy="2676884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0"/>
          <p:cNvSpPr/>
          <p:nvPr/>
        </p:nvSpPr>
        <p:spPr>
          <a:xfrm>
            <a:off x="0" y="0"/>
            <a:ext cx="4358640" cy="6858000"/>
          </a:xfrm>
          <a:custGeom>
            <a:rect b="b" l="l" r="r" t="t"/>
            <a:pathLst>
              <a:path extrusionOk="0" h="6858000" w="4358640">
                <a:moveTo>
                  <a:pt x="0" y="6857996"/>
                </a:moveTo>
                <a:lnTo>
                  <a:pt x="4358640" y="6857996"/>
                </a:lnTo>
                <a:lnTo>
                  <a:pt x="4358640" y="0"/>
                </a:lnTo>
                <a:lnTo>
                  <a:pt x="0" y="0"/>
                </a:lnTo>
                <a:lnTo>
                  <a:pt x="0" y="6857996"/>
                </a:lnTo>
                <a:close/>
              </a:path>
            </a:pathLst>
          </a:custGeom>
          <a:solidFill>
            <a:srgbClr val="B42D34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7" name="Google Shape;147;p10"/>
          <p:cNvGrpSpPr/>
          <p:nvPr/>
        </p:nvGrpSpPr>
        <p:grpSpPr>
          <a:xfrm>
            <a:off x="4358640" y="0"/>
            <a:ext cx="7833360" cy="6857998"/>
            <a:chOff x="4358640" y="0"/>
            <a:chExt cx="7833360" cy="6857998"/>
          </a:xfrm>
        </p:grpSpPr>
        <p:sp>
          <p:nvSpPr>
            <p:cNvPr id="148" name="Google Shape;148;p10"/>
            <p:cNvSpPr/>
            <p:nvPr/>
          </p:nvSpPr>
          <p:spPr>
            <a:xfrm>
              <a:off x="8147304" y="4404358"/>
              <a:ext cx="4044696" cy="245364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49;p10"/>
            <p:cNvSpPr/>
            <p:nvPr/>
          </p:nvSpPr>
          <p:spPr>
            <a:xfrm>
              <a:off x="4358640" y="0"/>
              <a:ext cx="7833359" cy="440436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50;p10"/>
            <p:cNvSpPr/>
            <p:nvPr/>
          </p:nvSpPr>
          <p:spPr>
            <a:xfrm>
              <a:off x="4358640" y="4398262"/>
              <a:ext cx="4047744" cy="2450592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1" name="Google Shape;151;p10"/>
          <p:cNvSpPr txBox="1"/>
          <p:nvPr>
            <p:ph type="title"/>
          </p:nvPr>
        </p:nvSpPr>
        <p:spPr>
          <a:xfrm>
            <a:off x="444804" y="1026998"/>
            <a:ext cx="3467100" cy="11233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-744220" lvl="0" marL="756285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METRO MANILA  SUBWAY</a:t>
            </a:r>
            <a:endParaRPr sz="3600"/>
          </a:p>
        </p:txBody>
      </p:sp>
      <p:graphicFrame>
        <p:nvGraphicFramePr>
          <p:cNvPr id="152" name="Google Shape;152;p10"/>
          <p:cNvGraphicFramePr/>
          <p:nvPr/>
        </p:nvGraphicFramePr>
        <p:xfrm>
          <a:off x="429488" y="3022600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{9E641DB0-67EB-4FDB-81FD-855F066F6402}</a:tableStyleId>
              </a:tblPr>
              <a:tblGrid>
                <a:gridCol w="2040900"/>
                <a:gridCol w="1447800"/>
              </a:tblGrid>
              <a:tr h="701050">
                <a:tc>
                  <a:txBody>
                    <a:bodyPr/>
                    <a:lstStyle/>
                    <a:p>
                      <a:pPr indent="0" lvl="0" marL="18923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Targeted Date</a:t>
                      </a:r>
                      <a:endParaRPr sz="2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179705" marR="0" rtl="0" algn="l">
                        <a:lnSpc>
                          <a:spcPct val="100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of Completion</a:t>
                      </a:r>
                      <a:endParaRPr sz="2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0475" marB="0" marR="0" marL="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42D3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2025</a:t>
                      </a:r>
                      <a:endParaRPr sz="2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182875" marB="0" marR="0" marL="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42D34"/>
                    </a:solidFill>
                  </a:tcPr>
                </a:tc>
              </a:tr>
              <a:tr h="701050">
                <a:tc>
                  <a:txBody>
                    <a:bodyPr/>
                    <a:lstStyle/>
                    <a:p>
                      <a:pPr indent="0" lvl="0" marL="3746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Number of</a:t>
                      </a:r>
                      <a:endParaRPr sz="2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54229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Stations</a:t>
                      </a:r>
                      <a:endParaRPr sz="2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1125" marB="0" marR="0" marL="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42D3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15</a:t>
                      </a:r>
                      <a:endParaRPr sz="2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183525" marB="0" marR="0" marL="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42D34"/>
                    </a:solidFill>
                  </a:tcPr>
                </a:tc>
              </a:tr>
            </a:tbl>
          </a:graphicData>
        </a:graphic>
      </p:graphicFrame>
      <p:sp>
        <p:nvSpPr>
          <p:cNvPr id="153" name="Google Shape;153;p10"/>
          <p:cNvSpPr txBox="1"/>
          <p:nvPr/>
        </p:nvSpPr>
        <p:spPr>
          <a:xfrm>
            <a:off x="618540" y="5841593"/>
            <a:ext cx="3103245" cy="5073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325">
            <a:spAutoFit/>
          </a:bodyPr>
          <a:lstStyle/>
          <a:p>
            <a:pPr indent="0" lvl="0" marL="12700" marR="0" rtl="0" algn="l">
              <a:lnSpc>
                <a:spcPct val="11952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05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Source:</a:t>
            </a:r>
            <a:endParaRPr sz="10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2700" marR="5080" rtl="0" algn="l">
              <a:lnSpc>
                <a:spcPct val="120952"/>
              </a:lnSpc>
              <a:spcBef>
                <a:spcPts val="30"/>
              </a:spcBef>
              <a:spcAft>
                <a:spcPts val="0"/>
              </a:spcAft>
              <a:buNone/>
            </a:pPr>
            <a:r>
              <a:rPr lang="en-US" sz="1050" u="sng">
                <a:solidFill>
                  <a:srgbClr val="0462C1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https://www.rappler.com/nation/247681-metro-manila-  subway-construction-clearing-phase</a:t>
            </a:r>
            <a:endParaRPr sz="10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10"/>
          <p:cNvSpPr txBox="1"/>
          <p:nvPr/>
        </p:nvSpPr>
        <p:spPr>
          <a:xfrm>
            <a:off x="6425184" y="4389120"/>
            <a:ext cx="3743325" cy="37211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anchorCtr="0" anchor="t" bIns="0" lIns="0" spcFirstLastPara="1" rIns="0" wrap="square" tIns="33650">
            <a:spAutoFit/>
          </a:bodyPr>
          <a:lstStyle/>
          <a:p>
            <a:pPr indent="0" lvl="0" marL="29591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Clearing operations started Q4 2019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1"/>
          <p:cNvSpPr/>
          <p:nvPr/>
        </p:nvSpPr>
        <p:spPr>
          <a:xfrm>
            <a:off x="1524000" y="0"/>
            <a:ext cx="9144000" cy="6857998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2"/>
          <p:cNvSpPr/>
          <p:nvPr/>
        </p:nvSpPr>
        <p:spPr>
          <a:xfrm>
            <a:off x="4319015" y="2484720"/>
            <a:ext cx="3224784" cy="1769673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12"/>
          <p:cNvSpPr/>
          <p:nvPr/>
        </p:nvSpPr>
        <p:spPr>
          <a:xfrm>
            <a:off x="7266431" y="152400"/>
            <a:ext cx="3249168" cy="18288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12"/>
          <p:cNvSpPr/>
          <p:nvPr/>
        </p:nvSpPr>
        <p:spPr>
          <a:xfrm>
            <a:off x="7775447" y="4648200"/>
            <a:ext cx="2740152" cy="182880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12"/>
          <p:cNvSpPr/>
          <p:nvPr/>
        </p:nvSpPr>
        <p:spPr>
          <a:xfrm>
            <a:off x="4267200" y="152400"/>
            <a:ext cx="2743200" cy="1828800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12"/>
          <p:cNvSpPr/>
          <p:nvPr/>
        </p:nvSpPr>
        <p:spPr>
          <a:xfrm>
            <a:off x="1524000" y="4648200"/>
            <a:ext cx="2740152" cy="1828800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12"/>
          <p:cNvSpPr/>
          <p:nvPr/>
        </p:nvSpPr>
        <p:spPr>
          <a:xfrm>
            <a:off x="4495800" y="4648200"/>
            <a:ext cx="3048000" cy="1828800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12"/>
          <p:cNvSpPr/>
          <p:nvPr/>
        </p:nvSpPr>
        <p:spPr>
          <a:xfrm>
            <a:off x="1524000" y="152400"/>
            <a:ext cx="2462783" cy="1828800"/>
          </a:xfrm>
          <a:prstGeom prst="rect">
            <a:avLst/>
          </a:pr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3"/>
          <p:cNvSpPr txBox="1"/>
          <p:nvPr/>
        </p:nvSpPr>
        <p:spPr>
          <a:xfrm>
            <a:off x="730707" y="2484882"/>
            <a:ext cx="1585595" cy="11233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92 Projects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13"/>
          <p:cNvSpPr txBox="1"/>
          <p:nvPr/>
        </p:nvSpPr>
        <p:spPr>
          <a:xfrm>
            <a:off x="617931" y="3948429"/>
            <a:ext cx="1810385" cy="3911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25 Locations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13"/>
          <p:cNvSpPr txBox="1"/>
          <p:nvPr/>
        </p:nvSpPr>
        <p:spPr>
          <a:xfrm>
            <a:off x="8787510" y="6545681"/>
            <a:ext cx="3295015" cy="2089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 presentation purposes only as of January 2020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oogle Shape;182;p14"/>
          <p:cNvGrpSpPr/>
          <p:nvPr/>
        </p:nvGrpSpPr>
        <p:grpSpPr>
          <a:xfrm>
            <a:off x="0" y="0"/>
            <a:ext cx="12192000" cy="6858507"/>
            <a:chOff x="0" y="0"/>
            <a:chExt cx="12192000" cy="6858507"/>
          </a:xfrm>
        </p:grpSpPr>
        <p:sp>
          <p:nvSpPr>
            <p:cNvPr id="183" name="Google Shape;183;p14"/>
            <p:cNvSpPr/>
            <p:nvPr/>
          </p:nvSpPr>
          <p:spPr>
            <a:xfrm>
              <a:off x="0" y="0"/>
              <a:ext cx="12192000" cy="6857996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14"/>
            <p:cNvSpPr/>
            <p:nvPr/>
          </p:nvSpPr>
          <p:spPr>
            <a:xfrm>
              <a:off x="0" y="5565647"/>
              <a:ext cx="12192000" cy="1292860"/>
            </a:xfrm>
            <a:custGeom>
              <a:rect b="b" l="l" r="r" t="t"/>
              <a:pathLst>
                <a:path extrusionOk="0" h="1292859" w="12192000">
                  <a:moveTo>
                    <a:pt x="12192000" y="1292348"/>
                  </a:moveTo>
                  <a:lnTo>
                    <a:pt x="12192000" y="0"/>
                  </a:lnTo>
                  <a:lnTo>
                    <a:pt x="0" y="0"/>
                  </a:lnTo>
                  <a:lnTo>
                    <a:pt x="0" y="1292348"/>
                  </a:lnTo>
                  <a:lnTo>
                    <a:pt x="12192000" y="1292348"/>
                  </a:lnTo>
                  <a:close/>
                </a:path>
              </a:pathLst>
            </a:custGeom>
            <a:solidFill>
              <a:srgbClr val="A11212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14"/>
            <p:cNvSpPr/>
            <p:nvPr/>
          </p:nvSpPr>
          <p:spPr>
            <a:xfrm>
              <a:off x="179831" y="5422391"/>
              <a:ext cx="3331464" cy="1435606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6" name="Google Shape;186;p14"/>
          <p:cNvSpPr txBox="1"/>
          <p:nvPr>
            <p:ph type="title"/>
          </p:nvPr>
        </p:nvSpPr>
        <p:spPr>
          <a:xfrm>
            <a:off x="6899529" y="6047333"/>
            <a:ext cx="4197350" cy="453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325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/>
              <a:t>FAIRVIEW, QUEZON CITY</a:t>
            </a:r>
            <a:endParaRPr sz="28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5"/>
          <p:cNvSpPr/>
          <p:nvPr/>
        </p:nvSpPr>
        <p:spPr>
          <a:xfrm>
            <a:off x="164522" y="1798364"/>
            <a:ext cx="6430072" cy="4664846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15"/>
          <p:cNvSpPr/>
          <p:nvPr/>
        </p:nvSpPr>
        <p:spPr>
          <a:xfrm>
            <a:off x="0" y="152400"/>
            <a:ext cx="6824980" cy="1295400"/>
          </a:xfrm>
          <a:custGeom>
            <a:rect b="b" l="l" r="r" t="t"/>
            <a:pathLst>
              <a:path extrusionOk="0" h="1295400" w="6824980">
                <a:moveTo>
                  <a:pt x="6176772" y="0"/>
                </a:moveTo>
                <a:lnTo>
                  <a:pt x="0" y="0"/>
                </a:lnTo>
                <a:lnTo>
                  <a:pt x="0" y="1295400"/>
                </a:lnTo>
                <a:lnTo>
                  <a:pt x="6176772" y="1295400"/>
                </a:lnTo>
                <a:lnTo>
                  <a:pt x="6824472" y="647700"/>
                </a:lnTo>
                <a:lnTo>
                  <a:pt x="6176772" y="0"/>
                </a:lnTo>
                <a:close/>
              </a:path>
            </a:pathLst>
          </a:custGeom>
          <a:solidFill>
            <a:srgbClr val="B42D34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15"/>
          <p:cNvSpPr txBox="1"/>
          <p:nvPr>
            <p:ph type="title"/>
          </p:nvPr>
        </p:nvSpPr>
        <p:spPr>
          <a:xfrm>
            <a:off x="214375" y="112727"/>
            <a:ext cx="5057140" cy="10807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0800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/>
              <a:t>FAIRVIEW</a:t>
            </a:r>
            <a:endParaRPr sz="4000"/>
          </a:p>
          <a:p>
            <a:pPr indent="0" lvl="0" marL="43815" rtl="0" algn="l">
              <a:lnSpc>
                <a:spcPct val="100000"/>
              </a:lnSpc>
              <a:spcBef>
                <a:spcPts val="415"/>
              </a:spcBef>
              <a:spcAft>
                <a:spcPts val="0"/>
              </a:spcAft>
              <a:buNone/>
            </a:pPr>
            <a:r>
              <a:rPr lang="en-US" sz="1800"/>
              <a:t>QUEZON CITY’S PROGRESSIVE GROWTH AREA</a:t>
            </a:r>
            <a:endParaRPr sz="1800"/>
          </a:p>
        </p:txBody>
      </p:sp>
      <p:sp>
        <p:nvSpPr>
          <p:cNvPr id="194" name="Google Shape;194;p15"/>
          <p:cNvSpPr/>
          <p:nvPr/>
        </p:nvSpPr>
        <p:spPr>
          <a:xfrm>
            <a:off x="6754368" y="152400"/>
            <a:ext cx="5303520" cy="6452616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15"/>
          <p:cNvSpPr txBox="1"/>
          <p:nvPr/>
        </p:nvSpPr>
        <p:spPr>
          <a:xfrm>
            <a:off x="5203697" y="3080131"/>
            <a:ext cx="1452880" cy="23723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1425">
            <a:sp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6D6D6D"/>
                </a:solidFill>
                <a:latin typeface="Arial"/>
                <a:ea typeface="Arial"/>
                <a:cs typeface="Arial"/>
                <a:sym typeface="Arial"/>
              </a:rPr>
              <a:t>Strategically  located between  Altaraza and  Vertis North, two  Ayala Land  Estates, Astrea is  a viable choice for  people seeking to  live in a  progressive  growth area.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6"/>
          <p:cNvSpPr/>
          <p:nvPr/>
        </p:nvSpPr>
        <p:spPr>
          <a:xfrm>
            <a:off x="5510890" y="219455"/>
            <a:ext cx="6457033" cy="6515097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16"/>
          <p:cNvSpPr/>
          <p:nvPr/>
        </p:nvSpPr>
        <p:spPr>
          <a:xfrm>
            <a:off x="0" y="152400"/>
            <a:ext cx="5008245" cy="1295400"/>
          </a:xfrm>
          <a:custGeom>
            <a:rect b="b" l="l" r="r" t="t"/>
            <a:pathLst>
              <a:path extrusionOk="0" h="1295400" w="5008245">
                <a:moveTo>
                  <a:pt x="4360164" y="0"/>
                </a:moveTo>
                <a:lnTo>
                  <a:pt x="0" y="0"/>
                </a:lnTo>
                <a:lnTo>
                  <a:pt x="0" y="1295400"/>
                </a:lnTo>
                <a:lnTo>
                  <a:pt x="4360164" y="1295400"/>
                </a:lnTo>
                <a:lnTo>
                  <a:pt x="5007864" y="647700"/>
                </a:lnTo>
                <a:lnTo>
                  <a:pt x="4360164" y="0"/>
                </a:lnTo>
                <a:close/>
              </a:path>
            </a:pathLst>
          </a:custGeom>
          <a:solidFill>
            <a:srgbClr val="B42D34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16"/>
          <p:cNvSpPr txBox="1"/>
          <p:nvPr>
            <p:ph type="title"/>
          </p:nvPr>
        </p:nvSpPr>
        <p:spPr>
          <a:xfrm>
            <a:off x="796544" y="498170"/>
            <a:ext cx="2724785" cy="5124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/>
              <a:t>VICINITY MAP</a:t>
            </a:r>
            <a:endParaRPr sz="3200"/>
          </a:p>
        </p:txBody>
      </p:sp>
      <p:sp>
        <p:nvSpPr>
          <p:cNvPr id="203" name="Google Shape;203;p16"/>
          <p:cNvSpPr/>
          <p:nvPr/>
        </p:nvSpPr>
        <p:spPr>
          <a:xfrm>
            <a:off x="0" y="1377694"/>
            <a:ext cx="5513832" cy="5480302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16"/>
          <p:cNvSpPr txBox="1"/>
          <p:nvPr/>
        </p:nvSpPr>
        <p:spPr>
          <a:xfrm>
            <a:off x="3459607" y="1758187"/>
            <a:ext cx="2543175" cy="10915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1425">
            <a:sp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6D6D6D"/>
                </a:solidFill>
                <a:latin typeface="Arial"/>
                <a:ea typeface="Arial"/>
                <a:cs typeface="Arial"/>
                <a:sym typeface="Arial"/>
              </a:rPr>
              <a:t>Situated along Quirino  Highway, Avida Towers Astrea is  minutes away from schools,  churches, malls, and the nearby  MRT-7 Mindanao Station.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7"/>
          <p:cNvSpPr/>
          <p:nvPr/>
        </p:nvSpPr>
        <p:spPr>
          <a:xfrm>
            <a:off x="18288" y="0"/>
            <a:ext cx="3048000" cy="6858000"/>
          </a:xfrm>
          <a:custGeom>
            <a:rect b="b" l="l" r="r" t="t"/>
            <a:pathLst>
              <a:path extrusionOk="0" h="6858000" w="3048000">
                <a:moveTo>
                  <a:pt x="3048000" y="0"/>
                </a:moveTo>
                <a:lnTo>
                  <a:pt x="0" y="0"/>
                </a:lnTo>
                <a:lnTo>
                  <a:pt x="0" y="6858000"/>
                </a:lnTo>
                <a:lnTo>
                  <a:pt x="3048000" y="6858000"/>
                </a:lnTo>
                <a:lnTo>
                  <a:pt x="3048000" y="0"/>
                </a:lnTo>
                <a:close/>
              </a:path>
            </a:pathLst>
          </a:custGeom>
          <a:solidFill>
            <a:srgbClr val="A11212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0" name="Google Shape;210;p17"/>
          <p:cNvGrpSpPr/>
          <p:nvPr/>
        </p:nvGrpSpPr>
        <p:grpSpPr>
          <a:xfrm>
            <a:off x="3693579" y="564092"/>
            <a:ext cx="8413585" cy="5724185"/>
            <a:chOff x="3693579" y="564092"/>
            <a:chExt cx="8413585" cy="5724185"/>
          </a:xfrm>
        </p:grpSpPr>
        <p:sp>
          <p:nvSpPr>
            <p:cNvPr id="211" name="Google Shape;211;p17"/>
            <p:cNvSpPr/>
            <p:nvPr/>
          </p:nvSpPr>
          <p:spPr>
            <a:xfrm>
              <a:off x="3693579" y="564092"/>
              <a:ext cx="8410548" cy="5266128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12;p17"/>
            <p:cNvSpPr/>
            <p:nvPr/>
          </p:nvSpPr>
          <p:spPr>
            <a:xfrm>
              <a:off x="3697224" y="5779007"/>
              <a:ext cx="8409940" cy="509270"/>
            </a:xfrm>
            <a:custGeom>
              <a:rect b="b" l="l" r="r" t="t"/>
              <a:pathLst>
                <a:path extrusionOk="0" h="509270" w="8409940">
                  <a:moveTo>
                    <a:pt x="8409432" y="0"/>
                  </a:moveTo>
                  <a:lnTo>
                    <a:pt x="0" y="0"/>
                  </a:lnTo>
                  <a:lnTo>
                    <a:pt x="0" y="509016"/>
                  </a:lnTo>
                  <a:lnTo>
                    <a:pt x="8409432" y="509016"/>
                  </a:lnTo>
                  <a:lnTo>
                    <a:pt x="8409432" y="0"/>
                  </a:lnTo>
                  <a:close/>
                </a:path>
              </a:pathLst>
            </a:custGeom>
            <a:solidFill>
              <a:srgbClr val="D0CECE">
                <a:alpha val="49803"/>
              </a:srgbClr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3" name="Google Shape;213;p17"/>
          <p:cNvSpPr txBox="1"/>
          <p:nvPr/>
        </p:nvSpPr>
        <p:spPr>
          <a:xfrm>
            <a:off x="6798309" y="5896152"/>
            <a:ext cx="2217420" cy="2705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3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Facing Valenzuela City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17"/>
          <p:cNvSpPr/>
          <p:nvPr/>
        </p:nvSpPr>
        <p:spPr>
          <a:xfrm>
            <a:off x="3169920" y="929639"/>
            <a:ext cx="527685" cy="5358765"/>
          </a:xfrm>
          <a:custGeom>
            <a:rect b="b" l="l" r="r" t="t"/>
            <a:pathLst>
              <a:path extrusionOk="0" h="5358765" w="527685">
                <a:moveTo>
                  <a:pt x="527304" y="0"/>
                </a:moveTo>
                <a:lnTo>
                  <a:pt x="0" y="0"/>
                </a:lnTo>
                <a:lnTo>
                  <a:pt x="0" y="5358384"/>
                </a:lnTo>
                <a:lnTo>
                  <a:pt x="527304" y="5358384"/>
                </a:lnTo>
                <a:lnTo>
                  <a:pt x="527304" y="0"/>
                </a:lnTo>
                <a:close/>
              </a:path>
            </a:pathLst>
          </a:custGeom>
          <a:solidFill>
            <a:srgbClr val="D0CECE">
              <a:alpha val="49803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17"/>
          <p:cNvSpPr txBox="1"/>
          <p:nvPr/>
        </p:nvSpPr>
        <p:spPr>
          <a:xfrm rot="-5400000">
            <a:off x="2392974" y="3480483"/>
            <a:ext cx="2092960" cy="2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marR="0" rtl="0" algn="l">
              <a:lnSpc>
                <a:spcPct val="11718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Facing Caloocan City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17"/>
          <p:cNvSpPr/>
          <p:nvPr/>
        </p:nvSpPr>
        <p:spPr>
          <a:xfrm>
            <a:off x="3697223" y="929639"/>
            <a:ext cx="8409940" cy="509270"/>
          </a:xfrm>
          <a:custGeom>
            <a:rect b="b" l="l" r="r" t="t"/>
            <a:pathLst>
              <a:path extrusionOk="0" h="509269" w="8409940">
                <a:moveTo>
                  <a:pt x="8409432" y="0"/>
                </a:moveTo>
                <a:lnTo>
                  <a:pt x="0" y="0"/>
                </a:lnTo>
                <a:lnTo>
                  <a:pt x="0" y="509015"/>
                </a:lnTo>
                <a:lnTo>
                  <a:pt x="8409432" y="509015"/>
                </a:lnTo>
                <a:lnTo>
                  <a:pt x="8409432" y="0"/>
                </a:lnTo>
                <a:close/>
              </a:path>
            </a:pathLst>
          </a:custGeom>
          <a:solidFill>
            <a:srgbClr val="D0CECE">
              <a:alpha val="49803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17"/>
          <p:cNvSpPr txBox="1"/>
          <p:nvPr/>
        </p:nvSpPr>
        <p:spPr>
          <a:xfrm>
            <a:off x="6612381" y="1043431"/>
            <a:ext cx="2635250" cy="2705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3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Facing La Mesa Watershed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17"/>
          <p:cNvSpPr txBox="1"/>
          <p:nvPr>
            <p:ph type="title"/>
          </p:nvPr>
        </p:nvSpPr>
        <p:spPr>
          <a:xfrm>
            <a:off x="158597" y="537794"/>
            <a:ext cx="2789555" cy="7575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SITE DEVELOPMENT</a:t>
            </a:r>
            <a:endParaRPr sz="2400"/>
          </a:p>
          <a:p>
            <a:pPr indent="0" lvl="0" marL="0" rtl="0" algn="ctr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None/>
            </a:pPr>
            <a:r>
              <a:rPr lang="en-US" sz="2400"/>
              <a:t>PLAN</a:t>
            </a:r>
            <a:endParaRPr sz="2400"/>
          </a:p>
        </p:txBody>
      </p:sp>
      <p:graphicFrame>
        <p:nvGraphicFramePr>
          <p:cNvPr id="219" name="Google Shape;219;p17"/>
          <p:cNvGraphicFramePr/>
          <p:nvPr/>
        </p:nvGraphicFramePr>
        <p:xfrm>
          <a:off x="112796" y="1901189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{9E641DB0-67EB-4FDB-81FD-855F066F6402}</a:tableStyleId>
              </a:tblPr>
              <a:tblGrid>
                <a:gridCol w="1207125"/>
                <a:gridCol w="1638300"/>
              </a:tblGrid>
              <a:tr h="701050">
                <a:tc gridSpan="2">
                  <a:txBody>
                    <a:bodyPr/>
                    <a:lstStyle/>
                    <a:p>
                      <a:pPr indent="0" lvl="0" marL="3175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Project General</a:t>
                      </a:r>
                      <a:endParaRPr sz="2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Information</a:t>
                      </a:r>
                      <a:endParaRPr sz="2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29850" marB="0" marR="0" marL="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11212"/>
                    </a:solidFill>
                  </a:tcPr>
                </a:tc>
                <a:tc hMerge="1"/>
              </a:tr>
              <a:tr h="11887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-137159" lvl="0" marL="351155" marR="207645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Launch  Date</a:t>
                      </a:r>
                      <a:endParaRPr sz="1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2550" marB="0" marR="0" marL="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1121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33909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July 2019</a:t>
                      </a:r>
                      <a:endParaRPr sz="1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5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41783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LTS No.</a:t>
                      </a:r>
                      <a:endParaRPr sz="1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42418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034596</a:t>
                      </a:r>
                      <a:endParaRPr sz="1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4300" marB="0" marR="0" marL="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11212"/>
                    </a:solidFill>
                  </a:tcPr>
                </a:tc>
              </a:tr>
              <a:tr h="17372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-43179" lvl="0" marL="323850" marR="273685" rtl="0" algn="l">
                        <a:lnSpc>
                          <a:spcPct val="100000"/>
                        </a:lnSpc>
                        <a:spcBef>
                          <a:spcPts val="1839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No. of  Units</a:t>
                      </a:r>
                      <a:endParaRPr sz="1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1121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127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335</a:t>
                      </a:r>
                      <a:endParaRPr sz="1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234950" marR="227329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Residential  Units</a:t>
                      </a:r>
                      <a:endParaRPr sz="1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5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126 Parking</a:t>
                      </a:r>
                      <a:endParaRPr sz="1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Units</a:t>
                      </a:r>
                      <a:endParaRPr sz="1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4925" marB="0" marR="0" marL="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1121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8"/>
          <p:cNvSpPr/>
          <p:nvPr/>
        </p:nvSpPr>
        <p:spPr>
          <a:xfrm>
            <a:off x="6096000" y="990600"/>
            <a:ext cx="6096000" cy="390144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18"/>
          <p:cNvSpPr/>
          <p:nvPr/>
        </p:nvSpPr>
        <p:spPr>
          <a:xfrm>
            <a:off x="0" y="5565647"/>
            <a:ext cx="12192000" cy="1292860"/>
          </a:xfrm>
          <a:custGeom>
            <a:rect b="b" l="l" r="r" t="t"/>
            <a:pathLst>
              <a:path extrusionOk="0" h="1292859" w="12192000">
                <a:moveTo>
                  <a:pt x="12192000" y="1292348"/>
                </a:moveTo>
                <a:lnTo>
                  <a:pt x="12192000" y="0"/>
                </a:lnTo>
                <a:lnTo>
                  <a:pt x="0" y="0"/>
                </a:lnTo>
                <a:lnTo>
                  <a:pt x="0" y="1292348"/>
                </a:lnTo>
                <a:lnTo>
                  <a:pt x="12192000" y="1292348"/>
                </a:lnTo>
                <a:close/>
              </a:path>
            </a:pathLst>
          </a:custGeom>
          <a:solidFill>
            <a:srgbClr val="A11212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18"/>
          <p:cNvSpPr txBox="1"/>
          <p:nvPr/>
        </p:nvSpPr>
        <p:spPr>
          <a:xfrm>
            <a:off x="1594230" y="6075070"/>
            <a:ext cx="8992235" cy="5124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14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OPEN YOUR DOORS TO A READY COMMUNITY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7" name="Google Shape;227;p18"/>
          <p:cNvGrpSpPr/>
          <p:nvPr/>
        </p:nvGrpSpPr>
        <p:grpSpPr>
          <a:xfrm>
            <a:off x="0" y="792480"/>
            <a:ext cx="6278880" cy="4483608"/>
            <a:chOff x="0" y="792480"/>
            <a:chExt cx="6278880" cy="4483608"/>
          </a:xfrm>
        </p:grpSpPr>
        <p:sp>
          <p:nvSpPr>
            <p:cNvPr id="228" name="Google Shape;228;p18"/>
            <p:cNvSpPr/>
            <p:nvPr/>
          </p:nvSpPr>
          <p:spPr>
            <a:xfrm>
              <a:off x="0" y="792480"/>
              <a:ext cx="6278880" cy="4483608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p18"/>
            <p:cNvSpPr/>
            <p:nvPr/>
          </p:nvSpPr>
          <p:spPr>
            <a:xfrm>
              <a:off x="0" y="990600"/>
              <a:ext cx="5894832" cy="3901440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230;p18"/>
            <p:cNvSpPr/>
            <p:nvPr/>
          </p:nvSpPr>
          <p:spPr>
            <a:xfrm>
              <a:off x="0" y="4425695"/>
              <a:ext cx="2749550" cy="368935"/>
            </a:xfrm>
            <a:custGeom>
              <a:rect b="b" l="l" r="r" t="t"/>
              <a:pathLst>
                <a:path extrusionOk="0" h="368935" w="2749550">
                  <a:moveTo>
                    <a:pt x="2749296" y="0"/>
                  </a:moveTo>
                  <a:lnTo>
                    <a:pt x="0" y="0"/>
                  </a:lnTo>
                  <a:lnTo>
                    <a:pt x="0" y="368807"/>
                  </a:lnTo>
                  <a:lnTo>
                    <a:pt x="2749296" y="368807"/>
                  </a:lnTo>
                  <a:lnTo>
                    <a:pt x="2749296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1" name="Google Shape;231;p18"/>
          <p:cNvSpPr txBox="1"/>
          <p:nvPr/>
        </p:nvSpPr>
        <p:spPr>
          <a:xfrm>
            <a:off x="453644" y="4434967"/>
            <a:ext cx="1820545" cy="299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ASTREA TOWER </a:t>
            </a:r>
            <a:r>
              <a:rPr b="1"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 </a:t>
            </a:r>
            <a:r>
              <a:rPr b="1" lang="en-US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LOBBY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18"/>
          <p:cNvSpPr txBox="1"/>
          <p:nvPr/>
        </p:nvSpPr>
        <p:spPr>
          <a:xfrm>
            <a:off x="7043928" y="2645664"/>
            <a:ext cx="1945005" cy="36893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anchorCtr="0" anchor="t" bIns="0" lIns="0" spcFirstLastPara="1" rIns="0" wrap="square" tIns="20950">
            <a:spAutoFit/>
          </a:bodyPr>
          <a:lstStyle/>
          <a:p>
            <a:pPr indent="0" lvl="0" marL="17526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ASTREA TOWER </a:t>
            </a:r>
            <a:r>
              <a:rPr b="1"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 </a:t>
            </a:r>
            <a:r>
              <a:rPr b="1" lang="en-US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SITE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7" name="Google Shape;237;p19"/>
          <p:cNvGrpSpPr/>
          <p:nvPr/>
        </p:nvGrpSpPr>
        <p:grpSpPr>
          <a:xfrm>
            <a:off x="0" y="0"/>
            <a:ext cx="12192000" cy="6858508"/>
            <a:chOff x="0" y="0"/>
            <a:chExt cx="12192000" cy="6858508"/>
          </a:xfrm>
        </p:grpSpPr>
        <p:sp>
          <p:nvSpPr>
            <p:cNvPr id="238" name="Google Shape;238;p19"/>
            <p:cNvSpPr/>
            <p:nvPr/>
          </p:nvSpPr>
          <p:spPr>
            <a:xfrm>
              <a:off x="0" y="0"/>
              <a:ext cx="12192000" cy="6857996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239;p19"/>
            <p:cNvSpPr/>
            <p:nvPr/>
          </p:nvSpPr>
          <p:spPr>
            <a:xfrm>
              <a:off x="0" y="5474208"/>
              <a:ext cx="12192000" cy="1384300"/>
            </a:xfrm>
            <a:custGeom>
              <a:rect b="b" l="l" r="r" t="t"/>
              <a:pathLst>
                <a:path extrusionOk="0" h="1384300" w="12192000">
                  <a:moveTo>
                    <a:pt x="12192000" y="1383790"/>
                  </a:moveTo>
                  <a:lnTo>
                    <a:pt x="12192000" y="0"/>
                  </a:lnTo>
                  <a:lnTo>
                    <a:pt x="0" y="0"/>
                  </a:lnTo>
                  <a:lnTo>
                    <a:pt x="0" y="1383790"/>
                  </a:lnTo>
                  <a:lnTo>
                    <a:pt x="12192000" y="1383790"/>
                  </a:lnTo>
                  <a:close/>
                </a:path>
              </a:pathLst>
            </a:custGeom>
            <a:solidFill>
              <a:srgbClr val="A11212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0" name="Google Shape;240;p19"/>
          <p:cNvSpPr txBox="1"/>
          <p:nvPr>
            <p:ph type="title"/>
          </p:nvPr>
        </p:nvSpPr>
        <p:spPr>
          <a:xfrm>
            <a:off x="4997577" y="5807760"/>
            <a:ext cx="2231390" cy="453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325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/>
              <a:t>KIDDIE POOL</a:t>
            </a:r>
            <a:endParaRPr sz="28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oogle Shape;50;p2"/>
          <p:cNvGrpSpPr/>
          <p:nvPr/>
        </p:nvGrpSpPr>
        <p:grpSpPr>
          <a:xfrm>
            <a:off x="0" y="0"/>
            <a:ext cx="12191999" cy="6858000"/>
            <a:chOff x="0" y="0"/>
            <a:chExt cx="12191999" cy="6858000"/>
          </a:xfrm>
        </p:grpSpPr>
        <p:sp>
          <p:nvSpPr>
            <p:cNvPr id="51" name="Google Shape;51;p2"/>
            <p:cNvSpPr/>
            <p:nvPr/>
          </p:nvSpPr>
          <p:spPr>
            <a:xfrm>
              <a:off x="1524000" y="0"/>
              <a:ext cx="10667999" cy="6857998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0" y="0"/>
              <a:ext cx="5022850" cy="6858000"/>
            </a:xfrm>
            <a:custGeom>
              <a:rect b="b" l="l" r="r" t="t"/>
              <a:pathLst>
                <a:path extrusionOk="0" h="6858000" w="5022850">
                  <a:moveTo>
                    <a:pt x="2990651" y="0"/>
                  </a:moveTo>
                  <a:lnTo>
                    <a:pt x="0" y="0"/>
                  </a:lnTo>
                  <a:lnTo>
                    <a:pt x="0" y="6857996"/>
                  </a:lnTo>
                  <a:lnTo>
                    <a:pt x="5022325" y="6857996"/>
                  </a:lnTo>
                  <a:lnTo>
                    <a:pt x="2990651" y="0"/>
                  </a:lnTo>
                  <a:close/>
                </a:path>
              </a:pathLst>
            </a:custGeom>
            <a:solidFill>
              <a:srgbClr val="005325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914400" y="4114800"/>
              <a:ext cx="2743200" cy="18288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0"/>
          <p:cNvSpPr/>
          <p:nvPr/>
        </p:nvSpPr>
        <p:spPr>
          <a:xfrm>
            <a:off x="0" y="25"/>
            <a:ext cx="12192000" cy="5599049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20"/>
          <p:cNvSpPr txBox="1"/>
          <p:nvPr/>
        </p:nvSpPr>
        <p:spPr>
          <a:xfrm>
            <a:off x="284073" y="6072250"/>
            <a:ext cx="2026920" cy="453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28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Adult Pool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20"/>
          <p:cNvSpPr/>
          <p:nvPr/>
        </p:nvSpPr>
        <p:spPr>
          <a:xfrm>
            <a:off x="0" y="5474208"/>
            <a:ext cx="12192000" cy="1384300"/>
          </a:xfrm>
          <a:custGeom>
            <a:rect b="b" l="l" r="r" t="t"/>
            <a:pathLst>
              <a:path extrusionOk="0" h="1384300" w="12192000">
                <a:moveTo>
                  <a:pt x="12192000" y="1383790"/>
                </a:moveTo>
                <a:lnTo>
                  <a:pt x="12192000" y="0"/>
                </a:lnTo>
                <a:lnTo>
                  <a:pt x="0" y="0"/>
                </a:lnTo>
                <a:lnTo>
                  <a:pt x="0" y="1383790"/>
                </a:lnTo>
                <a:lnTo>
                  <a:pt x="12192000" y="1383790"/>
                </a:lnTo>
                <a:close/>
              </a:path>
            </a:pathLst>
          </a:custGeom>
          <a:solidFill>
            <a:srgbClr val="A11212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20"/>
          <p:cNvSpPr txBox="1"/>
          <p:nvPr/>
        </p:nvSpPr>
        <p:spPr>
          <a:xfrm>
            <a:off x="5021960" y="5807760"/>
            <a:ext cx="2182495" cy="453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3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ADULT POOL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oogle Shape;253;p21"/>
          <p:cNvGrpSpPr/>
          <p:nvPr/>
        </p:nvGrpSpPr>
        <p:grpSpPr>
          <a:xfrm>
            <a:off x="0" y="0"/>
            <a:ext cx="12192000" cy="6858508"/>
            <a:chOff x="0" y="0"/>
            <a:chExt cx="12192000" cy="6858508"/>
          </a:xfrm>
        </p:grpSpPr>
        <p:sp>
          <p:nvSpPr>
            <p:cNvPr id="254" name="Google Shape;254;p21"/>
            <p:cNvSpPr/>
            <p:nvPr/>
          </p:nvSpPr>
          <p:spPr>
            <a:xfrm>
              <a:off x="0" y="0"/>
              <a:ext cx="12192000" cy="576072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21"/>
            <p:cNvSpPr/>
            <p:nvPr/>
          </p:nvSpPr>
          <p:spPr>
            <a:xfrm>
              <a:off x="0" y="5474208"/>
              <a:ext cx="12192000" cy="1384300"/>
            </a:xfrm>
            <a:custGeom>
              <a:rect b="b" l="l" r="r" t="t"/>
              <a:pathLst>
                <a:path extrusionOk="0" h="1384300" w="12192000">
                  <a:moveTo>
                    <a:pt x="12192000" y="1383790"/>
                  </a:moveTo>
                  <a:lnTo>
                    <a:pt x="12192000" y="0"/>
                  </a:lnTo>
                  <a:lnTo>
                    <a:pt x="0" y="0"/>
                  </a:lnTo>
                  <a:lnTo>
                    <a:pt x="0" y="1383790"/>
                  </a:lnTo>
                  <a:lnTo>
                    <a:pt x="12192000" y="1383790"/>
                  </a:lnTo>
                  <a:close/>
                </a:path>
              </a:pathLst>
            </a:custGeom>
            <a:solidFill>
              <a:srgbClr val="A11212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6" name="Google Shape;256;p21"/>
          <p:cNvSpPr txBox="1"/>
          <p:nvPr>
            <p:ph type="title"/>
          </p:nvPr>
        </p:nvSpPr>
        <p:spPr>
          <a:xfrm>
            <a:off x="4079875" y="5792520"/>
            <a:ext cx="4069079" cy="636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325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/>
              <a:t>NOW SELLING TOWER </a:t>
            </a:r>
            <a:r>
              <a:rPr lang="en-US" sz="4000"/>
              <a:t>2</a:t>
            </a:r>
            <a:endParaRPr sz="40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2"/>
          <p:cNvSpPr/>
          <p:nvPr/>
        </p:nvSpPr>
        <p:spPr>
          <a:xfrm>
            <a:off x="4217799" y="635002"/>
            <a:ext cx="7589116" cy="5747634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22"/>
          <p:cNvSpPr/>
          <p:nvPr/>
        </p:nvSpPr>
        <p:spPr>
          <a:xfrm>
            <a:off x="0" y="0"/>
            <a:ext cx="3962400" cy="6858000"/>
          </a:xfrm>
          <a:custGeom>
            <a:rect b="b" l="l" r="r" t="t"/>
            <a:pathLst>
              <a:path extrusionOk="0" h="6858000" w="3962400">
                <a:moveTo>
                  <a:pt x="3962400" y="6857998"/>
                </a:moveTo>
                <a:lnTo>
                  <a:pt x="3962400" y="0"/>
                </a:lnTo>
                <a:lnTo>
                  <a:pt x="0" y="0"/>
                </a:lnTo>
                <a:lnTo>
                  <a:pt x="0" y="6857998"/>
                </a:lnTo>
                <a:lnTo>
                  <a:pt x="3962400" y="6857998"/>
                </a:lnTo>
                <a:close/>
              </a:path>
            </a:pathLst>
          </a:custGeom>
          <a:solidFill>
            <a:srgbClr val="A11212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22"/>
          <p:cNvSpPr txBox="1"/>
          <p:nvPr>
            <p:ph type="title"/>
          </p:nvPr>
        </p:nvSpPr>
        <p:spPr>
          <a:xfrm>
            <a:off x="1044955" y="478916"/>
            <a:ext cx="1864995" cy="12649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5524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/>
              <a:t>TOWER </a:t>
            </a:r>
            <a:r>
              <a:rPr lang="en-US" sz="4800"/>
              <a:t>2</a:t>
            </a:r>
            <a:endParaRPr sz="4800"/>
          </a:p>
          <a:p>
            <a:pPr indent="0" lvl="0" marL="12700" rtl="0" algn="l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None/>
            </a:pPr>
            <a:r>
              <a:rPr lang="en-US" sz="3200"/>
              <a:t>UNIT MIX</a:t>
            </a:r>
            <a:endParaRPr sz="3200"/>
          </a:p>
        </p:txBody>
      </p:sp>
      <p:graphicFrame>
        <p:nvGraphicFramePr>
          <p:cNvPr id="264" name="Google Shape;264;p22"/>
          <p:cNvGraphicFramePr/>
          <p:nvPr/>
        </p:nvGraphicFramePr>
        <p:xfrm>
          <a:off x="86014" y="2335657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{9E641DB0-67EB-4FDB-81FD-855F066F6402}</a:tableStyleId>
              </a:tblPr>
              <a:tblGrid>
                <a:gridCol w="835025"/>
                <a:gridCol w="768350"/>
                <a:gridCol w="794375"/>
                <a:gridCol w="1297950"/>
              </a:tblGrid>
              <a:tr h="579125">
                <a:tc>
                  <a:txBody>
                    <a:bodyPr/>
                    <a:lstStyle/>
                    <a:p>
                      <a:pPr indent="0" lvl="0" marL="21717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Unit</a:t>
                      </a:r>
                      <a:endParaRPr sz="16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189865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Type</a:t>
                      </a:r>
                      <a:endParaRPr sz="16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5550" marB="0" marR="0" marL="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1121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1651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Area</a:t>
                      </a:r>
                      <a:endParaRPr sz="16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157475" marB="0" marR="0" marL="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1121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1905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Units</a:t>
                      </a:r>
                      <a:endParaRPr sz="16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157475" marB="0" marR="0" marL="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1121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Percentage</a:t>
                      </a:r>
                      <a:endParaRPr sz="16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157475" marB="0" marR="0" marL="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11212"/>
                    </a:solidFill>
                  </a:tcPr>
                </a:tc>
              </a:tr>
              <a:tr h="579125">
                <a:tc>
                  <a:txBody>
                    <a:bodyPr/>
                    <a:lstStyle/>
                    <a:p>
                      <a:pPr indent="0" lvl="0" marL="137795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Junior</a:t>
                      </a:r>
                      <a:endParaRPr sz="16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205104" marR="0" rtl="0" algn="l">
                        <a:lnSpc>
                          <a:spcPct val="100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 BR</a:t>
                      </a:r>
                      <a:endParaRPr sz="16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5550" marB="0" marR="0" marL="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1121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183515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22.6</a:t>
                      </a:r>
                      <a:endParaRPr sz="16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177800" marR="0" rtl="0" algn="l">
                        <a:lnSpc>
                          <a:spcPct val="100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sqm</a:t>
                      </a:r>
                      <a:endParaRPr sz="16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5550" marB="0" marR="0" marL="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1121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263</a:t>
                      </a:r>
                      <a:endParaRPr sz="16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157475" marB="0" marR="0" marL="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1121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79%</a:t>
                      </a:r>
                      <a:endParaRPr sz="16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157475" marB="0" marR="0" marL="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11212"/>
                    </a:solidFill>
                  </a:tcPr>
                </a:tc>
              </a:tr>
              <a:tr h="579125">
                <a:tc>
                  <a:txBody>
                    <a:bodyPr/>
                    <a:lstStyle/>
                    <a:p>
                      <a:pPr indent="0" lvl="0" marL="205104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 BR</a:t>
                      </a:r>
                      <a:endParaRPr sz="16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158125" marB="0" marR="0" marL="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1121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183515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37.7</a:t>
                      </a:r>
                      <a:endParaRPr sz="16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1778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sqm</a:t>
                      </a:r>
                      <a:endParaRPr sz="16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6200" marB="0" marR="0" marL="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1121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72</a:t>
                      </a:r>
                      <a:endParaRPr sz="16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158125" marB="0" marR="0" marL="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1121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21%</a:t>
                      </a:r>
                      <a:endParaRPr sz="16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158125" marB="0" marR="0" marL="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11212"/>
                    </a:solidFill>
                  </a:tcPr>
                </a:tc>
              </a:tr>
              <a:tr h="335275">
                <a:tc gridSpan="3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Total</a:t>
                      </a:r>
                      <a:endParaRPr sz="16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6200" marB="0" marR="0" marL="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11212"/>
                    </a:solidFill>
                  </a:tcPr>
                </a:tc>
                <a:tc hMerge="1"/>
                <a:tc h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100%</a:t>
                      </a:r>
                      <a:endParaRPr sz="16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6200" marB="0" marR="0" marL="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1121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3"/>
          <p:cNvSpPr/>
          <p:nvPr/>
        </p:nvSpPr>
        <p:spPr>
          <a:xfrm>
            <a:off x="0" y="0"/>
            <a:ext cx="4215765" cy="6858000"/>
          </a:xfrm>
          <a:custGeom>
            <a:rect b="b" l="l" r="r" t="t"/>
            <a:pathLst>
              <a:path extrusionOk="0" h="6858000" w="4215765">
                <a:moveTo>
                  <a:pt x="4215384" y="0"/>
                </a:moveTo>
                <a:lnTo>
                  <a:pt x="0" y="0"/>
                </a:lnTo>
                <a:lnTo>
                  <a:pt x="0" y="6858000"/>
                </a:lnTo>
                <a:lnTo>
                  <a:pt x="4215384" y="6858000"/>
                </a:lnTo>
                <a:lnTo>
                  <a:pt x="4215384" y="0"/>
                </a:lnTo>
                <a:close/>
              </a:path>
            </a:pathLst>
          </a:custGeom>
          <a:solidFill>
            <a:srgbClr val="A11212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23"/>
          <p:cNvSpPr txBox="1"/>
          <p:nvPr>
            <p:ph type="title"/>
          </p:nvPr>
        </p:nvSpPr>
        <p:spPr>
          <a:xfrm>
            <a:off x="502107" y="746886"/>
            <a:ext cx="3146425" cy="955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TYPICAL JUNIOR </a:t>
            </a:r>
            <a:r>
              <a:rPr lang="en-US" sz="3600"/>
              <a:t>1 </a:t>
            </a:r>
            <a:r>
              <a:rPr lang="en-US" sz="2400"/>
              <a:t>BR</a:t>
            </a:r>
            <a:endParaRPr sz="2400"/>
          </a:p>
          <a:p>
            <a:pPr indent="0" lvl="0" marL="1270" rtl="0" algn="ctr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None/>
            </a:pPr>
            <a:r>
              <a:rPr lang="en-US" sz="2400"/>
              <a:t>FLOOR PLAN (T2)</a:t>
            </a:r>
            <a:endParaRPr sz="2400"/>
          </a:p>
        </p:txBody>
      </p:sp>
      <p:graphicFrame>
        <p:nvGraphicFramePr>
          <p:cNvPr id="271" name="Google Shape;271;p23"/>
          <p:cNvGraphicFramePr/>
          <p:nvPr/>
        </p:nvGraphicFramePr>
        <p:xfrm>
          <a:off x="141490" y="1873630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{9E641DB0-67EB-4FDB-81FD-855F066F6402}</a:tableStyleId>
              </a:tblPr>
              <a:tblGrid>
                <a:gridCol w="1495425"/>
                <a:gridCol w="1409075"/>
                <a:gridCol w="949325"/>
              </a:tblGrid>
              <a:tr h="640075">
                <a:tc>
                  <a:txBody>
                    <a:bodyPr/>
                    <a:lstStyle/>
                    <a:p>
                      <a:pPr indent="0" lvl="0" marL="635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Breakdown</a:t>
                      </a:r>
                      <a:endParaRPr sz="1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171450" marB="0" marR="0" marL="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1121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329565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Area in</a:t>
                      </a:r>
                      <a:endParaRPr sz="1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442594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sqm.</a:t>
                      </a:r>
                      <a:endParaRPr sz="1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4300" marB="0" marR="0" marL="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1121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102235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Area in</a:t>
                      </a:r>
                      <a:endParaRPr sz="1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211454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sq.ft.</a:t>
                      </a:r>
                      <a:endParaRPr sz="1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4300" marB="0" marR="0" marL="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11212"/>
                    </a:solidFill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indent="36194" lvl="0" marL="332740" marR="327025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Living /  Dining /  Kitchen</a:t>
                      </a:r>
                      <a:endParaRPr sz="1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4925" marB="0" marR="0" marL="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1121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635" marR="0" rtl="0" algn="ctr">
                        <a:lnSpc>
                          <a:spcPct val="100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11.50</a:t>
                      </a:r>
                      <a:endParaRPr sz="1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1900" marB="0" marR="0" marL="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1121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1270" marR="0" rtl="0" algn="ctr">
                        <a:lnSpc>
                          <a:spcPct val="100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123.76</a:t>
                      </a:r>
                      <a:endParaRPr sz="1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1900" marB="0" marR="0" marL="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11212"/>
                    </a:solidFill>
                  </a:tcPr>
                </a:tc>
              </a:tr>
              <a:tr h="640075">
                <a:tc>
                  <a:txBody>
                    <a:bodyPr/>
                    <a:lstStyle/>
                    <a:p>
                      <a:pPr indent="0" lvl="0" marL="34798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Toilet &amp;</a:t>
                      </a:r>
                      <a:endParaRPr sz="1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497205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Bath</a:t>
                      </a:r>
                      <a:endParaRPr sz="1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4925" marB="0" marR="0" marL="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1121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4.10</a:t>
                      </a:r>
                      <a:endParaRPr sz="1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172075" marB="0" marR="0" marL="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1121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44.13</a:t>
                      </a:r>
                      <a:endParaRPr sz="1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172075" marB="0" marR="0" marL="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11212"/>
                    </a:solidFill>
                  </a:tcPr>
                </a:tc>
              </a:tr>
              <a:tr h="3657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Bedroom</a:t>
                      </a:r>
                      <a:endParaRPr sz="1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4925" marB="0" marR="0" marL="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1121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7.00</a:t>
                      </a:r>
                      <a:endParaRPr sz="1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4925" marB="0" marR="0" marL="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1121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75.35</a:t>
                      </a:r>
                      <a:endParaRPr sz="1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4925" marB="0" marR="0" marL="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11212"/>
                    </a:solidFill>
                  </a:tcPr>
                </a:tc>
              </a:tr>
              <a:tr h="365750">
                <a:tc>
                  <a:txBody>
                    <a:bodyPr/>
                    <a:lstStyle/>
                    <a:p>
                      <a:pPr indent="0" lvl="0" marL="635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Total Area</a:t>
                      </a:r>
                      <a:endParaRPr sz="1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4925" marB="0" marR="0" marL="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1121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635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22.6</a:t>
                      </a:r>
                      <a:endParaRPr sz="1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4925" marB="0" marR="0" marL="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1121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243.24</a:t>
                      </a:r>
                      <a:endParaRPr sz="1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4925" marB="0" marR="0" marL="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11212"/>
                    </a:solidFill>
                  </a:tcPr>
                </a:tc>
              </a:tr>
            </a:tbl>
          </a:graphicData>
        </a:graphic>
      </p:graphicFrame>
      <p:sp>
        <p:nvSpPr>
          <p:cNvPr id="272" name="Google Shape;272;p23"/>
          <p:cNvSpPr/>
          <p:nvPr/>
        </p:nvSpPr>
        <p:spPr>
          <a:xfrm>
            <a:off x="6535810" y="433668"/>
            <a:ext cx="2845997" cy="6076859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4"/>
          <p:cNvSpPr/>
          <p:nvPr/>
        </p:nvSpPr>
        <p:spPr>
          <a:xfrm>
            <a:off x="30480" y="0"/>
            <a:ext cx="4051300" cy="6858000"/>
          </a:xfrm>
          <a:custGeom>
            <a:rect b="b" l="l" r="r" t="t"/>
            <a:pathLst>
              <a:path extrusionOk="0" h="6858000" w="4051300">
                <a:moveTo>
                  <a:pt x="4050791" y="0"/>
                </a:moveTo>
                <a:lnTo>
                  <a:pt x="0" y="0"/>
                </a:lnTo>
                <a:lnTo>
                  <a:pt x="0" y="6858000"/>
                </a:lnTo>
                <a:lnTo>
                  <a:pt x="4050791" y="6858000"/>
                </a:lnTo>
                <a:lnTo>
                  <a:pt x="4050791" y="0"/>
                </a:lnTo>
                <a:close/>
              </a:path>
            </a:pathLst>
          </a:custGeom>
          <a:solidFill>
            <a:srgbClr val="A11212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24"/>
          <p:cNvSpPr txBox="1"/>
          <p:nvPr>
            <p:ph type="title"/>
          </p:nvPr>
        </p:nvSpPr>
        <p:spPr>
          <a:xfrm>
            <a:off x="645058" y="555447"/>
            <a:ext cx="2818765" cy="1078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950">
            <a:spAutoFit/>
          </a:bodyPr>
          <a:lstStyle/>
          <a:p>
            <a:pPr indent="0" lvl="0" marL="444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/>
              <a:t>TYPICAL </a:t>
            </a:r>
            <a:r>
              <a:rPr lang="en-US" sz="4000"/>
              <a:t>1 </a:t>
            </a:r>
            <a:r>
              <a:rPr lang="en-US" sz="2800"/>
              <a:t>BR</a:t>
            </a:r>
            <a:endParaRPr sz="2800"/>
          </a:p>
          <a:p>
            <a:pPr indent="0" lvl="0" marL="0" rtl="0" algn="ctr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None/>
            </a:pPr>
            <a:r>
              <a:rPr lang="en-US" sz="2800"/>
              <a:t>FLOOR PLAN (T2)</a:t>
            </a:r>
            <a:endParaRPr sz="2800"/>
          </a:p>
        </p:txBody>
      </p:sp>
      <p:graphicFrame>
        <p:nvGraphicFramePr>
          <p:cNvPr id="279" name="Google Shape;279;p24"/>
          <p:cNvGraphicFramePr/>
          <p:nvPr/>
        </p:nvGraphicFramePr>
        <p:xfrm>
          <a:off x="141490" y="1873630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{9E641DB0-67EB-4FDB-81FD-855F066F6402}</a:tableStyleId>
              </a:tblPr>
              <a:tblGrid>
                <a:gridCol w="1429375"/>
                <a:gridCol w="1416050"/>
                <a:gridCol w="930900"/>
              </a:tblGrid>
              <a:tr h="6400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Breakdown</a:t>
                      </a:r>
                      <a:endParaRPr sz="1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171450" marB="0" marR="0" marL="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1121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33274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Area in</a:t>
                      </a:r>
                      <a:endParaRPr sz="1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445769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sqm.</a:t>
                      </a:r>
                      <a:endParaRPr sz="1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4300" marB="0" marR="0" marL="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1121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9271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Area in</a:t>
                      </a:r>
                      <a:endParaRPr sz="1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20193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sq.ft.</a:t>
                      </a:r>
                      <a:endParaRPr sz="1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4300" marB="0" marR="0" marL="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11212"/>
                    </a:solidFill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indent="36195" lvl="0" marL="298450" marR="29464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Living /  Dining /  Kitchen</a:t>
                      </a:r>
                      <a:endParaRPr sz="1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4925" marB="0" marR="0" marL="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1121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635" marR="0" rtl="0" algn="ctr">
                        <a:lnSpc>
                          <a:spcPct val="100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24.50</a:t>
                      </a:r>
                      <a:endParaRPr sz="1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1900" marB="0" marR="0" marL="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1121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2540" marR="0" rtl="0" algn="ctr">
                        <a:lnSpc>
                          <a:spcPct val="100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263.72</a:t>
                      </a:r>
                      <a:endParaRPr sz="1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1900" marB="0" marR="0" marL="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11212"/>
                    </a:solidFill>
                  </a:tcPr>
                </a:tc>
              </a:tr>
              <a:tr h="640075">
                <a:tc>
                  <a:txBody>
                    <a:bodyPr/>
                    <a:lstStyle/>
                    <a:p>
                      <a:pPr indent="0" lvl="0" marL="31369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Toilet &amp;</a:t>
                      </a:r>
                      <a:endParaRPr sz="1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46609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Bath</a:t>
                      </a:r>
                      <a:endParaRPr sz="1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4925" marB="0" marR="0" marL="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1121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4.80</a:t>
                      </a:r>
                      <a:endParaRPr sz="1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172075" marB="0" marR="0" marL="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1121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635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51.67</a:t>
                      </a:r>
                      <a:endParaRPr sz="1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172075" marB="0" marR="0" marL="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11212"/>
                    </a:solidFill>
                  </a:tcPr>
                </a:tc>
              </a:tr>
              <a:tr h="3657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Bedroom</a:t>
                      </a:r>
                      <a:endParaRPr sz="1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4925" marB="0" marR="0" marL="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1121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8.40</a:t>
                      </a:r>
                      <a:endParaRPr sz="1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4925" marB="0" marR="0" marL="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1121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90.42</a:t>
                      </a:r>
                      <a:endParaRPr sz="1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4925" marB="0" marR="0" marL="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11212"/>
                    </a:solidFill>
                  </a:tcPr>
                </a:tc>
              </a:tr>
              <a:tr h="3657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Total Area</a:t>
                      </a:r>
                      <a:endParaRPr sz="1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4925" marB="0" marR="0" marL="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1121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37.7</a:t>
                      </a:r>
                      <a:endParaRPr sz="1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4925" marB="0" marR="0" marL="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1121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405.81</a:t>
                      </a:r>
                      <a:endParaRPr sz="1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4925" marB="0" marR="0" marL="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11212"/>
                    </a:solidFill>
                  </a:tcPr>
                </a:tc>
              </a:tr>
            </a:tbl>
          </a:graphicData>
        </a:graphic>
      </p:graphicFrame>
      <p:sp>
        <p:nvSpPr>
          <p:cNvPr id="280" name="Google Shape;280;p24"/>
          <p:cNvSpPr/>
          <p:nvPr/>
        </p:nvSpPr>
        <p:spPr>
          <a:xfrm>
            <a:off x="5065631" y="539816"/>
            <a:ext cx="5660352" cy="593413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5"/>
          <p:cNvSpPr/>
          <p:nvPr/>
        </p:nvSpPr>
        <p:spPr>
          <a:xfrm>
            <a:off x="0" y="0"/>
            <a:ext cx="12192000" cy="1384300"/>
          </a:xfrm>
          <a:custGeom>
            <a:rect b="b" l="l" r="r" t="t"/>
            <a:pathLst>
              <a:path extrusionOk="0" h="1384300" w="12192000">
                <a:moveTo>
                  <a:pt x="0" y="0"/>
                </a:moveTo>
                <a:lnTo>
                  <a:pt x="0" y="1383791"/>
                </a:lnTo>
                <a:lnTo>
                  <a:pt x="12191999" y="1383791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A11212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25"/>
          <p:cNvSpPr/>
          <p:nvPr/>
        </p:nvSpPr>
        <p:spPr>
          <a:xfrm>
            <a:off x="6096000" y="1901951"/>
            <a:ext cx="5843015" cy="4379976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25"/>
          <p:cNvSpPr/>
          <p:nvPr/>
        </p:nvSpPr>
        <p:spPr>
          <a:xfrm>
            <a:off x="371856" y="1901951"/>
            <a:ext cx="5227320" cy="4379976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25"/>
          <p:cNvSpPr txBox="1"/>
          <p:nvPr>
            <p:ph type="title"/>
          </p:nvPr>
        </p:nvSpPr>
        <p:spPr>
          <a:xfrm>
            <a:off x="3551046" y="246075"/>
            <a:ext cx="5074920" cy="7575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/>
              <a:t>JUNIOR </a:t>
            </a:r>
            <a:r>
              <a:rPr lang="en-US" sz="4800"/>
              <a:t>1 </a:t>
            </a:r>
            <a:r>
              <a:rPr lang="en-US" sz="3200"/>
              <a:t>BR MODEL UNIT</a:t>
            </a:r>
            <a:endParaRPr sz="3200"/>
          </a:p>
        </p:txBody>
      </p:sp>
      <p:sp>
        <p:nvSpPr>
          <p:cNvPr id="289" name="Google Shape;289;p25"/>
          <p:cNvSpPr txBox="1"/>
          <p:nvPr/>
        </p:nvSpPr>
        <p:spPr>
          <a:xfrm>
            <a:off x="6096000" y="5913120"/>
            <a:ext cx="1965960" cy="27749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anchorCtr="0" anchor="t" bIns="0" lIns="0" spcFirstLastPara="1" rIns="0" wrap="square" tIns="33650">
            <a:spAutoFit/>
          </a:bodyPr>
          <a:lstStyle/>
          <a:p>
            <a:pPr indent="0" lvl="0" marL="60515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BEDROOM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25"/>
          <p:cNvSpPr txBox="1"/>
          <p:nvPr/>
        </p:nvSpPr>
        <p:spPr>
          <a:xfrm>
            <a:off x="371856" y="5913120"/>
            <a:ext cx="1965960" cy="27749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anchorCtr="0" anchor="t" bIns="0" lIns="0" spcFirstLastPara="1" rIns="0" wrap="square" tIns="33650">
            <a:spAutoFit/>
          </a:bodyPr>
          <a:lstStyle/>
          <a:p>
            <a:pPr indent="0" lvl="0" marL="20447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LIVING/DINING AREA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6"/>
          <p:cNvSpPr/>
          <p:nvPr/>
        </p:nvSpPr>
        <p:spPr>
          <a:xfrm>
            <a:off x="0" y="0"/>
            <a:ext cx="12192000" cy="6858000"/>
          </a:xfrm>
          <a:custGeom>
            <a:rect b="b" l="l" r="r" t="t"/>
            <a:pathLst>
              <a:path extrusionOk="0" h="6858000" w="12192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A11212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26"/>
          <p:cNvSpPr txBox="1"/>
          <p:nvPr>
            <p:ph type="title"/>
          </p:nvPr>
        </p:nvSpPr>
        <p:spPr>
          <a:xfrm>
            <a:off x="3970781" y="1608531"/>
            <a:ext cx="4250436" cy="9404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841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Why buy at</a:t>
            </a:r>
            <a:endParaRPr/>
          </a:p>
        </p:txBody>
      </p:sp>
      <p:sp>
        <p:nvSpPr>
          <p:cNvPr id="297" name="Google Shape;297;p26"/>
          <p:cNvSpPr/>
          <p:nvPr/>
        </p:nvSpPr>
        <p:spPr>
          <a:xfrm>
            <a:off x="3736847" y="1658111"/>
            <a:ext cx="4718303" cy="4401312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7"/>
          <p:cNvSpPr/>
          <p:nvPr/>
        </p:nvSpPr>
        <p:spPr>
          <a:xfrm>
            <a:off x="0" y="0"/>
            <a:ext cx="3352800" cy="6858000"/>
          </a:xfrm>
          <a:custGeom>
            <a:rect b="b" l="l" r="r" t="t"/>
            <a:pathLst>
              <a:path extrusionOk="0" h="6858000" w="3352800">
                <a:moveTo>
                  <a:pt x="3352800" y="0"/>
                </a:moveTo>
                <a:lnTo>
                  <a:pt x="0" y="0"/>
                </a:lnTo>
                <a:lnTo>
                  <a:pt x="0" y="6858000"/>
                </a:lnTo>
                <a:lnTo>
                  <a:pt x="3352800" y="6858000"/>
                </a:lnTo>
                <a:lnTo>
                  <a:pt x="3352800" y="0"/>
                </a:lnTo>
                <a:close/>
              </a:path>
            </a:pathLst>
          </a:custGeom>
          <a:solidFill>
            <a:srgbClr val="A11212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p27"/>
          <p:cNvSpPr txBox="1"/>
          <p:nvPr>
            <p:ph type="title"/>
          </p:nvPr>
        </p:nvSpPr>
        <p:spPr>
          <a:xfrm>
            <a:off x="3871976" y="1554302"/>
            <a:ext cx="2360930" cy="3295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A TRUSTED BRAND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27"/>
          <p:cNvSpPr txBox="1"/>
          <p:nvPr>
            <p:ph idx="1" type="body"/>
          </p:nvPr>
        </p:nvSpPr>
        <p:spPr>
          <a:xfrm>
            <a:off x="880998" y="2164156"/>
            <a:ext cx="10430002" cy="30740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spAutoFit/>
          </a:bodyPr>
          <a:lstStyle/>
          <a:p>
            <a:pPr indent="-344805" lvl="0" marL="33477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000"/>
              <a:buFont typeface="Arial"/>
              <a:buChar char="•"/>
            </a:pPr>
            <a:r>
              <a:rPr lang="en-US"/>
              <a:t>Developed by Avida Land, a subsidiary of Ayala Land</a:t>
            </a:r>
            <a:endParaRPr/>
          </a:p>
          <a:p>
            <a:pPr indent="-344805" lvl="0" marL="334772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404040"/>
              </a:buClr>
              <a:buSzPts val="2000"/>
              <a:buFont typeface="Arial"/>
              <a:buChar char="•"/>
            </a:pPr>
            <a:r>
              <a:rPr lang="en-US"/>
              <a:t>Almost 30 years of experience in developing masterplanned</a:t>
            </a:r>
            <a:endParaRPr/>
          </a:p>
          <a:p>
            <a:pPr indent="0" lvl="0" marL="3347720" rtl="0" algn="l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None/>
            </a:pPr>
            <a:r>
              <a:rPr lang="en-US"/>
              <a:t>communities</a:t>
            </a:r>
            <a:endParaRPr/>
          </a:p>
          <a:p>
            <a:pPr indent="-344805" lvl="0" marL="334772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404040"/>
              </a:buClr>
              <a:buSzPts val="2000"/>
              <a:buFont typeface="Arial"/>
              <a:buChar char="•"/>
            </a:pPr>
            <a:r>
              <a:rPr lang="en-US"/>
              <a:t>Building code compliant</a:t>
            </a:r>
            <a:endParaRPr/>
          </a:p>
          <a:p>
            <a:pPr indent="-344805" lvl="0" marL="334772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404040"/>
              </a:buClr>
              <a:buSzPts val="2000"/>
              <a:buFont typeface="Arial"/>
              <a:buChar char="•"/>
            </a:pPr>
            <a:r>
              <a:rPr lang="en-US"/>
              <a:t>100% budgeted</a:t>
            </a:r>
            <a:endParaRPr/>
          </a:p>
          <a:p>
            <a:pPr indent="-344805" lvl="0" marL="3347720" rtl="0" algn="l">
              <a:lnSpc>
                <a:spcPct val="100000"/>
              </a:lnSpc>
              <a:spcBef>
                <a:spcPts val="2405"/>
              </a:spcBef>
              <a:spcAft>
                <a:spcPts val="0"/>
              </a:spcAft>
              <a:buClr>
                <a:srgbClr val="404040"/>
              </a:buClr>
              <a:buSzPts val="2000"/>
              <a:buFont typeface="Arial"/>
              <a:buChar char="•"/>
            </a:pPr>
            <a:r>
              <a:rPr lang="en-US"/>
              <a:t>Complies with Ayala standard of quality (Design Council)</a:t>
            </a:r>
            <a:endParaRPr/>
          </a:p>
        </p:txBody>
      </p:sp>
      <p:sp>
        <p:nvSpPr>
          <p:cNvPr id="305" name="Google Shape;305;p27"/>
          <p:cNvSpPr txBox="1"/>
          <p:nvPr/>
        </p:nvSpPr>
        <p:spPr>
          <a:xfrm>
            <a:off x="461873" y="2914599"/>
            <a:ext cx="2426335" cy="1368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95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Sure</a:t>
            </a:r>
            <a:endParaRPr sz="8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27"/>
          <p:cNvSpPr txBox="1"/>
          <p:nvPr/>
        </p:nvSpPr>
        <p:spPr>
          <a:xfrm>
            <a:off x="8787510" y="6545681"/>
            <a:ext cx="3295015" cy="2089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 presentation purposes only as of January 2020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27"/>
          <p:cNvSpPr/>
          <p:nvPr/>
        </p:nvSpPr>
        <p:spPr>
          <a:xfrm>
            <a:off x="682751" y="0"/>
            <a:ext cx="1987295" cy="1853184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2" name="Google Shape;312;p28"/>
          <p:cNvGrpSpPr/>
          <p:nvPr/>
        </p:nvGrpSpPr>
        <p:grpSpPr>
          <a:xfrm>
            <a:off x="0" y="0"/>
            <a:ext cx="3352800" cy="6858000"/>
            <a:chOff x="0" y="0"/>
            <a:chExt cx="3352800" cy="6858000"/>
          </a:xfrm>
        </p:grpSpPr>
        <p:sp>
          <p:nvSpPr>
            <p:cNvPr id="313" name="Google Shape;313;p28"/>
            <p:cNvSpPr/>
            <p:nvPr/>
          </p:nvSpPr>
          <p:spPr>
            <a:xfrm>
              <a:off x="0" y="0"/>
              <a:ext cx="3352800" cy="6858000"/>
            </a:xfrm>
            <a:custGeom>
              <a:rect b="b" l="l" r="r" t="t"/>
              <a:pathLst>
                <a:path extrusionOk="0" h="6858000" w="3352800">
                  <a:moveTo>
                    <a:pt x="335280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3352800" y="6858000"/>
                  </a:lnTo>
                  <a:lnTo>
                    <a:pt x="3352800" y="0"/>
                  </a:lnTo>
                  <a:close/>
                </a:path>
              </a:pathLst>
            </a:custGeom>
            <a:solidFill>
              <a:srgbClr val="A11212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" name="Google Shape;314;p28"/>
            <p:cNvSpPr/>
            <p:nvPr/>
          </p:nvSpPr>
          <p:spPr>
            <a:xfrm>
              <a:off x="682751" y="0"/>
              <a:ext cx="1987295" cy="1853184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5" name="Google Shape;315;p28"/>
          <p:cNvSpPr txBox="1"/>
          <p:nvPr/>
        </p:nvSpPr>
        <p:spPr>
          <a:xfrm>
            <a:off x="3954907" y="1862708"/>
            <a:ext cx="2730500" cy="3295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14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VALUE APPRECIATION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28"/>
          <p:cNvSpPr txBox="1"/>
          <p:nvPr/>
        </p:nvSpPr>
        <p:spPr>
          <a:xfrm>
            <a:off x="3954907" y="2472689"/>
            <a:ext cx="7806055" cy="24631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1425">
            <a:spAutoFit/>
          </a:bodyPr>
          <a:lstStyle/>
          <a:p>
            <a:pPr indent="-344805" lvl="0" marL="35687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Secured Living Experience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1630" lvl="1" marL="698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24/7 security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1630" lvl="1" marL="698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CCTV in common areas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1630" lvl="1" marL="698500" marR="0" rtl="0" algn="l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>
                <a:srgbClr val="404040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Well-maintained facilities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4805" lvl="0" marL="35687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404040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Land Value appreciation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1630" lvl="1" marL="698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Located in Quezon City, one of the most progressive cities in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698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NCR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28"/>
          <p:cNvSpPr txBox="1"/>
          <p:nvPr/>
        </p:nvSpPr>
        <p:spPr>
          <a:xfrm>
            <a:off x="344830" y="2821000"/>
            <a:ext cx="2667000" cy="1031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Secure</a:t>
            </a:r>
            <a:endParaRPr sz="6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p28"/>
          <p:cNvSpPr txBox="1"/>
          <p:nvPr/>
        </p:nvSpPr>
        <p:spPr>
          <a:xfrm>
            <a:off x="8787510" y="6545681"/>
            <a:ext cx="3295015" cy="2089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 presentation purposes only as of January 2020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3" name="Google Shape;323;p29"/>
          <p:cNvGrpSpPr/>
          <p:nvPr/>
        </p:nvGrpSpPr>
        <p:grpSpPr>
          <a:xfrm>
            <a:off x="0" y="0"/>
            <a:ext cx="3352800" cy="6858000"/>
            <a:chOff x="0" y="0"/>
            <a:chExt cx="3352800" cy="6858000"/>
          </a:xfrm>
        </p:grpSpPr>
        <p:sp>
          <p:nvSpPr>
            <p:cNvPr id="324" name="Google Shape;324;p29"/>
            <p:cNvSpPr/>
            <p:nvPr/>
          </p:nvSpPr>
          <p:spPr>
            <a:xfrm>
              <a:off x="0" y="0"/>
              <a:ext cx="3352800" cy="6858000"/>
            </a:xfrm>
            <a:custGeom>
              <a:rect b="b" l="l" r="r" t="t"/>
              <a:pathLst>
                <a:path extrusionOk="0" h="6858000" w="3352800">
                  <a:moveTo>
                    <a:pt x="335280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3352800" y="6858000"/>
                  </a:lnTo>
                  <a:lnTo>
                    <a:pt x="3352800" y="0"/>
                  </a:lnTo>
                  <a:close/>
                </a:path>
              </a:pathLst>
            </a:custGeom>
            <a:solidFill>
              <a:srgbClr val="A11212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325;p29"/>
            <p:cNvSpPr/>
            <p:nvPr/>
          </p:nvSpPr>
          <p:spPr>
            <a:xfrm>
              <a:off x="682751" y="0"/>
              <a:ext cx="1987295" cy="1853184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6" name="Google Shape;326;p29"/>
          <p:cNvSpPr txBox="1"/>
          <p:nvPr/>
        </p:nvSpPr>
        <p:spPr>
          <a:xfrm>
            <a:off x="3994150" y="1872487"/>
            <a:ext cx="3978275" cy="30740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14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VALUE FOR MONEY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4805" lvl="0" marL="357505" marR="0" rtl="0" algn="l">
              <a:lnSpc>
                <a:spcPct val="100000"/>
              </a:lnSpc>
              <a:spcBef>
                <a:spcPts val="2405"/>
              </a:spcBef>
              <a:spcAft>
                <a:spcPts val="0"/>
              </a:spcAft>
              <a:buClr>
                <a:srgbClr val="404040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Highly accessible location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4805" lvl="0" marL="357505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404040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Well-planned development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265" lvl="1" marL="698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Well maintained amenities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4805" lvl="0" marL="357505" marR="0" rtl="0" algn="l">
              <a:lnSpc>
                <a:spcPct val="100000"/>
              </a:lnSpc>
              <a:spcBef>
                <a:spcPts val="2405"/>
              </a:spcBef>
              <a:spcAft>
                <a:spcPts val="0"/>
              </a:spcAft>
              <a:buClr>
                <a:srgbClr val="404040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Efficiently-designed units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4805" lvl="0" marL="357505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404040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Entry to an Ayala Land lifestyle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29"/>
          <p:cNvSpPr txBox="1"/>
          <p:nvPr>
            <p:ph type="title"/>
          </p:nvPr>
        </p:nvSpPr>
        <p:spPr>
          <a:xfrm>
            <a:off x="318922" y="2931998"/>
            <a:ext cx="2709545" cy="8489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/>
              <a:t>Sensible</a:t>
            </a:r>
            <a:endParaRPr sz="5400"/>
          </a:p>
        </p:txBody>
      </p:sp>
      <p:sp>
        <p:nvSpPr>
          <p:cNvPr id="328" name="Google Shape;328;p29"/>
          <p:cNvSpPr txBox="1"/>
          <p:nvPr/>
        </p:nvSpPr>
        <p:spPr>
          <a:xfrm>
            <a:off x="8787510" y="6545681"/>
            <a:ext cx="3295015" cy="2089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 presentation purposes only as of January 2020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oogle Shape;58;p3"/>
          <p:cNvGrpSpPr/>
          <p:nvPr/>
        </p:nvGrpSpPr>
        <p:grpSpPr>
          <a:xfrm>
            <a:off x="0" y="0"/>
            <a:ext cx="12192000" cy="6673124"/>
            <a:chOff x="0" y="0"/>
            <a:chExt cx="12192000" cy="6673124"/>
          </a:xfrm>
        </p:grpSpPr>
        <p:sp>
          <p:nvSpPr>
            <p:cNvPr id="59" name="Google Shape;59;p3"/>
            <p:cNvSpPr/>
            <p:nvPr/>
          </p:nvSpPr>
          <p:spPr>
            <a:xfrm>
              <a:off x="728472" y="1429511"/>
              <a:ext cx="10735056" cy="5243613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0" y="0"/>
              <a:ext cx="12192000" cy="1447800"/>
            </a:xfrm>
            <a:custGeom>
              <a:rect b="b" l="l" r="r" t="t"/>
              <a:pathLst>
                <a:path extrusionOk="0" h="1447800" w="12192000">
                  <a:moveTo>
                    <a:pt x="12192000" y="0"/>
                  </a:moveTo>
                  <a:lnTo>
                    <a:pt x="0" y="0"/>
                  </a:lnTo>
                  <a:lnTo>
                    <a:pt x="0" y="1447800"/>
                  </a:lnTo>
                  <a:lnTo>
                    <a:pt x="12192000" y="1447800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005325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1" name="Google Shape;61;p3"/>
          <p:cNvSpPr txBox="1"/>
          <p:nvPr/>
        </p:nvSpPr>
        <p:spPr>
          <a:xfrm>
            <a:off x="3542791" y="562102"/>
            <a:ext cx="5106670" cy="299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INTEGRATED ARRAY OF REAL ESTATE PRODUCTS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3" name="Google Shape;333;p30"/>
          <p:cNvGrpSpPr/>
          <p:nvPr/>
        </p:nvGrpSpPr>
        <p:grpSpPr>
          <a:xfrm>
            <a:off x="0" y="0"/>
            <a:ext cx="12191998" cy="6857998"/>
            <a:chOff x="0" y="0"/>
            <a:chExt cx="12191998" cy="6857998"/>
          </a:xfrm>
        </p:grpSpPr>
        <p:sp>
          <p:nvSpPr>
            <p:cNvPr id="334" name="Google Shape;334;p30"/>
            <p:cNvSpPr/>
            <p:nvPr/>
          </p:nvSpPr>
          <p:spPr>
            <a:xfrm>
              <a:off x="0" y="0"/>
              <a:ext cx="12191998" cy="6857998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335;p30"/>
            <p:cNvSpPr/>
            <p:nvPr/>
          </p:nvSpPr>
          <p:spPr>
            <a:xfrm>
              <a:off x="0" y="0"/>
              <a:ext cx="12176760" cy="5770245"/>
            </a:xfrm>
            <a:custGeom>
              <a:rect b="b" l="l" r="r" t="t"/>
              <a:pathLst>
                <a:path extrusionOk="0" h="5770245" w="12176760">
                  <a:moveTo>
                    <a:pt x="0" y="5769864"/>
                  </a:moveTo>
                  <a:lnTo>
                    <a:pt x="12176760" y="5769864"/>
                  </a:lnTo>
                  <a:lnTo>
                    <a:pt x="12176760" y="0"/>
                  </a:lnTo>
                  <a:lnTo>
                    <a:pt x="0" y="0"/>
                  </a:lnTo>
                  <a:lnTo>
                    <a:pt x="0" y="5769864"/>
                  </a:lnTo>
                  <a:close/>
                </a:path>
              </a:pathLst>
            </a:custGeom>
            <a:solidFill>
              <a:srgbClr val="FFFFFF">
                <a:alpha val="24705"/>
              </a:srgbClr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6" name="Google Shape;336;p30"/>
          <p:cNvSpPr txBox="1"/>
          <p:nvPr>
            <p:ph type="title"/>
          </p:nvPr>
        </p:nvSpPr>
        <p:spPr>
          <a:xfrm>
            <a:off x="5946394" y="2032533"/>
            <a:ext cx="5334635" cy="124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/>
              <a:t>Thank you!</a:t>
            </a:r>
            <a:endParaRPr sz="8000"/>
          </a:p>
        </p:txBody>
      </p:sp>
      <p:grpSp>
        <p:nvGrpSpPr>
          <p:cNvPr id="337" name="Google Shape;337;p30"/>
          <p:cNvGrpSpPr/>
          <p:nvPr/>
        </p:nvGrpSpPr>
        <p:grpSpPr>
          <a:xfrm>
            <a:off x="0" y="5769864"/>
            <a:ext cx="12192000" cy="1088390"/>
            <a:chOff x="0" y="5769864"/>
            <a:chExt cx="12192000" cy="1088390"/>
          </a:xfrm>
        </p:grpSpPr>
        <p:sp>
          <p:nvSpPr>
            <p:cNvPr id="338" name="Google Shape;338;p30"/>
            <p:cNvSpPr/>
            <p:nvPr/>
          </p:nvSpPr>
          <p:spPr>
            <a:xfrm>
              <a:off x="0" y="5769864"/>
              <a:ext cx="12192000" cy="1088390"/>
            </a:xfrm>
            <a:custGeom>
              <a:rect b="b" l="l" r="r" t="t"/>
              <a:pathLst>
                <a:path extrusionOk="0" h="1088390" w="12192000">
                  <a:moveTo>
                    <a:pt x="12192000" y="0"/>
                  </a:moveTo>
                  <a:lnTo>
                    <a:pt x="0" y="0"/>
                  </a:lnTo>
                  <a:lnTo>
                    <a:pt x="0" y="1088136"/>
                  </a:lnTo>
                  <a:lnTo>
                    <a:pt x="12192000" y="1088136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A11212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339;p30"/>
            <p:cNvSpPr/>
            <p:nvPr/>
          </p:nvSpPr>
          <p:spPr>
            <a:xfrm>
              <a:off x="8641080" y="5791199"/>
              <a:ext cx="1600200" cy="1063752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0" name="Google Shape;340;p30"/>
          <p:cNvSpPr txBox="1"/>
          <p:nvPr/>
        </p:nvSpPr>
        <p:spPr>
          <a:xfrm>
            <a:off x="2136775" y="6177788"/>
            <a:ext cx="1931035" cy="2705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3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u="sng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www.avidaland.com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"/>
          <p:cNvSpPr/>
          <p:nvPr/>
        </p:nvSpPr>
        <p:spPr>
          <a:xfrm>
            <a:off x="0" y="5410199"/>
            <a:ext cx="12192000" cy="1447800"/>
          </a:xfrm>
          <a:custGeom>
            <a:rect b="b" l="l" r="r" t="t"/>
            <a:pathLst>
              <a:path extrusionOk="0" h="1447800" w="12192000">
                <a:moveTo>
                  <a:pt x="12192000" y="0"/>
                </a:moveTo>
                <a:lnTo>
                  <a:pt x="0" y="0"/>
                </a:lnTo>
                <a:lnTo>
                  <a:pt x="0" y="1447799"/>
                </a:lnTo>
                <a:lnTo>
                  <a:pt x="12192000" y="1447799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5325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4"/>
          <p:cNvSpPr txBox="1"/>
          <p:nvPr/>
        </p:nvSpPr>
        <p:spPr>
          <a:xfrm>
            <a:off x="4021328" y="5974791"/>
            <a:ext cx="4149725" cy="299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EXTENSIVE PRESENCE IN QUEZON CITY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4"/>
          <p:cNvSpPr/>
          <p:nvPr/>
        </p:nvSpPr>
        <p:spPr>
          <a:xfrm>
            <a:off x="1273159" y="3115135"/>
            <a:ext cx="1548659" cy="664384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69;p4"/>
          <p:cNvSpPr txBox="1"/>
          <p:nvPr/>
        </p:nvSpPr>
        <p:spPr>
          <a:xfrm>
            <a:off x="440537" y="4355338"/>
            <a:ext cx="3159760" cy="574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Bagong Pag-asa • Fairview •</a:t>
            </a: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5588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Balintawak • New Manila</a:t>
            </a: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0" name="Google Shape;70;p4"/>
          <p:cNvSpPr/>
          <p:nvPr/>
        </p:nvSpPr>
        <p:spPr>
          <a:xfrm>
            <a:off x="432816" y="5471159"/>
            <a:ext cx="1987296" cy="132588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4"/>
          <p:cNvSpPr txBox="1"/>
          <p:nvPr/>
        </p:nvSpPr>
        <p:spPr>
          <a:xfrm>
            <a:off x="5153659" y="4494021"/>
            <a:ext cx="1296035" cy="299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Balintawak</a:t>
            </a: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2" name="Google Shape;72;p4"/>
          <p:cNvSpPr txBox="1"/>
          <p:nvPr/>
        </p:nvSpPr>
        <p:spPr>
          <a:xfrm>
            <a:off x="8900286" y="4494021"/>
            <a:ext cx="1914525" cy="299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Bagong Pag-asa</a:t>
            </a: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3" name="Google Shape;73;p4"/>
          <p:cNvSpPr txBox="1"/>
          <p:nvPr/>
        </p:nvSpPr>
        <p:spPr>
          <a:xfrm>
            <a:off x="8787510" y="6545681"/>
            <a:ext cx="3295015" cy="2089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For presentation purposes only as of January 2020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4"/>
          <p:cNvSpPr/>
          <p:nvPr/>
        </p:nvSpPr>
        <p:spPr>
          <a:xfrm>
            <a:off x="9015983" y="2842559"/>
            <a:ext cx="1725168" cy="125537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75;p4"/>
          <p:cNvSpPr/>
          <p:nvPr/>
        </p:nvSpPr>
        <p:spPr>
          <a:xfrm>
            <a:off x="8110728" y="371856"/>
            <a:ext cx="3831335" cy="2124456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4"/>
          <p:cNvSpPr/>
          <p:nvPr/>
        </p:nvSpPr>
        <p:spPr>
          <a:xfrm>
            <a:off x="649223" y="384047"/>
            <a:ext cx="2801111" cy="2100072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4"/>
          <p:cNvSpPr/>
          <p:nvPr/>
        </p:nvSpPr>
        <p:spPr>
          <a:xfrm>
            <a:off x="3941064" y="384047"/>
            <a:ext cx="3730752" cy="2100072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78;p4"/>
          <p:cNvSpPr/>
          <p:nvPr/>
        </p:nvSpPr>
        <p:spPr>
          <a:xfrm>
            <a:off x="4194047" y="2953511"/>
            <a:ext cx="3220209" cy="947927"/>
          </a:xfrm>
          <a:prstGeom prst="rect">
            <a:avLst/>
          </a:pr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5"/>
          <p:cNvSpPr/>
          <p:nvPr/>
        </p:nvSpPr>
        <p:spPr>
          <a:xfrm>
            <a:off x="0" y="0"/>
            <a:ext cx="3840479" cy="6858000"/>
          </a:xfrm>
          <a:custGeom>
            <a:rect b="b" l="l" r="r" t="t"/>
            <a:pathLst>
              <a:path extrusionOk="0" h="6858000" w="3840479">
                <a:moveTo>
                  <a:pt x="0" y="6857996"/>
                </a:moveTo>
                <a:lnTo>
                  <a:pt x="3840479" y="6857996"/>
                </a:lnTo>
                <a:lnTo>
                  <a:pt x="3840479" y="0"/>
                </a:lnTo>
                <a:lnTo>
                  <a:pt x="0" y="0"/>
                </a:lnTo>
                <a:lnTo>
                  <a:pt x="0" y="6857996"/>
                </a:lnTo>
                <a:close/>
              </a:path>
            </a:pathLst>
          </a:custGeom>
          <a:solidFill>
            <a:srgbClr val="B42D34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p5"/>
          <p:cNvSpPr txBox="1"/>
          <p:nvPr>
            <p:ph type="title"/>
          </p:nvPr>
        </p:nvSpPr>
        <p:spPr>
          <a:xfrm>
            <a:off x="572820" y="578053"/>
            <a:ext cx="2696210" cy="5124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/>
              <a:t>QUEZON CITY</a:t>
            </a:r>
            <a:endParaRPr sz="3200"/>
          </a:p>
        </p:txBody>
      </p:sp>
      <p:sp>
        <p:nvSpPr>
          <p:cNvPr id="85" name="Google Shape;85;p5"/>
          <p:cNvSpPr txBox="1"/>
          <p:nvPr/>
        </p:nvSpPr>
        <p:spPr>
          <a:xfrm>
            <a:off x="239979" y="1759153"/>
            <a:ext cx="3209925" cy="33185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spAutoFit/>
          </a:bodyPr>
          <a:lstStyle/>
          <a:p>
            <a:pPr indent="-287019" lvl="0" marL="299085" marR="508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Most populous city in the  country (2.9 million as of 2015)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7019" lvl="0" marL="299085" marR="171450" rtl="0" algn="l">
              <a:lnSpc>
                <a:spcPct val="1501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Information and  Communications Technology  Capital of the Philippines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7019" lvl="0" marL="299085" marR="46990" rtl="0" algn="l">
              <a:lnSpc>
                <a:spcPct val="180000"/>
              </a:lnSpc>
              <a:spcBef>
                <a:spcPts val="259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Economy dominated by small-  to-medium enterprises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7019" lvl="0" marL="299085" marR="199390" rtl="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Multiple upcoming  infrastructure developments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5"/>
          <p:cNvSpPr txBox="1"/>
          <p:nvPr/>
        </p:nvSpPr>
        <p:spPr>
          <a:xfrm>
            <a:off x="378968" y="5869940"/>
            <a:ext cx="3331845" cy="8267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325">
            <a:sp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05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Sources:  </a:t>
            </a:r>
            <a:r>
              <a:rPr i="1" lang="en-US" sz="1050" u="sng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http://www.philstar.com/business/2015/09/19/1501296/phi  lippine-cities-over-1m-population-nearly-triple-2025 </a:t>
            </a:r>
            <a:r>
              <a:rPr i="1" lang="en-US" sz="105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i="1" lang="en-US" sz="1050" u="sng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https://quezoncity.gov.ph/index.php/about-the-city-  government/economy</a:t>
            </a:r>
            <a:endParaRPr sz="10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5"/>
          <p:cNvSpPr/>
          <p:nvPr/>
        </p:nvSpPr>
        <p:spPr>
          <a:xfrm>
            <a:off x="3980688" y="539495"/>
            <a:ext cx="4306823" cy="5779008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8" name="Google Shape;88;p5"/>
          <p:cNvGrpSpPr/>
          <p:nvPr/>
        </p:nvGrpSpPr>
        <p:grpSpPr>
          <a:xfrm>
            <a:off x="8339328" y="0"/>
            <a:ext cx="3852672" cy="6857997"/>
            <a:chOff x="8339328" y="0"/>
            <a:chExt cx="3852672" cy="6857997"/>
          </a:xfrm>
        </p:grpSpPr>
        <p:sp>
          <p:nvSpPr>
            <p:cNvPr id="89" name="Google Shape;89;p5"/>
            <p:cNvSpPr/>
            <p:nvPr/>
          </p:nvSpPr>
          <p:spPr>
            <a:xfrm>
              <a:off x="8345424" y="3986782"/>
              <a:ext cx="3840479" cy="2871215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5"/>
            <p:cNvSpPr/>
            <p:nvPr/>
          </p:nvSpPr>
          <p:spPr>
            <a:xfrm>
              <a:off x="8339328" y="0"/>
              <a:ext cx="3852672" cy="4401312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"/>
          <p:cNvSpPr txBox="1"/>
          <p:nvPr>
            <p:ph type="title"/>
          </p:nvPr>
        </p:nvSpPr>
        <p:spPr>
          <a:xfrm>
            <a:off x="8305545" y="946150"/>
            <a:ext cx="2810510" cy="14878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1425">
            <a:sp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01F5F"/>
                </a:solidFill>
                <a:latin typeface="Arial"/>
                <a:ea typeface="Arial"/>
                <a:cs typeface="Arial"/>
                <a:sym typeface="Arial"/>
              </a:rPr>
              <a:t>Metro Manila’s  Planned Railway  Network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6" name="Google Shape;96;p6"/>
          <p:cNvGrpSpPr/>
          <p:nvPr/>
        </p:nvGrpSpPr>
        <p:grpSpPr>
          <a:xfrm>
            <a:off x="0" y="0"/>
            <a:ext cx="11378183" cy="6857998"/>
            <a:chOff x="0" y="0"/>
            <a:chExt cx="11378183" cy="6857998"/>
          </a:xfrm>
        </p:grpSpPr>
        <p:sp>
          <p:nvSpPr>
            <p:cNvPr id="97" name="Google Shape;97;p6"/>
            <p:cNvSpPr/>
            <p:nvPr/>
          </p:nvSpPr>
          <p:spPr>
            <a:xfrm>
              <a:off x="0" y="0"/>
              <a:ext cx="8257152" cy="6857996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0" y="0"/>
              <a:ext cx="7909559" cy="6857998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6"/>
            <p:cNvSpPr/>
            <p:nvPr/>
          </p:nvSpPr>
          <p:spPr>
            <a:xfrm>
              <a:off x="8223504" y="2505455"/>
              <a:ext cx="3154679" cy="2542032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6"/>
            <p:cNvSpPr/>
            <p:nvPr/>
          </p:nvSpPr>
          <p:spPr>
            <a:xfrm>
              <a:off x="9464040" y="5145023"/>
              <a:ext cx="1897956" cy="1391238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6"/>
            <p:cNvSpPr/>
            <p:nvPr/>
          </p:nvSpPr>
          <p:spPr>
            <a:xfrm>
              <a:off x="2558795" y="1114044"/>
              <a:ext cx="3093720" cy="3645535"/>
            </a:xfrm>
            <a:custGeom>
              <a:rect b="b" l="l" r="r" t="t"/>
              <a:pathLst>
                <a:path extrusionOk="0" h="3645535" w="3093720">
                  <a:moveTo>
                    <a:pt x="0" y="1822703"/>
                  </a:moveTo>
                  <a:lnTo>
                    <a:pt x="614" y="1770811"/>
                  </a:lnTo>
                  <a:lnTo>
                    <a:pt x="2448" y="1719277"/>
                  </a:lnTo>
                  <a:lnTo>
                    <a:pt x="5484" y="1668122"/>
                  </a:lnTo>
                  <a:lnTo>
                    <a:pt x="9707" y="1617364"/>
                  </a:lnTo>
                  <a:lnTo>
                    <a:pt x="15099" y="1567023"/>
                  </a:lnTo>
                  <a:lnTo>
                    <a:pt x="21645" y="1517118"/>
                  </a:lnTo>
                  <a:lnTo>
                    <a:pt x="29329" y="1467668"/>
                  </a:lnTo>
                  <a:lnTo>
                    <a:pt x="38133" y="1418693"/>
                  </a:lnTo>
                  <a:lnTo>
                    <a:pt x="48042" y="1370211"/>
                  </a:lnTo>
                  <a:lnTo>
                    <a:pt x="59039" y="1322242"/>
                  </a:lnTo>
                  <a:lnTo>
                    <a:pt x="71108" y="1274806"/>
                  </a:lnTo>
                  <a:lnTo>
                    <a:pt x="84233" y="1227920"/>
                  </a:lnTo>
                  <a:lnTo>
                    <a:pt x="98397" y="1181606"/>
                  </a:lnTo>
                  <a:lnTo>
                    <a:pt x="113584" y="1135881"/>
                  </a:lnTo>
                  <a:lnTo>
                    <a:pt x="129778" y="1090765"/>
                  </a:lnTo>
                  <a:lnTo>
                    <a:pt x="146962" y="1046278"/>
                  </a:lnTo>
                  <a:lnTo>
                    <a:pt x="165121" y="1002438"/>
                  </a:lnTo>
                  <a:lnTo>
                    <a:pt x="184237" y="959265"/>
                  </a:lnTo>
                  <a:lnTo>
                    <a:pt x="204294" y="916778"/>
                  </a:lnTo>
                  <a:lnTo>
                    <a:pt x="225277" y="874997"/>
                  </a:lnTo>
                  <a:lnTo>
                    <a:pt x="247168" y="833940"/>
                  </a:lnTo>
                  <a:lnTo>
                    <a:pt x="269952" y="793627"/>
                  </a:lnTo>
                  <a:lnTo>
                    <a:pt x="293612" y="754076"/>
                  </a:lnTo>
                  <a:lnTo>
                    <a:pt x="318132" y="715308"/>
                  </a:lnTo>
                  <a:lnTo>
                    <a:pt x="343495" y="677342"/>
                  </a:lnTo>
                  <a:lnTo>
                    <a:pt x="369685" y="640196"/>
                  </a:lnTo>
                  <a:lnTo>
                    <a:pt x="396686" y="603890"/>
                  </a:lnTo>
                  <a:lnTo>
                    <a:pt x="424482" y="568444"/>
                  </a:lnTo>
                  <a:lnTo>
                    <a:pt x="453056" y="533876"/>
                  </a:lnTo>
                  <a:lnTo>
                    <a:pt x="482392" y="500205"/>
                  </a:lnTo>
                  <a:lnTo>
                    <a:pt x="512473" y="467452"/>
                  </a:lnTo>
                  <a:lnTo>
                    <a:pt x="543284" y="435634"/>
                  </a:lnTo>
                  <a:lnTo>
                    <a:pt x="574808" y="404772"/>
                  </a:lnTo>
                  <a:lnTo>
                    <a:pt x="607028" y="374885"/>
                  </a:lnTo>
                  <a:lnTo>
                    <a:pt x="639928" y="345992"/>
                  </a:lnTo>
                  <a:lnTo>
                    <a:pt x="673493" y="318111"/>
                  </a:lnTo>
                  <a:lnTo>
                    <a:pt x="707705" y="291263"/>
                  </a:lnTo>
                  <a:lnTo>
                    <a:pt x="742548" y="265467"/>
                  </a:lnTo>
                  <a:lnTo>
                    <a:pt x="778007" y="240741"/>
                  </a:lnTo>
                  <a:lnTo>
                    <a:pt x="814064" y="217106"/>
                  </a:lnTo>
                  <a:lnTo>
                    <a:pt x="850703" y="194580"/>
                  </a:lnTo>
                  <a:lnTo>
                    <a:pt x="887909" y="173182"/>
                  </a:lnTo>
                  <a:lnTo>
                    <a:pt x="925664" y="152932"/>
                  </a:lnTo>
                  <a:lnTo>
                    <a:pt x="963953" y="133849"/>
                  </a:lnTo>
                  <a:lnTo>
                    <a:pt x="1002758" y="115953"/>
                  </a:lnTo>
                  <a:lnTo>
                    <a:pt x="1042065" y="99262"/>
                  </a:lnTo>
                  <a:lnTo>
                    <a:pt x="1081855" y="83795"/>
                  </a:lnTo>
                  <a:lnTo>
                    <a:pt x="1122114" y="69573"/>
                  </a:lnTo>
                  <a:lnTo>
                    <a:pt x="1162825" y="56614"/>
                  </a:lnTo>
                  <a:lnTo>
                    <a:pt x="1203971" y="44937"/>
                  </a:lnTo>
                  <a:lnTo>
                    <a:pt x="1245537" y="34562"/>
                  </a:lnTo>
                  <a:lnTo>
                    <a:pt x="1287505" y="25508"/>
                  </a:lnTo>
                  <a:lnTo>
                    <a:pt x="1329860" y="17794"/>
                  </a:lnTo>
                  <a:lnTo>
                    <a:pt x="1372585" y="11439"/>
                  </a:lnTo>
                  <a:lnTo>
                    <a:pt x="1415663" y="6463"/>
                  </a:lnTo>
                  <a:lnTo>
                    <a:pt x="1459080" y="2885"/>
                  </a:lnTo>
                  <a:lnTo>
                    <a:pt x="1502817" y="724"/>
                  </a:lnTo>
                  <a:lnTo>
                    <a:pt x="1546859" y="0"/>
                  </a:lnTo>
                  <a:lnTo>
                    <a:pt x="1590902" y="724"/>
                  </a:lnTo>
                  <a:lnTo>
                    <a:pt x="1634639" y="2885"/>
                  </a:lnTo>
                  <a:lnTo>
                    <a:pt x="1678056" y="6463"/>
                  </a:lnTo>
                  <a:lnTo>
                    <a:pt x="1721134" y="11439"/>
                  </a:lnTo>
                  <a:lnTo>
                    <a:pt x="1763859" y="17794"/>
                  </a:lnTo>
                  <a:lnTo>
                    <a:pt x="1806214" y="25508"/>
                  </a:lnTo>
                  <a:lnTo>
                    <a:pt x="1848182" y="34562"/>
                  </a:lnTo>
                  <a:lnTo>
                    <a:pt x="1889748" y="44937"/>
                  </a:lnTo>
                  <a:lnTo>
                    <a:pt x="1930894" y="56614"/>
                  </a:lnTo>
                  <a:lnTo>
                    <a:pt x="1971605" y="69573"/>
                  </a:lnTo>
                  <a:lnTo>
                    <a:pt x="2011864" y="83795"/>
                  </a:lnTo>
                  <a:lnTo>
                    <a:pt x="2051654" y="99262"/>
                  </a:lnTo>
                  <a:lnTo>
                    <a:pt x="2090961" y="115953"/>
                  </a:lnTo>
                  <a:lnTo>
                    <a:pt x="2129766" y="133849"/>
                  </a:lnTo>
                  <a:lnTo>
                    <a:pt x="2168055" y="152932"/>
                  </a:lnTo>
                  <a:lnTo>
                    <a:pt x="2205810" y="173182"/>
                  </a:lnTo>
                  <a:lnTo>
                    <a:pt x="2243016" y="194580"/>
                  </a:lnTo>
                  <a:lnTo>
                    <a:pt x="2279655" y="217106"/>
                  </a:lnTo>
                  <a:lnTo>
                    <a:pt x="2315712" y="240741"/>
                  </a:lnTo>
                  <a:lnTo>
                    <a:pt x="2351171" y="265467"/>
                  </a:lnTo>
                  <a:lnTo>
                    <a:pt x="2386014" y="291263"/>
                  </a:lnTo>
                  <a:lnTo>
                    <a:pt x="2420226" y="318111"/>
                  </a:lnTo>
                  <a:lnTo>
                    <a:pt x="2453791" y="345992"/>
                  </a:lnTo>
                  <a:lnTo>
                    <a:pt x="2486691" y="374885"/>
                  </a:lnTo>
                  <a:lnTo>
                    <a:pt x="2518911" y="404772"/>
                  </a:lnTo>
                  <a:lnTo>
                    <a:pt x="2550435" y="435634"/>
                  </a:lnTo>
                  <a:lnTo>
                    <a:pt x="2581246" y="467452"/>
                  </a:lnTo>
                  <a:lnTo>
                    <a:pt x="2611327" y="500205"/>
                  </a:lnTo>
                  <a:lnTo>
                    <a:pt x="2640663" y="533876"/>
                  </a:lnTo>
                  <a:lnTo>
                    <a:pt x="2669237" y="568444"/>
                  </a:lnTo>
                  <a:lnTo>
                    <a:pt x="2697033" y="603890"/>
                  </a:lnTo>
                  <a:lnTo>
                    <a:pt x="2724034" y="640196"/>
                  </a:lnTo>
                  <a:lnTo>
                    <a:pt x="2750224" y="677342"/>
                  </a:lnTo>
                  <a:lnTo>
                    <a:pt x="2775587" y="715308"/>
                  </a:lnTo>
                  <a:lnTo>
                    <a:pt x="2800107" y="754076"/>
                  </a:lnTo>
                  <a:lnTo>
                    <a:pt x="2823767" y="793627"/>
                  </a:lnTo>
                  <a:lnTo>
                    <a:pt x="2846551" y="833940"/>
                  </a:lnTo>
                  <a:lnTo>
                    <a:pt x="2868442" y="874997"/>
                  </a:lnTo>
                  <a:lnTo>
                    <a:pt x="2889425" y="916778"/>
                  </a:lnTo>
                  <a:lnTo>
                    <a:pt x="2909482" y="959265"/>
                  </a:lnTo>
                  <a:lnTo>
                    <a:pt x="2928598" y="1002438"/>
                  </a:lnTo>
                  <a:lnTo>
                    <a:pt x="2946757" y="1046278"/>
                  </a:lnTo>
                  <a:lnTo>
                    <a:pt x="2963941" y="1090765"/>
                  </a:lnTo>
                  <a:lnTo>
                    <a:pt x="2980135" y="1135881"/>
                  </a:lnTo>
                  <a:lnTo>
                    <a:pt x="2995322" y="1181606"/>
                  </a:lnTo>
                  <a:lnTo>
                    <a:pt x="3009486" y="1227920"/>
                  </a:lnTo>
                  <a:lnTo>
                    <a:pt x="3022611" y="1274806"/>
                  </a:lnTo>
                  <a:lnTo>
                    <a:pt x="3034680" y="1322242"/>
                  </a:lnTo>
                  <a:lnTo>
                    <a:pt x="3045677" y="1370211"/>
                  </a:lnTo>
                  <a:lnTo>
                    <a:pt x="3055586" y="1418693"/>
                  </a:lnTo>
                  <a:lnTo>
                    <a:pt x="3064390" y="1467668"/>
                  </a:lnTo>
                  <a:lnTo>
                    <a:pt x="3072074" y="1517118"/>
                  </a:lnTo>
                  <a:lnTo>
                    <a:pt x="3078620" y="1567023"/>
                  </a:lnTo>
                  <a:lnTo>
                    <a:pt x="3084012" y="1617364"/>
                  </a:lnTo>
                  <a:lnTo>
                    <a:pt x="3088235" y="1668122"/>
                  </a:lnTo>
                  <a:lnTo>
                    <a:pt x="3091271" y="1719277"/>
                  </a:lnTo>
                  <a:lnTo>
                    <a:pt x="3093105" y="1770811"/>
                  </a:lnTo>
                  <a:lnTo>
                    <a:pt x="3093720" y="1822703"/>
                  </a:lnTo>
                  <a:lnTo>
                    <a:pt x="3093105" y="1874596"/>
                  </a:lnTo>
                  <a:lnTo>
                    <a:pt x="3091271" y="1926130"/>
                  </a:lnTo>
                  <a:lnTo>
                    <a:pt x="3088235" y="1977285"/>
                  </a:lnTo>
                  <a:lnTo>
                    <a:pt x="3084012" y="2028043"/>
                  </a:lnTo>
                  <a:lnTo>
                    <a:pt x="3078620" y="2078384"/>
                  </a:lnTo>
                  <a:lnTo>
                    <a:pt x="3072074" y="2128289"/>
                  </a:lnTo>
                  <a:lnTo>
                    <a:pt x="3064390" y="2177739"/>
                  </a:lnTo>
                  <a:lnTo>
                    <a:pt x="3055586" y="2226714"/>
                  </a:lnTo>
                  <a:lnTo>
                    <a:pt x="3045677" y="2275196"/>
                  </a:lnTo>
                  <a:lnTo>
                    <a:pt x="3034680" y="2323165"/>
                  </a:lnTo>
                  <a:lnTo>
                    <a:pt x="3022611" y="2370601"/>
                  </a:lnTo>
                  <a:lnTo>
                    <a:pt x="3009486" y="2417487"/>
                  </a:lnTo>
                  <a:lnTo>
                    <a:pt x="2995322" y="2463801"/>
                  </a:lnTo>
                  <a:lnTo>
                    <a:pt x="2980135" y="2509526"/>
                  </a:lnTo>
                  <a:lnTo>
                    <a:pt x="2963941" y="2554642"/>
                  </a:lnTo>
                  <a:lnTo>
                    <a:pt x="2946757" y="2599129"/>
                  </a:lnTo>
                  <a:lnTo>
                    <a:pt x="2928598" y="2642969"/>
                  </a:lnTo>
                  <a:lnTo>
                    <a:pt x="2909482" y="2686142"/>
                  </a:lnTo>
                  <a:lnTo>
                    <a:pt x="2889425" y="2728629"/>
                  </a:lnTo>
                  <a:lnTo>
                    <a:pt x="2868442" y="2770410"/>
                  </a:lnTo>
                  <a:lnTo>
                    <a:pt x="2846551" y="2811467"/>
                  </a:lnTo>
                  <a:lnTo>
                    <a:pt x="2823767" y="2851780"/>
                  </a:lnTo>
                  <a:lnTo>
                    <a:pt x="2800107" y="2891331"/>
                  </a:lnTo>
                  <a:lnTo>
                    <a:pt x="2775587" y="2930099"/>
                  </a:lnTo>
                  <a:lnTo>
                    <a:pt x="2750224" y="2968065"/>
                  </a:lnTo>
                  <a:lnTo>
                    <a:pt x="2724034" y="3005211"/>
                  </a:lnTo>
                  <a:lnTo>
                    <a:pt x="2697033" y="3041517"/>
                  </a:lnTo>
                  <a:lnTo>
                    <a:pt x="2669237" y="3076963"/>
                  </a:lnTo>
                  <a:lnTo>
                    <a:pt x="2640663" y="3111531"/>
                  </a:lnTo>
                  <a:lnTo>
                    <a:pt x="2611327" y="3145202"/>
                  </a:lnTo>
                  <a:lnTo>
                    <a:pt x="2581246" y="3177955"/>
                  </a:lnTo>
                  <a:lnTo>
                    <a:pt x="2550435" y="3209773"/>
                  </a:lnTo>
                  <a:lnTo>
                    <a:pt x="2518911" y="3240635"/>
                  </a:lnTo>
                  <a:lnTo>
                    <a:pt x="2486691" y="3270522"/>
                  </a:lnTo>
                  <a:lnTo>
                    <a:pt x="2453791" y="3299415"/>
                  </a:lnTo>
                  <a:lnTo>
                    <a:pt x="2420226" y="3327296"/>
                  </a:lnTo>
                  <a:lnTo>
                    <a:pt x="2386014" y="3354144"/>
                  </a:lnTo>
                  <a:lnTo>
                    <a:pt x="2351171" y="3379940"/>
                  </a:lnTo>
                  <a:lnTo>
                    <a:pt x="2315712" y="3404666"/>
                  </a:lnTo>
                  <a:lnTo>
                    <a:pt x="2279655" y="3428301"/>
                  </a:lnTo>
                  <a:lnTo>
                    <a:pt x="2243016" y="3450827"/>
                  </a:lnTo>
                  <a:lnTo>
                    <a:pt x="2205810" y="3472225"/>
                  </a:lnTo>
                  <a:lnTo>
                    <a:pt x="2168055" y="3492475"/>
                  </a:lnTo>
                  <a:lnTo>
                    <a:pt x="2129766" y="3511558"/>
                  </a:lnTo>
                  <a:lnTo>
                    <a:pt x="2090961" y="3529454"/>
                  </a:lnTo>
                  <a:lnTo>
                    <a:pt x="2051654" y="3546145"/>
                  </a:lnTo>
                  <a:lnTo>
                    <a:pt x="2011864" y="3561612"/>
                  </a:lnTo>
                  <a:lnTo>
                    <a:pt x="1971605" y="3575834"/>
                  </a:lnTo>
                  <a:lnTo>
                    <a:pt x="1930894" y="3588793"/>
                  </a:lnTo>
                  <a:lnTo>
                    <a:pt x="1889748" y="3600470"/>
                  </a:lnTo>
                  <a:lnTo>
                    <a:pt x="1848182" y="3610845"/>
                  </a:lnTo>
                  <a:lnTo>
                    <a:pt x="1806214" y="3619899"/>
                  </a:lnTo>
                  <a:lnTo>
                    <a:pt x="1763859" y="3627613"/>
                  </a:lnTo>
                  <a:lnTo>
                    <a:pt x="1721134" y="3633968"/>
                  </a:lnTo>
                  <a:lnTo>
                    <a:pt x="1678056" y="3638944"/>
                  </a:lnTo>
                  <a:lnTo>
                    <a:pt x="1634639" y="3642522"/>
                  </a:lnTo>
                  <a:lnTo>
                    <a:pt x="1590902" y="3644683"/>
                  </a:lnTo>
                  <a:lnTo>
                    <a:pt x="1546859" y="3645407"/>
                  </a:lnTo>
                  <a:lnTo>
                    <a:pt x="1502817" y="3644683"/>
                  </a:lnTo>
                  <a:lnTo>
                    <a:pt x="1459080" y="3642522"/>
                  </a:lnTo>
                  <a:lnTo>
                    <a:pt x="1415663" y="3638944"/>
                  </a:lnTo>
                  <a:lnTo>
                    <a:pt x="1372585" y="3633968"/>
                  </a:lnTo>
                  <a:lnTo>
                    <a:pt x="1329860" y="3627613"/>
                  </a:lnTo>
                  <a:lnTo>
                    <a:pt x="1287505" y="3619899"/>
                  </a:lnTo>
                  <a:lnTo>
                    <a:pt x="1245537" y="3610845"/>
                  </a:lnTo>
                  <a:lnTo>
                    <a:pt x="1203971" y="3600470"/>
                  </a:lnTo>
                  <a:lnTo>
                    <a:pt x="1162825" y="3588793"/>
                  </a:lnTo>
                  <a:lnTo>
                    <a:pt x="1122114" y="3575834"/>
                  </a:lnTo>
                  <a:lnTo>
                    <a:pt x="1081855" y="3561612"/>
                  </a:lnTo>
                  <a:lnTo>
                    <a:pt x="1042065" y="3546145"/>
                  </a:lnTo>
                  <a:lnTo>
                    <a:pt x="1002758" y="3529454"/>
                  </a:lnTo>
                  <a:lnTo>
                    <a:pt x="963953" y="3511558"/>
                  </a:lnTo>
                  <a:lnTo>
                    <a:pt x="925664" y="3492475"/>
                  </a:lnTo>
                  <a:lnTo>
                    <a:pt x="887909" y="3472225"/>
                  </a:lnTo>
                  <a:lnTo>
                    <a:pt x="850703" y="3450827"/>
                  </a:lnTo>
                  <a:lnTo>
                    <a:pt x="814064" y="3428301"/>
                  </a:lnTo>
                  <a:lnTo>
                    <a:pt x="778007" y="3404666"/>
                  </a:lnTo>
                  <a:lnTo>
                    <a:pt x="742548" y="3379940"/>
                  </a:lnTo>
                  <a:lnTo>
                    <a:pt x="707705" y="3354144"/>
                  </a:lnTo>
                  <a:lnTo>
                    <a:pt x="673493" y="3327296"/>
                  </a:lnTo>
                  <a:lnTo>
                    <a:pt x="639928" y="3299415"/>
                  </a:lnTo>
                  <a:lnTo>
                    <a:pt x="607028" y="3270522"/>
                  </a:lnTo>
                  <a:lnTo>
                    <a:pt x="574808" y="3240635"/>
                  </a:lnTo>
                  <a:lnTo>
                    <a:pt x="543284" y="3209773"/>
                  </a:lnTo>
                  <a:lnTo>
                    <a:pt x="512473" y="3177955"/>
                  </a:lnTo>
                  <a:lnTo>
                    <a:pt x="482392" y="3145202"/>
                  </a:lnTo>
                  <a:lnTo>
                    <a:pt x="453056" y="3111531"/>
                  </a:lnTo>
                  <a:lnTo>
                    <a:pt x="424482" y="3076963"/>
                  </a:lnTo>
                  <a:lnTo>
                    <a:pt x="396686" y="3041517"/>
                  </a:lnTo>
                  <a:lnTo>
                    <a:pt x="369685" y="3005211"/>
                  </a:lnTo>
                  <a:lnTo>
                    <a:pt x="343495" y="2968065"/>
                  </a:lnTo>
                  <a:lnTo>
                    <a:pt x="318132" y="2930099"/>
                  </a:lnTo>
                  <a:lnTo>
                    <a:pt x="293612" y="2891331"/>
                  </a:lnTo>
                  <a:lnTo>
                    <a:pt x="269952" y="2851780"/>
                  </a:lnTo>
                  <a:lnTo>
                    <a:pt x="247168" y="2811467"/>
                  </a:lnTo>
                  <a:lnTo>
                    <a:pt x="225277" y="2770410"/>
                  </a:lnTo>
                  <a:lnTo>
                    <a:pt x="204294" y="2728629"/>
                  </a:lnTo>
                  <a:lnTo>
                    <a:pt x="184237" y="2686142"/>
                  </a:lnTo>
                  <a:lnTo>
                    <a:pt x="165121" y="2642969"/>
                  </a:lnTo>
                  <a:lnTo>
                    <a:pt x="146962" y="2599129"/>
                  </a:lnTo>
                  <a:lnTo>
                    <a:pt x="129778" y="2554642"/>
                  </a:lnTo>
                  <a:lnTo>
                    <a:pt x="113584" y="2509526"/>
                  </a:lnTo>
                  <a:lnTo>
                    <a:pt x="98397" y="2463801"/>
                  </a:lnTo>
                  <a:lnTo>
                    <a:pt x="84233" y="2417487"/>
                  </a:lnTo>
                  <a:lnTo>
                    <a:pt x="71108" y="2370601"/>
                  </a:lnTo>
                  <a:lnTo>
                    <a:pt x="59039" y="2323165"/>
                  </a:lnTo>
                  <a:lnTo>
                    <a:pt x="48042" y="2275196"/>
                  </a:lnTo>
                  <a:lnTo>
                    <a:pt x="38133" y="2226714"/>
                  </a:lnTo>
                  <a:lnTo>
                    <a:pt x="29329" y="2177739"/>
                  </a:lnTo>
                  <a:lnTo>
                    <a:pt x="21645" y="2128289"/>
                  </a:lnTo>
                  <a:lnTo>
                    <a:pt x="15099" y="2078384"/>
                  </a:lnTo>
                  <a:lnTo>
                    <a:pt x="9707" y="2028043"/>
                  </a:lnTo>
                  <a:lnTo>
                    <a:pt x="5484" y="1977285"/>
                  </a:lnTo>
                  <a:lnTo>
                    <a:pt x="2448" y="1926130"/>
                  </a:lnTo>
                  <a:lnTo>
                    <a:pt x="614" y="1874596"/>
                  </a:lnTo>
                  <a:lnTo>
                    <a:pt x="0" y="1822703"/>
                  </a:lnTo>
                  <a:close/>
                </a:path>
              </a:pathLst>
            </a:custGeom>
            <a:noFill/>
            <a:ln cap="flat" cmpd="sng" w="39600">
              <a:solidFill>
                <a:srgbClr val="C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2" name="Google Shape;102;p6"/>
          <p:cNvSpPr txBox="1"/>
          <p:nvPr/>
        </p:nvSpPr>
        <p:spPr>
          <a:xfrm>
            <a:off x="5849111" y="2368295"/>
            <a:ext cx="1645920" cy="41783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anchorCtr="0" anchor="t" bIns="0" lIns="0" spcFirstLastPara="1" rIns="0" wrap="square" tIns="80625">
            <a:spAutoFit/>
          </a:bodyPr>
          <a:lstStyle/>
          <a:p>
            <a:pPr indent="0" lvl="0" marL="15367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QUEZON CITY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" name="Google Shape;107;p7"/>
          <p:cNvGrpSpPr/>
          <p:nvPr/>
        </p:nvGrpSpPr>
        <p:grpSpPr>
          <a:xfrm>
            <a:off x="5026136" y="0"/>
            <a:ext cx="7165864" cy="6857996"/>
            <a:chOff x="5026136" y="0"/>
            <a:chExt cx="7165864" cy="6857996"/>
          </a:xfrm>
        </p:grpSpPr>
        <p:sp>
          <p:nvSpPr>
            <p:cNvPr id="108" name="Google Shape;108;p7"/>
            <p:cNvSpPr/>
            <p:nvPr/>
          </p:nvSpPr>
          <p:spPr>
            <a:xfrm>
              <a:off x="5026136" y="0"/>
              <a:ext cx="7165863" cy="6857996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09;p7"/>
            <p:cNvSpPr/>
            <p:nvPr/>
          </p:nvSpPr>
          <p:spPr>
            <a:xfrm>
              <a:off x="5187696" y="0"/>
              <a:ext cx="7004304" cy="6857996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0;p7"/>
            <p:cNvSpPr/>
            <p:nvPr/>
          </p:nvSpPr>
          <p:spPr>
            <a:xfrm>
              <a:off x="9451848" y="5023103"/>
              <a:ext cx="710565" cy="387350"/>
            </a:xfrm>
            <a:custGeom>
              <a:rect b="b" l="l" r="r" t="t"/>
              <a:pathLst>
                <a:path extrusionOk="0" h="387350" w="710565">
                  <a:moveTo>
                    <a:pt x="516635" y="0"/>
                  </a:moveTo>
                  <a:lnTo>
                    <a:pt x="516635" y="96774"/>
                  </a:lnTo>
                  <a:lnTo>
                    <a:pt x="0" y="96774"/>
                  </a:lnTo>
                  <a:lnTo>
                    <a:pt x="0" y="290322"/>
                  </a:lnTo>
                  <a:lnTo>
                    <a:pt x="516635" y="290322"/>
                  </a:lnTo>
                  <a:lnTo>
                    <a:pt x="516635" y="387096"/>
                  </a:lnTo>
                  <a:lnTo>
                    <a:pt x="710183" y="193548"/>
                  </a:lnTo>
                  <a:lnTo>
                    <a:pt x="516635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1;p7"/>
            <p:cNvSpPr/>
            <p:nvPr/>
          </p:nvSpPr>
          <p:spPr>
            <a:xfrm>
              <a:off x="9451848" y="5023103"/>
              <a:ext cx="710565" cy="387350"/>
            </a:xfrm>
            <a:custGeom>
              <a:rect b="b" l="l" r="r" t="t"/>
              <a:pathLst>
                <a:path extrusionOk="0" h="387350" w="710565">
                  <a:moveTo>
                    <a:pt x="0" y="96774"/>
                  </a:moveTo>
                  <a:lnTo>
                    <a:pt x="516635" y="96774"/>
                  </a:lnTo>
                  <a:lnTo>
                    <a:pt x="516635" y="0"/>
                  </a:lnTo>
                  <a:lnTo>
                    <a:pt x="710183" y="193548"/>
                  </a:lnTo>
                  <a:lnTo>
                    <a:pt x="516635" y="387096"/>
                  </a:lnTo>
                  <a:lnTo>
                    <a:pt x="516635" y="290322"/>
                  </a:lnTo>
                  <a:lnTo>
                    <a:pt x="0" y="290322"/>
                  </a:lnTo>
                  <a:lnTo>
                    <a:pt x="0" y="96774"/>
                  </a:lnTo>
                  <a:close/>
                </a:path>
              </a:pathLst>
            </a:custGeom>
            <a:noFill/>
            <a:ln cap="flat" cmpd="sng" w="12175">
              <a:solidFill>
                <a:srgbClr val="FFC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2" name="Google Shape;112;p7"/>
          <p:cNvSpPr txBox="1"/>
          <p:nvPr/>
        </p:nvSpPr>
        <p:spPr>
          <a:xfrm>
            <a:off x="6903719" y="1258824"/>
            <a:ext cx="1064260" cy="426720"/>
          </a:xfrm>
          <a:prstGeom prst="rect">
            <a:avLst/>
          </a:prstGeom>
          <a:solidFill>
            <a:srgbClr val="C12121"/>
          </a:solidFill>
          <a:ln cap="flat" cmpd="sng" w="12175">
            <a:solidFill>
              <a:srgbClr val="C42C2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3825" marR="0" rtl="0" algn="l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2022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7"/>
          <p:cNvSpPr/>
          <p:nvPr/>
        </p:nvSpPr>
        <p:spPr>
          <a:xfrm>
            <a:off x="0" y="0"/>
            <a:ext cx="4358640" cy="6858000"/>
          </a:xfrm>
          <a:custGeom>
            <a:rect b="b" l="l" r="r" t="t"/>
            <a:pathLst>
              <a:path extrusionOk="0" h="6858000" w="4358640">
                <a:moveTo>
                  <a:pt x="0" y="6857996"/>
                </a:moveTo>
                <a:lnTo>
                  <a:pt x="4358640" y="6857996"/>
                </a:lnTo>
                <a:lnTo>
                  <a:pt x="4358640" y="0"/>
                </a:lnTo>
                <a:lnTo>
                  <a:pt x="0" y="0"/>
                </a:lnTo>
                <a:lnTo>
                  <a:pt x="0" y="6857996"/>
                </a:lnTo>
                <a:close/>
              </a:path>
            </a:pathLst>
          </a:custGeom>
          <a:solidFill>
            <a:srgbClr val="B42D34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7"/>
          <p:cNvSpPr txBox="1"/>
          <p:nvPr>
            <p:ph type="title"/>
          </p:nvPr>
        </p:nvSpPr>
        <p:spPr>
          <a:xfrm>
            <a:off x="1008380" y="972134"/>
            <a:ext cx="2144395" cy="695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/>
              <a:t>MRT LINE </a:t>
            </a:r>
            <a:r>
              <a:rPr lang="en-US" sz="4400"/>
              <a:t>7</a:t>
            </a:r>
            <a:endParaRPr sz="4400"/>
          </a:p>
        </p:txBody>
      </p:sp>
      <p:graphicFrame>
        <p:nvGraphicFramePr>
          <p:cNvPr id="115" name="Google Shape;115;p7"/>
          <p:cNvGraphicFramePr/>
          <p:nvPr/>
        </p:nvGraphicFramePr>
        <p:xfrm>
          <a:off x="316052" y="2055114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{9E641DB0-67EB-4FDB-81FD-855F066F6402}</a:tableStyleId>
              </a:tblPr>
              <a:tblGrid>
                <a:gridCol w="2142500"/>
                <a:gridCol w="1495425"/>
              </a:tblGrid>
              <a:tr h="944875">
                <a:tc>
                  <a:txBody>
                    <a:bodyPr/>
                    <a:lstStyle/>
                    <a:p>
                      <a:pPr indent="359410" lvl="0" marL="103504" marR="9652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Date of  Completion</a:t>
                      </a:r>
                      <a:endParaRPr sz="2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26675" marB="0" marR="0" marL="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42D3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2022</a:t>
                      </a:r>
                      <a:endParaRPr sz="2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239400" marB="0" marR="0" marL="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42D34"/>
                    </a:solidFill>
                  </a:tcPr>
                </a:tc>
              </a:tr>
              <a:tr h="944875">
                <a:tc>
                  <a:txBody>
                    <a:bodyPr/>
                    <a:lstStyle/>
                    <a:p>
                      <a:pPr indent="167640" lvl="0" marL="399415" marR="39370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No. of  Stations</a:t>
                      </a:r>
                      <a:endParaRPr sz="2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26675" marB="0" marR="0" marL="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42D3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635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14</a:t>
                      </a:r>
                      <a:endParaRPr sz="2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240025" marB="0" marR="0" marL="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42D34"/>
                    </a:solidFill>
                  </a:tcPr>
                </a:tc>
              </a:tr>
              <a:tr h="17983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%</a:t>
                      </a:r>
                      <a:endParaRPr sz="2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Completed</a:t>
                      </a:r>
                      <a:endParaRPr sz="2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1275" marB="0" marR="0" marL="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42D3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50.69%</a:t>
                      </a:r>
                      <a:endParaRPr sz="2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-4444" lvl="0" marL="119379" marR="113029" rtl="0" algn="ctr">
                        <a:lnSpc>
                          <a:spcPct val="100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(As of  January  2020)</a:t>
                      </a:r>
                      <a:endParaRPr sz="2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26675" marB="0" marR="0" marL="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42D34"/>
                    </a:solidFill>
                  </a:tcPr>
                </a:tc>
              </a:tr>
            </a:tbl>
          </a:graphicData>
        </a:graphic>
      </p:graphicFrame>
      <p:sp>
        <p:nvSpPr>
          <p:cNvPr id="116" name="Google Shape;116;p7"/>
          <p:cNvSpPr txBox="1"/>
          <p:nvPr/>
        </p:nvSpPr>
        <p:spPr>
          <a:xfrm>
            <a:off x="401218" y="6122619"/>
            <a:ext cx="2470150" cy="3479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3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05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Source:</a:t>
            </a:r>
            <a:endParaRPr sz="10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2700" marR="0" rtl="0" algn="l">
              <a:lnSpc>
                <a:spcPct val="100000"/>
              </a:lnSpc>
              <a:spcBef>
                <a:spcPts val="10"/>
              </a:spcBef>
              <a:spcAft>
                <a:spcPts val="0"/>
              </a:spcAft>
              <a:buNone/>
            </a:pPr>
            <a:r>
              <a:rPr lang="en-US" sz="1050" u="sng">
                <a:solidFill>
                  <a:srgbClr val="0462C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https://ppp.gov.ph/ppp_projects/mrt-line-7/</a:t>
            </a:r>
            <a:endParaRPr sz="10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Google Shape;121;p8"/>
          <p:cNvGrpSpPr/>
          <p:nvPr/>
        </p:nvGrpSpPr>
        <p:grpSpPr>
          <a:xfrm>
            <a:off x="0" y="1892807"/>
            <a:ext cx="12191998" cy="3870960"/>
            <a:chOff x="0" y="1892807"/>
            <a:chExt cx="12191998" cy="3870960"/>
          </a:xfrm>
        </p:grpSpPr>
        <p:sp>
          <p:nvSpPr>
            <p:cNvPr id="122" name="Google Shape;122;p8"/>
            <p:cNvSpPr/>
            <p:nvPr/>
          </p:nvSpPr>
          <p:spPr>
            <a:xfrm>
              <a:off x="6175247" y="1892807"/>
              <a:ext cx="6016751" cy="387096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0" y="1892807"/>
              <a:ext cx="6330695" cy="387096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4" name="Google Shape;124;p8"/>
          <p:cNvSpPr/>
          <p:nvPr/>
        </p:nvSpPr>
        <p:spPr>
          <a:xfrm>
            <a:off x="0" y="152400"/>
            <a:ext cx="6330950" cy="1295400"/>
          </a:xfrm>
          <a:custGeom>
            <a:rect b="b" l="l" r="r" t="t"/>
            <a:pathLst>
              <a:path extrusionOk="0" h="1295400" w="6330950">
                <a:moveTo>
                  <a:pt x="5682996" y="0"/>
                </a:moveTo>
                <a:lnTo>
                  <a:pt x="0" y="0"/>
                </a:lnTo>
                <a:lnTo>
                  <a:pt x="0" y="1295400"/>
                </a:lnTo>
                <a:lnTo>
                  <a:pt x="5682996" y="1295400"/>
                </a:lnTo>
                <a:lnTo>
                  <a:pt x="6330696" y="647700"/>
                </a:lnTo>
                <a:lnTo>
                  <a:pt x="5682996" y="0"/>
                </a:lnTo>
                <a:close/>
              </a:path>
            </a:pathLst>
          </a:custGeom>
          <a:solidFill>
            <a:srgbClr val="B42D34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8"/>
          <p:cNvSpPr txBox="1"/>
          <p:nvPr>
            <p:ph type="title"/>
          </p:nvPr>
        </p:nvSpPr>
        <p:spPr>
          <a:xfrm>
            <a:off x="428650" y="353644"/>
            <a:ext cx="5129530" cy="7575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/>
              <a:t>MRT </a:t>
            </a:r>
            <a:r>
              <a:rPr lang="en-US" sz="4800"/>
              <a:t>7 </a:t>
            </a:r>
            <a:r>
              <a:rPr lang="en-US" sz="3200"/>
              <a:t>PROGRESS PHOTOS</a:t>
            </a:r>
            <a:endParaRPr sz="3200"/>
          </a:p>
        </p:txBody>
      </p:sp>
      <p:sp>
        <p:nvSpPr>
          <p:cNvPr id="126" name="Google Shape;126;p8"/>
          <p:cNvSpPr/>
          <p:nvPr/>
        </p:nvSpPr>
        <p:spPr>
          <a:xfrm>
            <a:off x="0" y="4995671"/>
            <a:ext cx="4005579" cy="463550"/>
          </a:xfrm>
          <a:custGeom>
            <a:rect b="b" l="l" r="r" t="t"/>
            <a:pathLst>
              <a:path extrusionOk="0" h="463550" w="4005579">
                <a:moveTo>
                  <a:pt x="4005072" y="0"/>
                </a:moveTo>
                <a:lnTo>
                  <a:pt x="0" y="0"/>
                </a:lnTo>
                <a:lnTo>
                  <a:pt x="0" y="463295"/>
                </a:lnTo>
                <a:lnTo>
                  <a:pt x="4005072" y="463295"/>
                </a:lnTo>
                <a:lnTo>
                  <a:pt x="4005072" y="0"/>
                </a:lnTo>
                <a:close/>
              </a:path>
            </a:pathLst>
          </a:custGeom>
          <a:solidFill>
            <a:srgbClr val="B42D34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8"/>
          <p:cNvSpPr txBox="1"/>
          <p:nvPr/>
        </p:nvSpPr>
        <p:spPr>
          <a:xfrm>
            <a:off x="702055" y="4998466"/>
            <a:ext cx="3221990" cy="3911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REGALADO HIGHWAY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8"/>
          <p:cNvSpPr/>
          <p:nvPr/>
        </p:nvSpPr>
        <p:spPr>
          <a:xfrm>
            <a:off x="7251192" y="4995671"/>
            <a:ext cx="4940935" cy="463550"/>
          </a:xfrm>
          <a:custGeom>
            <a:rect b="b" l="l" r="r" t="t"/>
            <a:pathLst>
              <a:path extrusionOk="0" h="463550" w="4940934">
                <a:moveTo>
                  <a:pt x="0" y="463295"/>
                </a:moveTo>
                <a:lnTo>
                  <a:pt x="4940808" y="463295"/>
                </a:lnTo>
                <a:lnTo>
                  <a:pt x="4940808" y="0"/>
                </a:lnTo>
                <a:lnTo>
                  <a:pt x="0" y="0"/>
                </a:lnTo>
                <a:lnTo>
                  <a:pt x="0" y="463295"/>
                </a:lnTo>
                <a:close/>
              </a:path>
            </a:pathLst>
          </a:custGeom>
          <a:solidFill>
            <a:srgbClr val="B42D34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8"/>
          <p:cNvSpPr txBox="1"/>
          <p:nvPr/>
        </p:nvSpPr>
        <p:spPr>
          <a:xfrm>
            <a:off x="7330567" y="4998466"/>
            <a:ext cx="2957830" cy="3911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QUIRINO HIGHWAY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8"/>
          <p:cNvSpPr txBox="1"/>
          <p:nvPr/>
        </p:nvSpPr>
        <p:spPr>
          <a:xfrm>
            <a:off x="307340" y="6324091"/>
            <a:ext cx="9022080" cy="2082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Source: dmitrivalencia YouTube channel </a:t>
            </a:r>
            <a:r>
              <a:rPr i="1" lang="en-US" sz="1200" u="sng">
                <a:solidFill>
                  <a:srgbClr val="0462C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https://www.youtube.com/watch?v=QgNMxdnu6lg&amp;list=PLi_zddSrTDwL-rdPTu6xv0vPr9J3eeZqA&amp;index=2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oogle Shape;135;p9"/>
          <p:cNvGrpSpPr/>
          <p:nvPr/>
        </p:nvGrpSpPr>
        <p:grpSpPr>
          <a:xfrm>
            <a:off x="0" y="0"/>
            <a:ext cx="12191999" cy="6858000"/>
            <a:chOff x="0" y="0"/>
            <a:chExt cx="12191999" cy="6858000"/>
          </a:xfrm>
        </p:grpSpPr>
        <p:sp>
          <p:nvSpPr>
            <p:cNvPr id="136" name="Google Shape;136;p9"/>
            <p:cNvSpPr/>
            <p:nvPr/>
          </p:nvSpPr>
          <p:spPr>
            <a:xfrm>
              <a:off x="4358640" y="15240"/>
              <a:ext cx="7833359" cy="3364991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0" y="0"/>
              <a:ext cx="4358640" cy="6858000"/>
            </a:xfrm>
            <a:custGeom>
              <a:rect b="b" l="l" r="r" t="t"/>
              <a:pathLst>
                <a:path extrusionOk="0" h="6858000" w="4358640">
                  <a:moveTo>
                    <a:pt x="0" y="6857996"/>
                  </a:moveTo>
                  <a:lnTo>
                    <a:pt x="4358640" y="6857996"/>
                  </a:lnTo>
                  <a:lnTo>
                    <a:pt x="4358640" y="0"/>
                  </a:lnTo>
                  <a:lnTo>
                    <a:pt x="0" y="0"/>
                  </a:lnTo>
                  <a:lnTo>
                    <a:pt x="0" y="6857996"/>
                  </a:lnTo>
                  <a:close/>
                </a:path>
              </a:pathLst>
            </a:custGeom>
            <a:solidFill>
              <a:srgbClr val="B42D34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8" name="Google Shape;138;p9"/>
          <p:cNvSpPr txBox="1"/>
          <p:nvPr>
            <p:ph type="title"/>
          </p:nvPr>
        </p:nvSpPr>
        <p:spPr>
          <a:xfrm>
            <a:off x="478027" y="611581"/>
            <a:ext cx="3516629" cy="10007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spAutoFit/>
          </a:bodyPr>
          <a:lstStyle/>
          <a:p>
            <a:pPr indent="18288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/>
              <a:t>UNIFIED GRAND  CENTRAL STATION</a:t>
            </a:r>
            <a:endParaRPr sz="3200"/>
          </a:p>
        </p:txBody>
      </p:sp>
      <p:graphicFrame>
        <p:nvGraphicFramePr>
          <p:cNvPr id="139" name="Google Shape;139;p9"/>
          <p:cNvGraphicFramePr/>
          <p:nvPr/>
        </p:nvGraphicFramePr>
        <p:xfrm>
          <a:off x="295008" y="1901444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{9E641DB0-67EB-4FDB-81FD-855F066F6402}</a:tableStyleId>
              </a:tblPr>
              <a:tblGrid>
                <a:gridCol w="2052950"/>
                <a:gridCol w="1703700"/>
              </a:tblGrid>
              <a:tr h="1188725">
                <a:tc>
                  <a:txBody>
                    <a:bodyPr/>
                    <a:lstStyle/>
                    <a:p>
                      <a:pPr indent="3175" lvl="0" marL="204470" marR="19685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Targeted  Date of  Completion</a:t>
                      </a:r>
                      <a:endParaRPr sz="2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27950" marB="0" marR="0" marL="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42D3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7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503555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2021</a:t>
                      </a:r>
                      <a:endParaRPr sz="2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42D34"/>
                    </a:solidFill>
                  </a:tcPr>
                </a:tc>
              </a:tr>
              <a:tr h="2286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2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25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146685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Connections</a:t>
                      </a:r>
                      <a:endParaRPr sz="2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42D3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292735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MRT – 3</a:t>
                      </a:r>
                      <a:endParaRPr sz="2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292735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MRT – 7</a:t>
                      </a:r>
                      <a:endParaRPr sz="2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351155" marR="0" rtl="0" algn="l">
                        <a:lnSpc>
                          <a:spcPct val="100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LRT – 1</a:t>
                      </a:r>
                      <a:endParaRPr sz="2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118744" lvl="0" marL="304800" marR="29464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Metro  Manila  Subway</a:t>
                      </a:r>
                      <a:endParaRPr sz="2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28575" marB="0" marR="0" marL="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42D34"/>
                    </a:solidFill>
                  </a:tcPr>
                </a:tc>
              </a:tr>
            </a:tbl>
          </a:graphicData>
        </a:graphic>
      </p:graphicFrame>
      <p:sp>
        <p:nvSpPr>
          <p:cNvPr id="140" name="Google Shape;140;p9"/>
          <p:cNvSpPr txBox="1"/>
          <p:nvPr/>
        </p:nvSpPr>
        <p:spPr>
          <a:xfrm>
            <a:off x="618540" y="5841593"/>
            <a:ext cx="3018155" cy="6686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325">
            <a:spAutoFit/>
          </a:bodyPr>
          <a:lstStyle/>
          <a:p>
            <a:pPr indent="0" lvl="0" marL="12700" marR="0" rtl="0" algn="l">
              <a:lnSpc>
                <a:spcPct val="11952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05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Source:</a:t>
            </a:r>
            <a:endParaRPr sz="10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2700" marR="5080" rtl="0" algn="l">
              <a:lnSpc>
                <a:spcPct val="120952"/>
              </a:lnSpc>
              <a:spcBef>
                <a:spcPts val="30"/>
              </a:spcBef>
              <a:spcAft>
                <a:spcPts val="0"/>
              </a:spcAft>
              <a:buNone/>
            </a:pPr>
            <a:r>
              <a:rPr lang="en-US" sz="1050" u="sng">
                <a:solidFill>
                  <a:srgbClr val="0462C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https://www.spot.ph/newsfeatures/the-latest-news-  features/80256/mrt-lrt-common-station-area-b-a4362-  20191217</a:t>
            </a:r>
            <a:endParaRPr sz="10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9"/>
          <p:cNvSpPr/>
          <p:nvPr/>
        </p:nvSpPr>
        <p:spPr>
          <a:xfrm>
            <a:off x="4358640" y="3380230"/>
            <a:ext cx="7833359" cy="3477766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2021-04-19T06:39:09Z</dcterms:created>
  <dc:creator>AVIDA Laguitao-Marmolejo, Charissa H.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2020-02-14T00:00:00Z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2021-04-19T00:00:00Z</vt:filetime>
  </property>
</Properties>
</file>