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8"/>
  </p:notesMasterIdLst>
  <p:sldIdLst>
    <p:sldId id="375" r:id="rId2"/>
    <p:sldId id="839" r:id="rId3"/>
    <p:sldId id="840" r:id="rId4"/>
    <p:sldId id="841" r:id="rId5"/>
    <p:sldId id="843" r:id="rId6"/>
    <p:sldId id="848" r:id="rId7"/>
    <p:sldId id="849" r:id="rId8"/>
    <p:sldId id="850" r:id="rId9"/>
    <p:sldId id="851" r:id="rId10"/>
    <p:sldId id="852" r:id="rId11"/>
    <p:sldId id="853" r:id="rId12"/>
    <p:sldId id="854" r:id="rId13"/>
    <p:sldId id="855" r:id="rId14"/>
    <p:sldId id="856" r:id="rId15"/>
    <p:sldId id="857" r:id="rId16"/>
    <p:sldId id="858" r:id="rId17"/>
    <p:sldId id="859" r:id="rId18"/>
    <p:sldId id="860" r:id="rId19"/>
    <p:sldId id="861" r:id="rId20"/>
    <p:sldId id="862" r:id="rId21"/>
    <p:sldId id="863" r:id="rId22"/>
    <p:sldId id="864" r:id="rId23"/>
    <p:sldId id="865" r:id="rId24"/>
    <p:sldId id="866" r:id="rId25"/>
    <p:sldId id="867" r:id="rId26"/>
    <p:sldId id="771" r:id="rId27"/>
    <p:sldId id="772" r:id="rId28"/>
    <p:sldId id="773" r:id="rId29"/>
    <p:sldId id="774" r:id="rId30"/>
    <p:sldId id="775" r:id="rId31"/>
    <p:sldId id="776" r:id="rId32"/>
    <p:sldId id="777" r:id="rId33"/>
    <p:sldId id="778" r:id="rId34"/>
    <p:sldId id="779" r:id="rId35"/>
    <p:sldId id="780" r:id="rId36"/>
    <p:sldId id="868" r:id="rId37"/>
    <p:sldId id="781" r:id="rId38"/>
    <p:sldId id="782" r:id="rId39"/>
    <p:sldId id="783" r:id="rId40"/>
    <p:sldId id="790" r:id="rId41"/>
    <p:sldId id="791" r:id="rId42"/>
    <p:sldId id="792" r:id="rId43"/>
    <p:sldId id="793" r:id="rId44"/>
    <p:sldId id="794" r:id="rId45"/>
    <p:sldId id="795" r:id="rId46"/>
    <p:sldId id="796" r:id="rId47"/>
    <p:sldId id="797" r:id="rId48"/>
    <p:sldId id="798" r:id="rId49"/>
    <p:sldId id="799" r:id="rId50"/>
    <p:sldId id="818" r:id="rId51"/>
    <p:sldId id="833" r:id="rId52"/>
    <p:sldId id="819" r:id="rId53"/>
    <p:sldId id="820" r:id="rId54"/>
    <p:sldId id="834" r:id="rId55"/>
    <p:sldId id="835" r:id="rId56"/>
    <p:sldId id="836" r:id="rId57"/>
    <p:sldId id="821" r:id="rId58"/>
    <p:sldId id="822" r:id="rId59"/>
    <p:sldId id="823" r:id="rId60"/>
    <p:sldId id="838" r:id="rId61"/>
    <p:sldId id="837" r:id="rId62"/>
    <p:sldId id="825" r:id="rId63"/>
    <p:sldId id="826" r:id="rId64"/>
    <p:sldId id="827" r:id="rId65"/>
    <p:sldId id="830" r:id="rId66"/>
    <p:sldId id="87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54"/>
    <a:srgbClr val="FFFFFF"/>
    <a:srgbClr val="96C4BC"/>
    <a:srgbClr val="A9CFC9"/>
    <a:srgbClr val="BAD8D3"/>
    <a:srgbClr val="D5E7E4"/>
    <a:srgbClr val="93C3BA"/>
    <a:srgbClr val="508F83"/>
    <a:srgbClr val="1300BF"/>
    <a:srgbClr val="4B75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91" autoAdjust="0"/>
    <p:restoredTop sz="81888" autoAdjust="0"/>
  </p:normalViewPr>
  <p:slideViewPr>
    <p:cSldViewPr snapToGrid="0">
      <p:cViewPr>
        <p:scale>
          <a:sx n="57" d="100"/>
          <a:sy n="57" d="100"/>
        </p:scale>
        <p:origin x="-726" y="-14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04BDC-C94B-4321-986A-633B2034F92E}" type="datetimeFigureOut">
              <a:rPr lang="en-PH" smtClean="0"/>
              <a:t>12/18/2021</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2236C-3E6B-4C11-9890-7945188799C4}" type="slidenum">
              <a:rPr lang="en-PH" smtClean="0"/>
              <a:t>‹#›</a:t>
            </a:fld>
            <a:endParaRPr lang="en-PH"/>
          </a:p>
        </p:txBody>
      </p:sp>
    </p:spTree>
    <p:extLst>
      <p:ext uri="{BB962C8B-B14F-4D97-AF65-F5344CB8AC3E}">
        <p14:creationId xmlns:p14="http://schemas.microsoft.com/office/powerpoint/2010/main" val="398423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55F4C6B-2197-4AF3-A186-7A11966F40E7}" type="slidenum">
              <a:rPr kumimoji="0" lang="en-PH"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a:t>
            </a:fld>
            <a:endParaRPr kumimoji="0" lang="en-P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0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a:t>
            </a:r>
            <a:r>
              <a:rPr lang="en-US" baseline="0" dirty="0"/>
              <a:t> on your screens is the Site Development of Calm Residences where you can see the list of amenities that you can choose from to live a healthy and tranquil lifestyle.</a:t>
            </a:r>
          </a:p>
          <a:p>
            <a:endParaRPr lang="en-US" baseline="0" dirty="0"/>
          </a:p>
          <a:p>
            <a:r>
              <a:rPr lang="en-US" baseline="0" dirty="0"/>
              <a:t>Now, let’s discuss each amenities of </a:t>
            </a:r>
            <a:r>
              <a:rPr lang="en-US" baseline="0"/>
              <a:t>Calm Residences one-by-one…</a:t>
            </a:r>
            <a:endParaRPr lang="en-US" dirty="0"/>
          </a:p>
        </p:txBody>
      </p:sp>
      <p:sp>
        <p:nvSpPr>
          <p:cNvPr id="4" name="Slide Number Placeholder 3"/>
          <p:cNvSpPr>
            <a:spLocks noGrp="1"/>
          </p:cNvSpPr>
          <p:nvPr>
            <p:ph type="sldNum" sz="quarter" idx="10"/>
          </p:nvPr>
        </p:nvSpPr>
        <p:spPr/>
        <p:txBody>
          <a:bodyPr/>
          <a:lstStyle/>
          <a:p>
            <a:fld id="{DEB2236C-3E6B-4C11-9890-7945188799C4}" type="slidenum">
              <a:rPr lang="en-PH" smtClean="0"/>
              <a:t>10</a:t>
            </a:fld>
            <a:endParaRPr lang="en-PH"/>
          </a:p>
        </p:txBody>
      </p:sp>
    </p:spTree>
    <p:extLst>
      <p:ext uri="{BB962C8B-B14F-4D97-AF65-F5344CB8AC3E}">
        <p14:creationId xmlns:p14="http://schemas.microsoft.com/office/powerpoint/2010/main" val="53852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Welcome to Calm Residences…</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After your hectic days at work, you can now enjoy the refreshing amenities at Calm Residences. This will give you a healthier and calming lifestyle for you and your family to savor.</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Upon entering this safe and</a:t>
            </a:r>
            <a:r>
              <a:rPr lang="en-PH" sz="1200" kern="1200" baseline="0" dirty="0">
                <a:solidFill>
                  <a:schemeClr val="tx1"/>
                </a:solidFill>
                <a:effectLst/>
                <a:latin typeface="+mn-lt"/>
                <a:ea typeface="+mn-ea"/>
                <a:cs typeface="+mn-cs"/>
              </a:rPr>
              <a:t> secure</a:t>
            </a:r>
            <a:r>
              <a:rPr lang="en-PH" sz="1200" kern="1200" dirty="0">
                <a:solidFill>
                  <a:schemeClr val="tx1"/>
                </a:solidFill>
                <a:effectLst/>
                <a:latin typeface="+mn-lt"/>
                <a:ea typeface="+mn-ea"/>
                <a:cs typeface="+mn-cs"/>
              </a:rPr>
              <a:t> development, you will be greeted by our security officers that</a:t>
            </a:r>
            <a:r>
              <a:rPr lang="en-PH" sz="1200" kern="1200" baseline="0" dirty="0">
                <a:solidFill>
                  <a:schemeClr val="tx1"/>
                </a:solidFill>
                <a:effectLst/>
                <a:latin typeface="+mn-lt"/>
                <a:ea typeface="+mn-ea"/>
                <a:cs typeface="+mn-cs"/>
              </a:rPr>
              <a:t> are always ready to protect this tranquil neighborhood 24 hours a day and 7 days a week.</a:t>
            </a:r>
            <a:endParaRPr lang="en-P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This development is also a bike-friendly community surrounded by bike and jogging paths with designated bike racks to encourage our residents not just to bike within the community but also to reduce carbon foot print by using their bicycles in going to nearby places instead of using public transportation or driving their own cars.</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Residents</a:t>
            </a:r>
            <a:r>
              <a:rPr lang="en-PH" sz="1200" kern="1200" baseline="0" dirty="0">
                <a:solidFill>
                  <a:schemeClr val="tx1"/>
                </a:solidFill>
                <a:effectLst/>
                <a:latin typeface="+mn-lt"/>
                <a:ea typeface="+mn-ea"/>
                <a:cs typeface="+mn-cs"/>
              </a:rPr>
              <a:t> of Calm Residences will feel that they live in a secured premium homes in a sustainable community that will meet their needs as a start-up family or for residents living on their own.</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11</a:t>
            </a:fld>
            <a:endParaRPr lang="en-US"/>
          </a:p>
        </p:txBody>
      </p:sp>
    </p:spTree>
    <p:extLst>
      <p:ext uri="{BB962C8B-B14F-4D97-AF65-F5344CB8AC3E}">
        <p14:creationId xmlns:p14="http://schemas.microsoft.com/office/powerpoint/2010/main" val="19089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refreshing welcome upon entering this community</a:t>
            </a:r>
            <a:r>
              <a:rPr lang="en-US" baseline="0" dirty="0"/>
              <a:t> is our grand rotunda that is full of endemic plants and trees to provide us with refreshing atmosphere .</a:t>
            </a:r>
            <a:endParaRPr lang="en-US" dirty="0"/>
          </a:p>
        </p:txBody>
      </p:sp>
      <p:sp>
        <p:nvSpPr>
          <p:cNvPr id="4" name="Slide Number Placeholder 3"/>
          <p:cNvSpPr>
            <a:spLocks noGrp="1"/>
          </p:cNvSpPr>
          <p:nvPr>
            <p:ph type="sldNum" sz="quarter" idx="10"/>
          </p:nvPr>
        </p:nvSpPr>
        <p:spPr/>
        <p:txBody>
          <a:bodyPr/>
          <a:lstStyle/>
          <a:p>
            <a:fld id="{DEB2236C-3E6B-4C11-9890-7945188799C4}" type="slidenum">
              <a:rPr lang="en-PH" smtClean="0"/>
              <a:t>12</a:t>
            </a:fld>
            <a:endParaRPr lang="en-PH"/>
          </a:p>
        </p:txBody>
      </p:sp>
    </p:spTree>
    <p:extLst>
      <p:ext uri="{BB962C8B-B14F-4D97-AF65-F5344CB8AC3E}">
        <p14:creationId xmlns:p14="http://schemas.microsoft.com/office/powerpoint/2010/main" val="48555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Live healthy by enjoying fresh natural air in our </a:t>
            </a:r>
            <a:r>
              <a:rPr lang="en-PH" sz="1200" b="1" kern="1200" dirty="0">
                <a:solidFill>
                  <a:schemeClr val="tx1"/>
                </a:solidFill>
                <a:effectLst/>
                <a:latin typeface="+mn-lt"/>
                <a:ea typeface="+mn-ea"/>
                <a:cs typeface="+mn-cs"/>
              </a:rPr>
              <a:t>serenity garden</a:t>
            </a:r>
            <a:r>
              <a:rPr lang="en-PH"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This garden is surrounded by fresh herb plans that are truly refreshing</a:t>
            </a:r>
            <a:r>
              <a:rPr lang="en-PH" sz="1200" kern="1200" baseline="0" dirty="0">
                <a:solidFill>
                  <a:schemeClr val="tx1"/>
                </a:solidFill>
                <a:effectLst/>
                <a:latin typeface="+mn-lt"/>
                <a:ea typeface="+mn-ea"/>
                <a:cs typeface="+mn-cs"/>
              </a:rPr>
              <a:t> and rejuvenating.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F21DA3-7509-47E0-A95E-856DDA8CB0F4}" type="slidenum">
              <a:rPr lang="en-US" smtClean="0"/>
              <a:t>13</a:t>
            </a:fld>
            <a:endParaRPr lang="en-US"/>
          </a:p>
        </p:txBody>
      </p:sp>
    </p:spTree>
    <p:extLst>
      <p:ext uri="{BB962C8B-B14F-4D97-AF65-F5344CB8AC3E}">
        <p14:creationId xmlns:p14="http://schemas.microsoft.com/office/powerpoint/2010/main" val="125568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Our </a:t>
            </a:r>
            <a:r>
              <a:rPr lang="en-PH" sz="1200" b="1" kern="1200">
                <a:solidFill>
                  <a:schemeClr val="tx1"/>
                </a:solidFill>
                <a:effectLst/>
                <a:latin typeface="+mn-lt"/>
                <a:ea typeface="+mn-ea"/>
                <a:cs typeface="+mn-cs"/>
              </a:rPr>
              <a:t>linear parks</a:t>
            </a:r>
            <a:r>
              <a:rPr lang="en-PH" sz="1200" kern="1200">
                <a:solidFill>
                  <a:schemeClr val="tx1"/>
                </a:solidFill>
                <a:effectLst/>
                <a:latin typeface="+mn-lt"/>
                <a:ea typeface="+mn-ea"/>
                <a:cs typeface="+mn-cs"/>
              </a:rPr>
              <a:t> allow breathable and greenery views between buildings that provides natural light flow through units. This contributes to a healthy lifestyle that enhances productivity and creativity.</a:t>
            </a:r>
            <a:endParaRPr lang="en-US" sz="1200" kern="1200">
              <a:solidFill>
                <a:schemeClr val="tx1"/>
              </a:solidFill>
              <a:effectLst/>
              <a:latin typeface="+mn-lt"/>
              <a:ea typeface="+mn-ea"/>
              <a:cs typeface="+mn-cs"/>
            </a:endParaRP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As part of the green spaces, there are also planting areas that have shade tolerant plants and fruit bearing trees that gives visual pleasure to the people. </a:t>
            </a:r>
            <a:endParaRPr lang="en-US"/>
          </a:p>
          <a:p>
            <a:endParaRPr lang="en-US" sz="1200" b="0" i="0" u="none" strike="noStrike" kern="1200" baseline="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14</a:t>
            </a:fld>
            <a:endParaRPr lang="en-US"/>
          </a:p>
        </p:txBody>
      </p:sp>
    </p:spTree>
    <p:extLst>
      <p:ext uri="{BB962C8B-B14F-4D97-AF65-F5344CB8AC3E}">
        <p14:creationId xmlns:p14="http://schemas.microsoft.com/office/powerpoint/2010/main" val="2476828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Surrounded with lush gardens, this is a healthy place to breathe fresh air. </a:t>
            </a:r>
            <a:r>
              <a:rPr lang="en-US" sz="1200" kern="1200">
                <a:solidFill>
                  <a:schemeClr val="tx1"/>
                </a:solidFill>
                <a:effectLst/>
                <a:latin typeface="+mn-lt"/>
                <a:ea typeface="+mn-ea"/>
                <a:cs typeface="+mn-cs"/>
              </a:rPr>
              <a:t>Our</a:t>
            </a:r>
            <a:r>
              <a:rPr lang="en-US" sz="1200" kern="1200" baseline="0">
                <a:solidFill>
                  <a:schemeClr val="tx1"/>
                </a:solidFill>
                <a:effectLst/>
                <a:latin typeface="+mn-lt"/>
                <a:ea typeface="+mn-ea"/>
                <a:cs typeface="+mn-cs"/>
              </a:rPr>
              <a:t> central garden is an ideal area for different family or individual activities to commune with nature.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15</a:t>
            </a:fld>
            <a:endParaRPr lang="en-US"/>
          </a:p>
        </p:txBody>
      </p:sp>
    </p:spTree>
    <p:extLst>
      <p:ext uri="{BB962C8B-B14F-4D97-AF65-F5344CB8AC3E}">
        <p14:creationId xmlns:p14="http://schemas.microsoft.com/office/powerpoint/2010/main" val="219567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Now, if you want to be more physically fit and healthy, we have our </a:t>
            </a:r>
            <a:r>
              <a:rPr lang="en-US" sz="1200" b="1" kern="1200" baseline="0" dirty="0">
                <a:solidFill>
                  <a:schemeClr val="tx1"/>
                </a:solidFill>
                <a:effectLst/>
                <a:latin typeface="+mn-lt"/>
                <a:ea typeface="+mn-ea"/>
                <a:cs typeface="+mn-cs"/>
              </a:rPr>
              <a:t>wellness garden</a:t>
            </a:r>
            <a:r>
              <a:rPr lang="en-US" sz="1200" b="0" kern="1200" baseline="0" dirty="0">
                <a:solidFill>
                  <a:schemeClr val="tx1"/>
                </a:solidFill>
                <a:effectLst/>
                <a:latin typeface="+mn-lt"/>
                <a:ea typeface="+mn-ea"/>
                <a:cs typeface="+mn-cs"/>
              </a:rPr>
              <a:t> that is equipped with outdoor gym equipment. This area is also </a:t>
            </a:r>
            <a:r>
              <a:rPr lang="en-PH" sz="1200" kern="1200" dirty="0">
                <a:solidFill>
                  <a:schemeClr val="tx1"/>
                </a:solidFill>
                <a:effectLst/>
                <a:latin typeface="+mn-lt"/>
                <a:ea typeface="+mn-ea"/>
                <a:cs typeface="+mn-cs"/>
              </a:rPr>
              <a:t>perfect for outdoor workouts such as yoga, </a:t>
            </a:r>
            <a:r>
              <a:rPr lang="en-PH" sz="1200" kern="1200" dirty="0" err="1">
                <a:solidFill>
                  <a:schemeClr val="tx1"/>
                </a:solidFill>
                <a:effectLst/>
                <a:latin typeface="+mn-lt"/>
                <a:ea typeface="+mn-ea"/>
                <a:cs typeface="+mn-cs"/>
              </a:rPr>
              <a:t>zumba</a:t>
            </a:r>
            <a:r>
              <a:rPr lang="en-PH" sz="1200" kern="1200" dirty="0">
                <a:solidFill>
                  <a:schemeClr val="tx1"/>
                </a:solidFill>
                <a:effectLst/>
                <a:latin typeface="+mn-lt"/>
                <a:ea typeface="+mn-ea"/>
                <a:cs typeface="+mn-cs"/>
              </a:rPr>
              <a:t> and tai chi. A healthy environment to enjoy your physical workouts while communing with nature…</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16</a:t>
            </a:fld>
            <a:endParaRPr lang="en-US"/>
          </a:p>
        </p:txBody>
      </p:sp>
    </p:spTree>
    <p:extLst>
      <p:ext uri="{BB962C8B-B14F-4D97-AF65-F5344CB8AC3E}">
        <p14:creationId xmlns:p14="http://schemas.microsoft.com/office/powerpoint/2010/main" val="2801352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also have a </a:t>
            </a:r>
            <a:r>
              <a:rPr lang="en-US" sz="1200" b="1" kern="1200" baseline="0" dirty="0">
                <a:solidFill>
                  <a:schemeClr val="tx1"/>
                </a:solidFill>
                <a:effectLst/>
                <a:latin typeface="+mn-lt"/>
                <a:ea typeface="+mn-ea"/>
                <a:cs typeface="+mn-cs"/>
              </a:rPr>
              <a:t>covered basketball court</a:t>
            </a:r>
            <a:r>
              <a:rPr lang="en-US" sz="1200" kern="1200" baseline="0" dirty="0">
                <a:solidFill>
                  <a:schemeClr val="tx1"/>
                </a:solidFill>
                <a:effectLst/>
                <a:latin typeface="+mn-lt"/>
                <a:ea typeface="+mn-ea"/>
                <a:cs typeface="+mn-cs"/>
              </a:rPr>
              <a:t> where you can play ball with your family, friends and neighbors anytime of the day.</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17</a:t>
            </a:fld>
            <a:endParaRPr lang="en-US"/>
          </a:p>
        </p:txBody>
      </p:sp>
    </p:spTree>
    <p:extLst>
      <p:ext uri="{BB962C8B-B14F-4D97-AF65-F5344CB8AC3E}">
        <p14:creationId xmlns:p14="http://schemas.microsoft.com/office/powerpoint/2010/main" val="71127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Calm Residences is a family-oriented and child-friendly community. We provide specific amenities for our children to enjoy their childhood by playing and interacting with other kids. This is our kid’s zone…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18</a:t>
            </a:fld>
            <a:endParaRPr lang="en-US"/>
          </a:p>
        </p:txBody>
      </p:sp>
    </p:spTree>
    <p:extLst>
      <p:ext uri="{BB962C8B-B14F-4D97-AF65-F5344CB8AC3E}">
        <p14:creationId xmlns:p14="http://schemas.microsoft.com/office/powerpoint/2010/main" val="321368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And our kiddie pool for them to paddle and enjoy the refreshing waters.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19</a:t>
            </a:fld>
            <a:endParaRPr lang="en-US"/>
          </a:p>
        </p:txBody>
      </p:sp>
    </p:spTree>
    <p:extLst>
      <p:ext uri="{BB962C8B-B14F-4D97-AF65-F5344CB8AC3E}">
        <p14:creationId xmlns:p14="http://schemas.microsoft.com/office/powerpoint/2010/main" val="427898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i="1" kern="1200" dirty="0">
                <a:solidFill>
                  <a:schemeClr val="tx1"/>
                </a:solidFill>
                <a:effectLst/>
                <a:latin typeface="+mn-lt"/>
                <a:ea typeface="+mn-ea"/>
                <a:cs typeface="+mn-cs"/>
              </a:rPr>
              <a:t>So before we discuss about our project in the buzzling city of Sta. Rosa in the dynamic province of Laguna, Calm Residences…</a:t>
            </a:r>
            <a:endParaRPr lang="en-US" sz="1200" i="1" kern="1200" dirty="0">
              <a:solidFill>
                <a:schemeClr val="tx1"/>
              </a:solidFill>
              <a:effectLst/>
              <a:latin typeface="+mn-lt"/>
              <a:ea typeface="+mn-ea"/>
              <a:cs typeface="+mn-cs"/>
            </a:endParaRPr>
          </a:p>
          <a:p>
            <a:r>
              <a:rPr lang="en-PH" sz="1200" i="1" kern="1200" dirty="0">
                <a:solidFill>
                  <a:schemeClr val="tx1"/>
                </a:solidFill>
                <a:effectLst/>
                <a:latin typeface="+mn-lt"/>
                <a:ea typeface="+mn-ea"/>
                <a:cs typeface="+mn-cs"/>
              </a:rPr>
              <a:t>let me talk about the latest development format of</a:t>
            </a:r>
            <a:r>
              <a:rPr lang="en-PH" sz="1200" i="1" kern="1200" baseline="0" dirty="0">
                <a:solidFill>
                  <a:schemeClr val="tx1"/>
                </a:solidFill>
                <a:effectLst/>
                <a:latin typeface="+mn-lt"/>
                <a:ea typeface="+mn-ea"/>
                <a:cs typeface="+mn-cs"/>
              </a:rPr>
              <a:t> SMDC</a:t>
            </a:r>
            <a:r>
              <a:rPr lang="en-PH" sz="1200" i="1" kern="1200" dirty="0">
                <a:solidFill>
                  <a:schemeClr val="tx1"/>
                </a:solidFill>
                <a:effectLst/>
                <a:latin typeface="+mn-lt"/>
                <a:ea typeface="+mn-ea"/>
                <a:cs typeface="+mn-cs"/>
              </a:rPr>
              <a:t>, </a:t>
            </a:r>
            <a:r>
              <a:rPr lang="en-PH" sz="1200" b="1" i="1" kern="1200" dirty="0">
                <a:solidFill>
                  <a:schemeClr val="tx1"/>
                </a:solidFill>
                <a:effectLst/>
                <a:latin typeface="+mn-lt"/>
                <a:ea typeface="+mn-ea"/>
                <a:cs typeface="+mn-cs"/>
              </a:rPr>
              <a:t>your very own </a:t>
            </a:r>
            <a:r>
              <a:rPr lang="en-PH" sz="1200" b="1" i="1" kern="1200" dirty="0" err="1">
                <a:solidFill>
                  <a:schemeClr val="tx1"/>
                </a:solidFill>
                <a:effectLst/>
                <a:latin typeface="+mn-lt"/>
                <a:ea typeface="+mn-ea"/>
                <a:cs typeface="+mn-cs"/>
              </a:rPr>
              <a:t>eden</a:t>
            </a:r>
            <a:r>
              <a:rPr lang="en-PH" sz="1200" i="1" kern="1200" dirty="0">
                <a:solidFill>
                  <a:schemeClr val="tx1"/>
                </a:solidFill>
                <a:effectLst/>
                <a:latin typeface="+mn-lt"/>
                <a:ea typeface="+mn-ea"/>
                <a:cs typeface="+mn-cs"/>
              </a:rPr>
              <a:t>…</a:t>
            </a:r>
          </a:p>
          <a:p>
            <a:endParaRPr lang="en-PH"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endParaRPr lang="en-PH" dirty="0"/>
          </a:p>
        </p:txBody>
      </p:sp>
      <p:sp>
        <p:nvSpPr>
          <p:cNvPr id="4" name="Slide Number Placeholder 3"/>
          <p:cNvSpPr>
            <a:spLocks noGrp="1"/>
          </p:cNvSpPr>
          <p:nvPr>
            <p:ph type="sldNum" sz="quarter" idx="5"/>
          </p:nvPr>
        </p:nvSpPr>
        <p:spPr/>
        <p:txBody>
          <a:bodyPr/>
          <a:lstStyle/>
          <a:p>
            <a:fld id="{DEB2236C-3E6B-4C11-9890-7945188799C4}" type="slidenum">
              <a:rPr lang="en-PH" smtClean="0"/>
              <a:t>2</a:t>
            </a:fld>
            <a:endParaRPr lang="en-PH"/>
          </a:p>
        </p:txBody>
      </p:sp>
    </p:spTree>
    <p:extLst>
      <p:ext uri="{BB962C8B-B14F-4D97-AF65-F5344CB8AC3E}">
        <p14:creationId xmlns:p14="http://schemas.microsoft.com/office/powerpoint/2010/main" val="3130942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We also have our resort-styled swimming pools for adults, perfect for pool laps or just relaxing in our pool lounges.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20</a:t>
            </a:fld>
            <a:endParaRPr lang="en-US"/>
          </a:p>
        </p:txBody>
      </p:sp>
    </p:spTree>
    <p:extLst>
      <p:ext uri="{BB962C8B-B14F-4D97-AF65-F5344CB8AC3E}">
        <p14:creationId xmlns:p14="http://schemas.microsoft.com/office/powerpoint/2010/main" val="126751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We also promote camaraderie and sense of neighborhood here in Calm Residences. Residents can mingle and interact with their neighbors in different convergence nodes in this community. They can celebrate momentous events and parties in our pavilion or just meet and greet in our piazza.</a:t>
            </a:r>
          </a:p>
        </p:txBody>
      </p:sp>
      <p:sp>
        <p:nvSpPr>
          <p:cNvPr id="4" name="Slide Number Placeholder 3"/>
          <p:cNvSpPr>
            <a:spLocks noGrp="1"/>
          </p:cNvSpPr>
          <p:nvPr>
            <p:ph type="sldNum" sz="quarter" idx="10"/>
          </p:nvPr>
        </p:nvSpPr>
        <p:spPr/>
        <p:txBody>
          <a:bodyPr/>
          <a:lstStyle/>
          <a:p>
            <a:fld id="{68F21DA3-7509-47E0-A95E-856DDA8CB0F4}" type="slidenum">
              <a:rPr lang="en-US" smtClean="0"/>
              <a:t>21</a:t>
            </a:fld>
            <a:endParaRPr lang="en-US"/>
          </a:p>
        </p:txBody>
      </p:sp>
    </p:spTree>
    <p:extLst>
      <p:ext uri="{BB962C8B-B14F-4D97-AF65-F5344CB8AC3E}">
        <p14:creationId xmlns:p14="http://schemas.microsoft.com/office/powerpoint/2010/main" val="3511953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We will also provide an alfresco co-working lounge for our hardworking residents who prefer to work-from-home while enjoying fresh air surrounded by lush gardens.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22</a:t>
            </a:fld>
            <a:endParaRPr lang="en-US"/>
          </a:p>
        </p:txBody>
      </p:sp>
    </p:spTree>
    <p:extLst>
      <p:ext uri="{BB962C8B-B14F-4D97-AF65-F5344CB8AC3E}">
        <p14:creationId xmlns:p14="http://schemas.microsoft.com/office/powerpoint/2010/main" val="2930906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a:t>
            </a:r>
            <a:r>
              <a:rPr lang="en-US" baseline="0"/>
              <a:t> aside from these amenities, we will also provide a dedicated function room for your private events and intimate occasions.</a:t>
            </a:r>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23</a:t>
            </a:fld>
            <a:endParaRPr lang="en-US"/>
          </a:p>
        </p:txBody>
      </p:sp>
    </p:spTree>
    <p:extLst>
      <p:ext uri="{BB962C8B-B14F-4D97-AF65-F5344CB8AC3E}">
        <p14:creationId xmlns:p14="http://schemas.microsoft.com/office/powerpoint/2010/main" val="3206800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part of a luxurious and calming lifestyle, we also provide hotel-like lobbies that will greet our residents warm welcome every time you come home. They could also welcome and entertain their guests in our lobby lounge area</a:t>
            </a:r>
            <a:r>
              <a:rPr lang="en-US" sz="1200" kern="1200" baseline="0" dirty="0">
                <a:solidFill>
                  <a:schemeClr val="tx1"/>
                </a:solidFill>
                <a:effectLst/>
                <a:latin typeface="+mn-lt"/>
                <a:ea typeface="+mn-ea"/>
                <a:cs typeface="+mn-cs"/>
              </a:rPr>
              <a:t> fully equipped with strong </a:t>
            </a:r>
            <a:r>
              <a:rPr lang="en-US" sz="1200" kern="1200" baseline="0" dirty="0" err="1">
                <a:solidFill>
                  <a:schemeClr val="tx1"/>
                </a:solidFill>
                <a:effectLst/>
                <a:latin typeface="+mn-lt"/>
                <a:ea typeface="+mn-ea"/>
                <a:cs typeface="+mn-cs"/>
              </a:rPr>
              <a:t>wi-fi</a:t>
            </a:r>
            <a:r>
              <a:rPr lang="en-US" sz="1200" kern="1200" baseline="0" dirty="0">
                <a:solidFill>
                  <a:schemeClr val="tx1"/>
                </a:solidFill>
                <a:effectLst/>
                <a:latin typeface="+mn-lt"/>
                <a:ea typeface="+mn-ea"/>
                <a:cs typeface="+mn-cs"/>
              </a:rPr>
              <a:t> connectivity</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inspiration for Calm Residences hotel-like lobby is based on the thought of being relaxed and reduce worries and anxieties from triggers that cause us stress, hence, using calming color patted with minimal to no striking color accents helps reduce such triggers, and for the plan, we opted to use group seating to accommodate guests which is why we maximize the space more. We also used plants and artworks to liven up the space. We also played with lighting to be used as an accent for the receptionist wall where the logo will be placed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24</a:t>
            </a:fld>
            <a:endParaRPr lang="en-US"/>
          </a:p>
        </p:txBody>
      </p:sp>
    </p:spTree>
    <p:extLst>
      <p:ext uri="{BB962C8B-B14F-4D97-AF65-F5344CB8AC3E}">
        <p14:creationId xmlns:p14="http://schemas.microsoft.com/office/powerpoint/2010/main" val="4284156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rPr>
              <a:t>Have peace of mind </a:t>
            </a:r>
            <a:r>
              <a:rPr lang="en-US">
                <a:solidFill>
                  <a:srgbClr val="333333"/>
                </a:solidFill>
              </a:rPr>
              <a:t>living in a</a:t>
            </a:r>
            <a:r>
              <a:rPr lang="en-US" b="0" i="0">
                <a:solidFill>
                  <a:srgbClr val="333333"/>
                </a:solidFill>
                <a:effectLst/>
              </a:rPr>
              <a:t> safe and secure community.</a:t>
            </a:r>
          </a:p>
          <a:p>
            <a:r>
              <a:rPr lang="en-US" b="0" i="0" err="1">
                <a:solidFill>
                  <a:srgbClr val="333333"/>
                </a:solidFill>
                <a:effectLst/>
              </a:rPr>
              <a:t>Greenmist</a:t>
            </a:r>
            <a:r>
              <a:rPr lang="en-US" b="0" i="0">
                <a:solidFill>
                  <a:srgbClr val="333333"/>
                </a:solidFill>
                <a:effectLst/>
              </a:rPr>
              <a:t> Property Management Corporation ensures the first-rate upkeep, protection and management of the property so homeowners can maximize their investments. For clients thinking of renting out their units, SMDC offers hassle-free leasing services through Prime Key Leasing. </a:t>
            </a:r>
          </a:p>
          <a:p>
            <a:r>
              <a:rPr lang="en-PH" sz="1200" kern="1200">
                <a:solidFill>
                  <a:schemeClr val="tx1"/>
                </a:solidFill>
                <a:effectLst/>
                <a:latin typeface="+mn-lt"/>
                <a:ea typeface="+mn-ea"/>
                <a:cs typeface="+mn-cs"/>
              </a:rPr>
              <a:t>They will provide services such as:</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Property Listing</a:t>
            </a:r>
          </a:p>
          <a:p>
            <a:pPr lvl="0"/>
            <a:r>
              <a:rPr lang="en-PH" sz="1200" kern="1200">
                <a:solidFill>
                  <a:schemeClr val="tx1"/>
                </a:solidFill>
                <a:effectLst/>
                <a:latin typeface="+mn-lt"/>
                <a:ea typeface="+mn-ea"/>
                <a:cs typeface="+mn-cs"/>
              </a:rPr>
              <a:t>Unit viewing arrangements</a:t>
            </a:r>
            <a:endParaRPr lang="en-US" sz="1200" kern="1200">
              <a:solidFill>
                <a:schemeClr val="tx1"/>
              </a:solidFill>
              <a:effectLst/>
              <a:latin typeface="+mn-lt"/>
              <a:ea typeface="+mn-ea"/>
              <a:cs typeface="+mn-cs"/>
            </a:endParaRPr>
          </a:p>
          <a:p>
            <a:pPr lvl="0"/>
            <a:r>
              <a:rPr lang="en-PH" sz="1200" kern="1200">
                <a:solidFill>
                  <a:schemeClr val="tx1"/>
                </a:solidFill>
                <a:effectLst/>
                <a:latin typeface="+mn-lt"/>
                <a:ea typeface="+mn-ea"/>
                <a:cs typeface="+mn-cs"/>
              </a:rPr>
              <a:t>Negotiation of lease terms </a:t>
            </a:r>
            <a:endParaRPr lang="en-US" sz="1200" kern="1200">
              <a:solidFill>
                <a:schemeClr val="tx1"/>
              </a:solidFill>
              <a:effectLst/>
              <a:latin typeface="+mn-lt"/>
              <a:ea typeface="+mn-ea"/>
              <a:cs typeface="+mn-cs"/>
            </a:endParaRPr>
          </a:p>
          <a:p>
            <a:pPr lvl="0"/>
            <a:r>
              <a:rPr lang="en-PH" sz="1200" kern="1200">
                <a:solidFill>
                  <a:schemeClr val="tx1"/>
                </a:solidFill>
                <a:effectLst/>
                <a:latin typeface="+mn-lt"/>
                <a:ea typeface="+mn-ea"/>
                <a:cs typeface="+mn-cs"/>
              </a:rPr>
              <a:t>Preparation of lease contract</a:t>
            </a:r>
            <a:endParaRPr lang="en-US" sz="1200" kern="1200">
              <a:solidFill>
                <a:schemeClr val="tx1"/>
              </a:solidFill>
              <a:effectLst/>
              <a:latin typeface="+mn-lt"/>
              <a:ea typeface="+mn-ea"/>
              <a:cs typeface="+mn-cs"/>
            </a:endParaRPr>
          </a:p>
          <a:p>
            <a:pPr lvl="0"/>
            <a:r>
              <a:rPr lang="en-PH" sz="1200" kern="1200">
                <a:solidFill>
                  <a:schemeClr val="tx1"/>
                </a:solidFill>
                <a:effectLst/>
                <a:latin typeface="+mn-lt"/>
                <a:ea typeface="+mn-ea"/>
                <a:cs typeface="+mn-cs"/>
              </a:rPr>
              <a:t>Tenant Move in and out  assistance</a:t>
            </a:r>
            <a:endParaRPr lang="en-US" sz="1200" kern="1200">
              <a:solidFill>
                <a:schemeClr val="tx1"/>
              </a:solidFill>
              <a:effectLst/>
              <a:latin typeface="+mn-lt"/>
              <a:ea typeface="+mn-ea"/>
              <a:cs typeface="+mn-cs"/>
            </a:endParaRPr>
          </a:p>
          <a:p>
            <a:pPr lvl="0"/>
            <a:r>
              <a:rPr lang="en-PH" sz="1200" kern="1200">
                <a:solidFill>
                  <a:schemeClr val="tx1"/>
                </a:solidFill>
                <a:effectLst/>
                <a:latin typeface="+mn-lt"/>
                <a:ea typeface="+mn-ea"/>
                <a:cs typeface="+mn-cs"/>
              </a:rPr>
              <a:t>Property Inventory Monitoring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25</a:t>
            </a:fld>
            <a:endParaRPr lang="en-US"/>
          </a:p>
        </p:txBody>
      </p:sp>
    </p:spTree>
    <p:extLst>
      <p:ext uri="{BB962C8B-B14F-4D97-AF65-F5344CB8AC3E}">
        <p14:creationId xmlns:p14="http://schemas.microsoft.com/office/powerpoint/2010/main" val="2567613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8F21DA3-7509-47E0-A95E-856DDA8CB0F4}" type="slidenum">
              <a:rPr lang="en-US" smtClean="0"/>
              <a:t>26</a:t>
            </a:fld>
            <a:endParaRPr lang="en-US"/>
          </a:p>
        </p:txBody>
      </p:sp>
    </p:spTree>
    <p:extLst>
      <p:ext uri="{BB962C8B-B14F-4D97-AF65-F5344CB8AC3E}">
        <p14:creationId xmlns:p14="http://schemas.microsoft.com/office/powerpoint/2010/main" val="354823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2236C-3E6B-4C11-9890-7945188799C4}" type="slidenum">
              <a:rPr lang="en-PH" smtClean="0"/>
              <a:t>27</a:t>
            </a:fld>
            <a:endParaRPr lang="en-PH"/>
          </a:p>
        </p:txBody>
      </p:sp>
    </p:spTree>
    <p:extLst>
      <p:ext uri="{BB962C8B-B14F-4D97-AF65-F5344CB8AC3E}">
        <p14:creationId xmlns:p14="http://schemas.microsoft.com/office/powerpoint/2010/main" val="2142316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28</a:t>
            </a:fld>
            <a:endParaRPr lang="en-US"/>
          </a:p>
        </p:txBody>
      </p:sp>
    </p:spTree>
    <p:extLst>
      <p:ext uri="{BB962C8B-B14F-4D97-AF65-F5344CB8AC3E}">
        <p14:creationId xmlns:p14="http://schemas.microsoft.com/office/powerpoint/2010/main" val="1322618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Calm Residences is seated in a 5.7 hectare prime property located along </a:t>
            </a:r>
            <a:r>
              <a:rPr lang="en-US" dirty="0" err="1"/>
              <a:t>Balibago</a:t>
            </a:r>
            <a:r>
              <a:rPr lang="en-US" dirty="0"/>
              <a:t> Road,</a:t>
            </a:r>
            <a:r>
              <a:rPr lang="en-US" baseline="0" dirty="0"/>
              <a:t> Barangay </a:t>
            </a:r>
            <a:r>
              <a:rPr lang="en-US" baseline="0" dirty="0" err="1"/>
              <a:t>Pulong</a:t>
            </a:r>
            <a:r>
              <a:rPr lang="en-US" baseline="0" dirty="0"/>
              <a:t> </a:t>
            </a:r>
            <a:r>
              <a:rPr lang="en-US" baseline="0" dirty="0" err="1"/>
              <a:t>Sta</a:t>
            </a:r>
            <a:r>
              <a:rPr lang="en-US" baseline="0" dirty="0"/>
              <a:t> Cruz, </a:t>
            </a:r>
            <a:r>
              <a:rPr lang="en-US" baseline="0" dirty="0" err="1"/>
              <a:t>Sta</a:t>
            </a:r>
            <a:r>
              <a:rPr lang="en-US" baseline="0" dirty="0"/>
              <a:t> Rosa. T</a:t>
            </a:r>
            <a:r>
              <a:rPr lang="en-US" dirty="0"/>
              <a:t>he busiest thoroughfare and the</a:t>
            </a:r>
            <a:r>
              <a:rPr lang="en-US" baseline="0" dirty="0"/>
              <a:t> industrial belt of Laguna. </a:t>
            </a:r>
          </a:p>
          <a:p>
            <a:endParaRPr lang="en-US" baseline="0" dirty="0"/>
          </a:p>
          <a:p>
            <a:r>
              <a:rPr lang="en-US" baseline="0" dirty="0"/>
              <a:t>This development is composed of 17 mid-rise buildings with 4 </a:t>
            </a:r>
            <a:r>
              <a:rPr lang="en-US" baseline="0" dirty="0" err="1"/>
              <a:t>storey</a:t>
            </a:r>
            <a:r>
              <a:rPr lang="en-US" baseline="0" dirty="0"/>
              <a:t> each building.</a:t>
            </a:r>
          </a:p>
          <a:p>
            <a:endParaRPr lang="en-US" baseline="0" dirty="0"/>
          </a:p>
          <a:p>
            <a:r>
              <a:rPr lang="en-US" baseline="0" dirty="0"/>
              <a:t>There will be an average of 173 units per floor with a total of 2,949 units for the entire development.</a:t>
            </a:r>
          </a:p>
          <a:p>
            <a:r>
              <a:rPr lang="en-US" baseline="0" dirty="0"/>
              <a:t>We offer Studio and Studio end units with an average floor area of 17 to 23 </a:t>
            </a:r>
            <a:r>
              <a:rPr lang="en-US" baseline="0" dirty="0" err="1"/>
              <a:t>sqm</a:t>
            </a:r>
            <a:r>
              <a:rPr lang="en-US" baseline="0" dirty="0"/>
              <a:t>. And of course, most of the units that we are offering at Calm Residences are 1 Bedroom units with an average size of 24.41 </a:t>
            </a:r>
            <a:r>
              <a:rPr lang="en-US" baseline="0" dirty="0" err="1"/>
              <a:t>sqm</a:t>
            </a:r>
            <a:r>
              <a:rPr lang="en-US" baseline="0" dirty="0"/>
              <a:t>. These units are ideal for young couples, newly weds and start-up families.</a:t>
            </a:r>
          </a:p>
          <a:p>
            <a:endParaRPr lang="en-US" baseline="0" dirty="0"/>
          </a:p>
          <a:p>
            <a:r>
              <a:rPr lang="en-US" baseline="0" dirty="0"/>
              <a:t>Estimated date of turnover of this development is on October 2024.</a:t>
            </a:r>
          </a:p>
          <a:p>
            <a:endParaRPr lang="en-US" baseline="0" dirty="0"/>
          </a:p>
          <a:p>
            <a:endParaRPr lang="en-US" baseline="0" dirty="0"/>
          </a:p>
          <a:p>
            <a:r>
              <a:rPr lang="en-US" baseline="0" dirty="0"/>
              <a:t>- Next slide</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t>A four-</a:t>
            </a:r>
            <a:r>
              <a:rPr lang="en-US" sz="1200" i="1" dirty="0" err="1"/>
              <a:t>storey</a:t>
            </a:r>
            <a:r>
              <a:rPr lang="en-US" sz="1200" i="1" dirty="0"/>
              <a:t> midrise residential development composed of 17 buildings situated on a 5.7 hectare land located along </a:t>
            </a:r>
            <a:r>
              <a:rPr lang="en-US" sz="1200" i="1" dirty="0" err="1"/>
              <a:t>Balibago</a:t>
            </a:r>
            <a:r>
              <a:rPr lang="en-US" sz="1200" i="1" dirty="0"/>
              <a:t> Road, </a:t>
            </a:r>
            <a:r>
              <a:rPr lang="en-US" sz="1200" i="1" dirty="0" err="1"/>
              <a:t>Pulong</a:t>
            </a:r>
            <a:r>
              <a:rPr lang="en-US" sz="1200" i="1" dirty="0"/>
              <a:t> Sta. Cruz, Sta. Rosa, Laguna</a:t>
            </a:r>
          </a:p>
          <a:p>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29</a:t>
            </a:fld>
            <a:endParaRPr lang="en-US"/>
          </a:p>
        </p:txBody>
      </p:sp>
    </p:spTree>
    <p:extLst>
      <p:ext uri="{BB962C8B-B14F-4D97-AF65-F5344CB8AC3E}">
        <p14:creationId xmlns:p14="http://schemas.microsoft.com/office/powerpoint/2010/main" val="3410147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3200" b="1" strike="sngStrike" dirty="0">
                <a:solidFill>
                  <a:srgbClr val="205454"/>
                </a:solidFill>
                <a:latin typeface="Century Schoolbook" panose="02040604050505020304" pitchFamily="18" charset="0"/>
              </a:rPr>
              <a:t>YOUR VERY OWN EDEN</a:t>
            </a:r>
          </a:p>
          <a:p>
            <a:pPr algn="ctr"/>
            <a:endParaRPr lang="en-US" sz="600" b="1" i="1" strike="sngStrike" dirty="0">
              <a:solidFill>
                <a:schemeClr val="accent6">
                  <a:lumMod val="50000"/>
                </a:schemeClr>
              </a:solidFill>
            </a:endParaRPr>
          </a:p>
          <a:p>
            <a:pPr algn="ct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We at SMDC welcome you to your very own Eden.</a:t>
            </a:r>
            <a:endParaRPr lang="en-US" sz="6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algn="ctr"/>
            <a:r>
              <a:rPr lang="en-US" sz="600" dirty="0">
                <a:solidFill>
                  <a:srgbClr val="205454"/>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
            </a:r>
            <a:b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b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Your new home is a bastion of tranquility amid the busy and highly progressive city of Santa Rosa, Laguna. A suburban garden community conveniently located right across </a:t>
            </a:r>
            <a:r>
              <a:rPr lang="en-US" sz="1800" dirty="0" err="1">
                <a:solidFill>
                  <a:srgbClr val="205454"/>
                </a:solidFill>
                <a:latin typeface="Tahoma" panose="020B0604030504040204" pitchFamily="34" charset="0"/>
                <a:ea typeface="Tahoma" panose="020B0604030504040204" pitchFamily="34" charset="0"/>
                <a:cs typeface="Tahoma" panose="020B0604030504040204" pitchFamily="34" charset="0"/>
              </a:rPr>
              <a:t>WalterMart</a:t>
            </a: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 Santa Rosa that is complete with our trademark resort-inspired amenities, hotel-like lobbies, open parks, and play spaces, strong Wi-Fi access, transport-oriented development, and integrated commercial spaces.</a:t>
            </a:r>
            <a:endParaRPr lang="en-US" sz="6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algn="ctr"/>
            <a:r>
              <a:rPr lang="en-US" sz="600" dirty="0">
                <a:solidFill>
                  <a:srgbClr val="205454"/>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
            </a:r>
            <a:b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br>
            <a:r>
              <a:rPr lang="en-US" sz="1800" dirty="0">
                <a:solidFill>
                  <a:srgbClr val="205454"/>
                </a:solidFill>
                <a:latin typeface="Tahoma" panose="020B0604030504040204" pitchFamily="34" charset="0"/>
                <a:ea typeface="Tahoma" panose="020B0604030504040204" pitchFamily="34" charset="0"/>
                <a:cs typeface="Tahoma" panose="020B0604030504040204" pitchFamily="34" charset="0"/>
              </a:rPr>
              <a:t>Enjoy the peace and quiet of living in a professionally managed community with your safety and security in mind and relish the calm and soothing atmosphere all around that will make you feel like you're living in paradise.</a:t>
            </a:r>
          </a:p>
          <a:p>
            <a:pPr algn="ctr"/>
            <a:endParaRPr lang="en-US" sz="600" dirty="0">
              <a:solidFill>
                <a:srgbClr val="205454"/>
              </a:solidFill>
              <a:latin typeface="Century Schoolbook" panose="02040604050505020304" pitchFamily="18" charset="0"/>
            </a:endParaRPr>
          </a:p>
          <a:p>
            <a:pPr algn="ctr"/>
            <a:r>
              <a:rPr lang="en-US" sz="600" dirty="0">
                <a:solidFill>
                  <a:schemeClr val="accent6">
                    <a:lumMod val="50000"/>
                  </a:schemeClr>
                </a:solidFill>
              </a:rPr>
              <a:t> </a:t>
            </a:r>
          </a:p>
          <a:p>
            <a:pPr algn="ctr"/>
            <a:r>
              <a:rPr lang="en-US" sz="1800" i="1" dirty="0">
                <a:solidFill>
                  <a:schemeClr val="accent6">
                    <a:lumMod val="50000"/>
                  </a:schemeClr>
                </a:solidFill>
                <a:effectLst>
                  <a:outerShdw blurRad="38100" dist="38100" dir="2700000" algn="tl">
                    <a:srgbClr val="000000">
                      <a:alpha val="43137"/>
                    </a:srgbClr>
                  </a:outerShdw>
                </a:effectLst>
                <a:latin typeface="Century Schoolbook" panose="02040604050505020304" pitchFamily="18" charset="0"/>
              </a:rPr>
              <a:t>Sit back, relax and embrace the serenity of your own home by the garden at Calm Residences.</a:t>
            </a:r>
          </a:p>
        </p:txBody>
      </p:sp>
      <p:sp>
        <p:nvSpPr>
          <p:cNvPr id="4" name="Slide Number Placeholder 3"/>
          <p:cNvSpPr>
            <a:spLocks noGrp="1"/>
          </p:cNvSpPr>
          <p:nvPr>
            <p:ph type="sldNum" sz="quarter" idx="10"/>
          </p:nvPr>
        </p:nvSpPr>
        <p:spPr/>
        <p:txBody>
          <a:bodyPr/>
          <a:lstStyle/>
          <a:p>
            <a:fld id="{68F21DA3-7509-47E0-A95E-856DDA8CB0F4}" type="slidenum">
              <a:rPr lang="en-US" smtClean="0"/>
              <a:t>3</a:t>
            </a:fld>
            <a:endParaRPr lang="en-US"/>
          </a:p>
        </p:txBody>
      </p:sp>
    </p:spTree>
    <p:extLst>
      <p:ext uri="{BB962C8B-B14F-4D97-AF65-F5344CB8AC3E}">
        <p14:creationId xmlns:p14="http://schemas.microsoft.com/office/powerpoint/2010/main" val="170644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development</a:t>
            </a:r>
            <a:r>
              <a:rPr lang="en-US" baseline="0"/>
              <a:t> and building features:</a:t>
            </a:r>
          </a:p>
          <a:p>
            <a:pPr marL="285750" indent="-285750">
              <a:buFont typeface="Wingdings" panose="05000000000000000000" pitchFamily="2" charset="2"/>
              <a:buChar char="ü"/>
            </a:pPr>
            <a:r>
              <a:rPr lang="en-US" sz="1200">
                <a:latin typeface="Tw Cen MT" panose="020B0602020104020603" pitchFamily="34" charset="0"/>
              </a:rPr>
              <a:t>We</a:t>
            </a:r>
            <a:r>
              <a:rPr lang="en-US" sz="1200" baseline="0">
                <a:latin typeface="Tw Cen MT" panose="020B0602020104020603" pitchFamily="34" charset="0"/>
              </a:rPr>
              <a:t> will have m</a:t>
            </a:r>
            <a:r>
              <a:rPr lang="en-US" sz="1200">
                <a:latin typeface="Tw Cen MT" panose="020B0602020104020603" pitchFamily="34" charset="0"/>
              </a:rPr>
              <a:t>ore than ____ hectare allocated for amenities and landscaped areas</a:t>
            </a:r>
          </a:p>
          <a:p>
            <a:pPr marL="285750" indent="-285750">
              <a:buFont typeface="Wingdings" panose="05000000000000000000" pitchFamily="2" charset="2"/>
              <a:buChar char="ü"/>
            </a:pPr>
            <a:r>
              <a:rPr lang="en-US" sz="1200">
                <a:latin typeface="Tw Cen MT" panose="020B0602020104020603" pitchFamily="34" charset="0"/>
              </a:rPr>
              <a:t>24-hour security services with CCTV cameras in common</a:t>
            </a:r>
            <a:r>
              <a:rPr lang="en-US" sz="1200" baseline="0">
                <a:latin typeface="Tw Cen MT" panose="020B0602020104020603" pitchFamily="34" charset="0"/>
              </a:rPr>
              <a:t> areas</a:t>
            </a:r>
            <a:endParaRPr lang="en-US" sz="1200">
              <a:latin typeface="Tw Cen MT" panose="020B0602020104020603" pitchFamily="34" charset="0"/>
            </a:endParaRP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Cistern water tanks to save power in pumping water supplies to residential units</a:t>
            </a:r>
          </a:p>
          <a:p>
            <a:pPr marL="285750" indent="-285750">
              <a:buFont typeface="Wingdings" panose="05000000000000000000" pitchFamily="2" charset="2"/>
              <a:buChar char="ü"/>
            </a:pPr>
            <a:r>
              <a:rPr lang="en-US" sz="1200">
                <a:latin typeface="Tw Cen MT" panose="020B0602020104020603" pitchFamily="34" charset="0"/>
              </a:rPr>
              <a:t>1 High speed elevator per Tower</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1</a:t>
            </a:r>
            <a:r>
              <a:rPr lang="en-US" sz="1200">
                <a:latin typeface="Tw Cen MT" panose="020B0602020104020603" pitchFamily="34" charset="0"/>
              </a:rPr>
              <a:t> Grand lobby at Tower A</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Back-up power generator</a:t>
            </a:r>
            <a:r>
              <a:rPr lang="en-US" sz="1200" baseline="0">
                <a:solidFill>
                  <a:schemeClr val="bg1">
                    <a:lumMod val="50000"/>
                  </a:schemeClr>
                </a:solidFill>
                <a:latin typeface="Tw Cen MT" panose="020B0602020104020603" pitchFamily="34" charset="0"/>
              </a:rPr>
              <a:t> </a:t>
            </a:r>
            <a:r>
              <a:rPr lang="en-US" sz="1200">
                <a:solidFill>
                  <a:schemeClr val="bg1">
                    <a:lumMod val="50000"/>
                  </a:schemeClr>
                </a:solidFill>
                <a:latin typeface="Tw Cen MT" panose="020B0602020104020603" pitchFamily="34" charset="0"/>
              </a:rPr>
              <a:t>system </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Fire alarm and sprinkler system</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Centralized mailroom</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Centralized garbage collection and disposal system</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Rain Catchment System for Landscaping</a:t>
            </a:r>
          </a:p>
          <a:p>
            <a:pPr marL="285750" indent="-285750">
              <a:buFont typeface="Wingdings" panose="05000000000000000000" pitchFamily="2" charset="2"/>
              <a:buChar char="ü"/>
            </a:pPr>
            <a:r>
              <a:rPr lang="en-US" sz="1200">
                <a:solidFill>
                  <a:schemeClr val="bg1">
                    <a:lumMod val="50000"/>
                  </a:schemeClr>
                </a:solidFill>
                <a:latin typeface="Tw Cen MT" panose="020B0602020104020603" pitchFamily="34" charset="0"/>
              </a:rPr>
              <a:t>LED Lights in common areas</a:t>
            </a:r>
          </a:p>
          <a:p>
            <a:pPr marL="285750" indent="-285750">
              <a:buFont typeface="Wingdings" panose="05000000000000000000" pitchFamily="2" charset="2"/>
              <a:buChar char="ü"/>
            </a:pPr>
            <a:r>
              <a:rPr lang="en-US" sz="1200">
                <a:latin typeface="Tw Cen MT" panose="020B0602020104020603" pitchFamily="34" charset="0"/>
              </a:rPr>
              <a:t>Property Management Office </a:t>
            </a:r>
          </a:p>
          <a:p>
            <a:pPr marL="285750" indent="-285750">
              <a:buFont typeface="Wingdings" panose="05000000000000000000" pitchFamily="2" charset="2"/>
              <a:buChar char="ü"/>
            </a:pPr>
            <a:r>
              <a:rPr lang="en-US" sz="1200">
                <a:latin typeface="Tw Cen MT" panose="020B0602020104020603" pitchFamily="34" charset="0"/>
              </a:rPr>
              <a:t>And Leasing Services thru Prime Key Leasing</a:t>
            </a:r>
            <a:endParaRPr lang="en-US" sz="1200"/>
          </a:p>
          <a:p>
            <a:endParaRPr lang="en-US"/>
          </a:p>
          <a:p>
            <a:endParaRPr lang="en-US"/>
          </a:p>
          <a:p>
            <a:endParaRPr lang="en-US"/>
          </a:p>
          <a:p>
            <a:endParaRPr lang="en-US"/>
          </a:p>
          <a:p>
            <a:r>
              <a:rPr lang="en-US" baseline="0"/>
              <a:t>- Next slide</a:t>
            </a:r>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30</a:t>
            </a:fld>
            <a:endParaRPr lang="en-US"/>
          </a:p>
        </p:txBody>
      </p:sp>
    </p:spTree>
    <p:extLst>
      <p:ext uri="{BB962C8B-B14F-4D97-AF65-F5344CB8AC3E}">
        <p14:creationId xmlns:p14="http://schemas.microsoft.com/office/powerpoint/2010/main" val="230891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31</a:t>
            </a:fld>
            <a:endParaRPr lang="en-US"/>
          </a:p>
        </p:txBody>
      </p:sp>
    </p:spTree>
    <p:extLst>
      <p:ext uri="{BB962C8B-B14F-4D97-AF65-F5344CB8AC3E}">
        <p14:creationId xmlns:p14="http://schemas.microsoft.com/office/powerpoint/2010/main" val="2491278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32</a:t>
            </a:fld>
            <a:endParaRPr lang="en-US"/>
          </a:p>
        </p:txBody>
      </p:sp>
    </p:spTree>
    <p:extLst>
      <p:ext uri="{BB962C8B-B14F-4D97-AF65-F5344CB8AC3E}">
        <p14:creationId xmlns:p14="http://schemas.microsoft.com/office/powerpoint/2010/main" val="1195201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33</a:t>
            </a:fld>
            <a:endParaRPr lang="en-US"/>
          </a:p>
        </p:txBody>
      </p:sp>
    </p:spTree>
    <p:extLst>
      <p:ext uri="{BB962C8B-B14F-4D97-AF65-F5344CB8AC3E}">
        <p14:creationId xmlns:p14="http://schemas.microsoft.com/office/powerpoint/2010/main" val="1610789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34</a:t>
            </a:fld>
            <a:endParaRPr lang="en-US"/>
          </a:p>
        </p:txBody>
      </p:sp>
    </p:spTree>
    <p:extLst>
      <p:ext uri="{BB962C8B-B14F-4D97-AF65-F5344CB8AC3E}">
        <p14:creationId xmlns:p14="http://schemas.microsoft.com/office/powerpoint/2010/main" val="12866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35</a:t>
            </a:fld>
            <a:endParaRPr lang="en-US"/>
          </a:p>
        </p:txBody>
      </p:sp>
    </p:spTree>
    <p:extLst>
      <p:ext uri="{BB962C8B-B14F-4D97-AF65-F5344CB8AC3E}">
        <p14:creationId xmlns:p14="http://schemas.microsoft.com/office/powerpoint/2010/main" val="419057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Building H, it’s the same with Building F</a:t>
            </a:r>
          </a:p>
        </p:txBody>
      </p:sp>
      <p:sp>
        <p:nvSpPr>
          <p:cNvPr id="4" name="Slide Number Placeholder 3"/>
          <p:cNvSpPr>
            <a:spLocks noGrp="1"/>
          </p:cNvSpPr>
          <p:nvPr>
            <p:ph type="sldNum" sz="quarter" idx="10"/>
          </p:nvPr>
        </p:nvSpPr>
        <p:spPr/>
        <p:txBody>
          <a:bodyPr/>
          <a:lstStyle/>
          <a:p>
            <a:fld id="{68F21DA3-7509-47E0-A95E-856DDA8CB0F4}" type="slidenum">
              <a:rPr lang="en-US" smtClean="0"/>
              <a:t>36</a:t>
            </a:fld>
            <a:endParaRPr lang="en-US"/>
          </a:p>
        </p:txBody>
      </p:sp>
    </p:spTree>
    <p:extLst>
      <p:ext uri="{BB962C8B-B14F-4D97-AF65-F5344CB8AC3E}">
        <p14:creationId xmlns:p14="http://schemas.microsoft.com/office/powerpoint/2010/main" val="3201683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Calm Residences is seated in a 5.7 hectare prime property located along </a:t>
            </a:r>
            <a:r>
              <a:rPr lang="en-US" err="1"/>
              <a:t>Balibago</a:t>
            </a:r>
            <a:r>
              <a:rPr lang="en-US"/>
              <a:t> Road,</a:t>
            </a:r>
            <a:r>
              <a:rPr lang="en-US" baseline="0"/>
              <a:t> Barangay </a:t>
            </a:r>
            <a:r>
              <a:rPr lang="en-US" baseline="0" err="1"/>
              <a:t>Pulong</a:t>
            </a:r>
            <a:r>
              <a:rPr lang="en-US" baseline="0"/>
              <a:t> </a:t>
            </a:r>
            <a:r>
              <a:rPr lang="en-US" baseline="0" err="1"/>
              <a:t>Sta</a:t>
            </a:r>
            <a:r>
              <a:rPr lang="en-US" baseline="0"/>
              <a:t> Cruz, </a:t>
            </a:r>
            <a:r>
              <a:rPr lang="en-US" baseline="0" err="1"/>
              <a:t>Sta</a:t>
            </a:r>
            <a:r>
              <a:rPr lang="en-US" baseline="0"/>
              <a:t> Rosa. T</a:t>
            </a:r>
            <a:r>
              <a:rPr lang="en-US"/>
              <a:t>he busiest thoroughfare and the</a:t>
            </a:r>
            <a:r>
              <a:rPr lang="en-US" baseline="0"/>
              <a:t> industrial belt of Laguna. </a:t>
            </a:r>
          </a:p>
          <a:p>
            <a:endParaRPr lang="en-US" baseline="0"/>
          </a:p>
          <a:p>
            <a:r>
              <a:rPr lang="en-US" baseline="0"/>
              <a:t>This development is composed of 17 mid-rise buildings with 4 </a:t>
            </a:r>
            <a:r>
              <a:rPr lang="en-US" baseline="0" err="1"/>
              <a:t>storey</a:t>
            </a:r>
            <a:r>
              <a:rPr lang="en-US" baseline="0"/>
              <a:t> each building.</a:t>
            </a:r>
          </a:p>
          <a:p>
            <a:endParaRPr lang="en-US" baseline="0"/>
          </a:p>
          <a:p>
            <a:r>
              <a:rPr lang="en-US" baseline="0"/>
              <a:t>There will be an average of 173 units per floor with a total of 2,949 units for the entire development.</a:t>
            </a:r>
          </a:p>
          <a:p>
            <a:r>
              <a:rPr lang="en-US" baseline="0"/>
              <a:t>We offer Studio and Studio end units with an average floor area of 17 to 23 </a:t>
            </a:r>
            <a:r>
              <a:rPr lang="en-US" baseline="0" err="1"/>
              <a:t>sqm</a:t>
            </a:r>
            <a:r>
              <a:rPr lang="en-US" baseline="0"/>
              <a:t>. And of course, most of the units that we are offering at Calm Residences are 1 Bedroom units with an average size of 24.41 </a:t>
            </a:r>
            <a:r>
              <a:rPr lang="en-US" baseline="0" err="1"/>
              <a:t>sqm</a:t>
            </a:r>
            <a:r>
              <a:rPr lang="en-US" baseline="0"/>
              <a:t>. These units are ideal for young couples, newly weds and start-up families.</a:t>
            </a:r>
          </a:p>
          <a:p>
            <a:endParaRPr lang="en-US" baseline="0"/>
          </a:p>
          <a:p>
            <a:r>
              <a:rPr lang="en-US" baseline="0"/>
              <a:t>Estimated date of turnover of this development is on October 2024.</a:t>
            </a:r>
          </a:p>
          <a:p>
            <a:endParaRPr lang="en-US" baseline="0"/>
          </a:p>
          <a:p>
            <a:endParaRPr lang="en-US" baseline="0"/>
          </a:p>
          <a:p>
            <a:r>
              <a:rPr lang="en-US" baseline="0"/>
              <a:t>- Next slide</a:t>
            </a:r>
          </a:p>
          <a:p>
            <a:endParaRPr lang="en-US"/>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i="1"/>
              <a:t>A four-</a:t>
            </a:r>
            <a:r>
              <a:rPr lang="en-US" sz="1200" i="1" err="1"/>
              <a:t>storey</a:t>
            </a:r>
            <a:r>
              <a:rPr lang="en-US" sz="1200" i="1"/>
              <a:t> midrise residential development composed of 17 buildings situated on a 5.7 hectare land located along </a:t>
            </a:r>
            <a:r>
              <a:rPr lang="en-US" sz="1200" i="1" err="1"/>
              <a:t>Balibago</a:t>
            </a:r>
            <a:r>
              <a:rPr lang="en-US" sz="1200" i="1"/>
              <a:t> Road, </a:t>
            </a:r>
            <a:r>
              <a:rPr lang="en-US" sz="1200" i="1" err="1"/>
              <a:t>Pulong</a:t>
            </a:r>
            <a:r>
              <a:rPr lang="en-US" sz="1200" i="1"/>
              <a:t> Sta. Cruz, Sta. Rosa, Laguna</a:t>
            </a: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37</a:t>
            </a:fld>
            <a:endParaRPr lang="en-US"/>
          </a:p>
        </p:txBody>
      </p:sp>
    </p:spTree>
    <p:extLst>
      <p:ext uri="{BB962C8B-B14F-4D97-AF65-F5344CB8AC3E}">
        <p14:creationId xmlns:p14="http://schemas.microsoft.com/office/powerpoint/2010/main" val="1479102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development</a:t>
            </a:r>
            <a:r>
              <a:rPr lang="en-US" baseline="0" dirty="0"/>
              <a:t> and building features:</a:t>
            </a:r>
          </a:p>
          <a:p>
            <a:pPr marL="285750" indent="-285750">
              <a:buFont typeface="Wingdings" panose="05000000000000000000" pitchFamily="2" charset="2"/>
              <a:buChar char="ü"/>
            </a:pPr>
            <a:r>
              <a:rPr lang="en-US" sz="1200" dirty="0">
                <a:latin typeface="Tw Cen MT" panose="020B0602020104020603" pitchFamily="34" charset="0"/>
              </a:rPr>
              <a:t>We</a:t>
            </a:r>
            <a:r>
              <a:rPr lang="en-US" sz="1200" baseline="0" dirty="0">
                <a:latin typeface="Tw Cen MT" panose="020B0602020104020603" pitchFamily="34" charset="0"/>
              </a:rPr>
              <a:t> will have m</a:t>
            </a:r>
            <a:r>
              <a:rPr lang="en-US" sz="1200" dirty="0">
                <a:latin typeface="Tw Cen MT" panose="020B0602020104020603" pitchFamily="34" charset="0"/>
              </a:rPr>
              <a:t>ore than ____ hectare allocated for amenities and landscaped areas</a:t>
            </a:r>
          </a:p>
          <a:p>
            <a:pPr marL="285750" indent="-285750">
              <a:buFont typeface="Wingdings" panose="05000000000000000000" pitchFamily="2" charset="2"/>
              <a:buChar char="ü"/>
            </a:pPr>
            <a:r>
              <a:rPr lang="en-US" sz="1200" dirty="0">
                <a:latin typeface="Tw Cen MT" panose="020B0602020104020603" pitchFamily="34" charset="0"/>
              </a:rPr>
              <a:t>24-hour security services with CCTV cameras in common</a:t>
            </a:r>
            <a:r>
              <a:rPr lang="en-US" sz="1200" baseline="0" dirty="0">
                <a:latin typeface="Tw Cen MT" panose="020B0602020104020603" pitchFamily="34" charset="0"/>
              </a:rPr>
              <a:t> areas</a:t>
            </a:r>
            <a:endParaRPr lang="en-US" sz="1200" dirty="0">
              <a:latin typeface="Tw Cen MT" panose="020B0602020104020603" pitchFamily="34" charset="0"/>
            </a:endParaRP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Cistern water tanks to save power in pumping water supplies to residential units</a:t>
            </a:r>
          </a:p>
          <a:p>
            <a:pPr marL="285750" indent="-285750">
              <a:buFont typeface="Wingdings" panose="05000000000000000000" pitchFamily="2" charset="2"/>
              <a:buChar char="ü"/>
            </a:pPr>
            <a:r>
              <a:rPr lang="en-US" sz="1200" dirty="0">
                <a:latin typeface="Tw Cen MT" panose="020B0602020104020603" pitchFamily="34" charset="0"/>
              </a:rPr>
              <a:t>1 High speed elevator per Tower</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1</a:t>
            </a:r>
            <a:r>
              <a:rPr lang="en-US" sz="1200" dirty="0">
                <a:latin typeface="Tw Cen MT" panose="020B0602020104020603" pitchFamily="34" charset="0"/>
              </a:rPr>
              <a:t> Grand lobby at Tower A</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Back-up power generator</a:t>
            </a:r>
            <a:r>
              <a:rPr lang="en-US" sz="1200" baseline="0" dirty="0">
                <a:solidFill>
                  <a:schemeClr val="bg1">
                    <a:lumMod val="50000"/>
                  </a:schemeClr>
                </a:solidFill>
                <a:latin typeface="Tw Cen MT" panose="020B0602020104020603" pitchFamily="34" charset="0"/>
              </a:rPr>
              <a:t> </a:t>
            </a:r>
            <a:r>
              <a:rPr lang="en-US" sz="1200" dirty="0">
                <a:solidFill>
                  <a:schemeClr val="bg1">
                    <a:lumMod val="50000"/>
                  </a:schemeClr>
                </a:solidFill>
                <a:latin typeface="Tw Cen MT" panose="020B0602020104020603" pitchFamily="34" charset="0"/>
              </a:rPr>
              <a:t>system </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Fire alarm and sprinkler system</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Centralized mailroom</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Centralized garbage collection and disposal system</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Rain Catchment System for Landscaping</a:t>
            </a:r>
          </a:p>
          <a:p>
            <a:pPr marL="285750" indent="-285750">
              <a:buFont typeface="Wingdings" panose="05000000000000000000" pitchFamily="2" charset="2"/>
              <a:buChar char="ü"/>
            </a:pPr>
            <a:r>
              <a:rPr lang="en-US" sz="1200" dirty="0">
                <a:solidFill>
                  <a:schemeClr val="bg1">
                    <a:lumMod val="50000"/>
                  </a:schemeClr>
                </a:solidFill>
                <a:latin typeface="Tw Cen MT" panose="020B0602020104020603" pitchFamily="34" charset="0"/>
              </a:rPr>
              <a:t>LED Lights in common areas</a:t>
            </a:r>
          </a:p>
          <a:p>
            <a:pPr marL="285750" indent="-285750">
              <a:buFont typeface="Wingdings" panose="05000000000000000000" pitchFamily="2" charset="2"/>
              <a:buChar char="ü"/>
            </a:pPr>
            <a:r>
              <a:rPr lang="en-US" sz="1200" dirty="0">
                <a:latin typeface="Tw Cen MT" panose="020B0602020104020603" pitchFamily="34" charset="0"/>
              </a:rPr>
              <a:t>Property Management Office </a:t>
            </a:r>
          </a:p>
          <a:p>
            <a:pPr marL="285750" indent="-285750">
              <a:buFont typeface="Wingdings" panose="05000000000000000000" pitchFamily="2" charset="2"/>
              <a:buChar char="ü"/>
            </a:pPr>
            <a:r>
              <a:rPr lang="en-US" sz="1200" dirty="0">
                <a:latin typeface="Tw Cen MT" panose="020B0602020104020603" pitchFamily="34" charset="0"/>
              </a:rPr>
              <a:t>And Leasing Services thru Prime Key Leasing</a:t>
            </a:r>
            <a:endParaRPr lang="en-US" sz="1200" dirty="0"/>
          </a:p>
          <a:p>
            <a:endParaRPr lang="en-US" dirty="0"/>
          </a:p>
          <a:p>
            <a:endParaRPr lang="en-US" dirty="0"/>
          </a:p>
          <a:p>
            <a:endParaRPr lang="en-US" dirty="0"/>
          </a:p>
          <a:p>
            <a:endParaRPr lang="en-US" dirty="0"/>
          </a:p>
          <a:p>
            <a:r>
              <a:rPr lang="en-US" baseline="0" dirty="0"/>
              <a:t>- Next slide</a:t>
            </a:r>
            <a:endParaRPr lang="en-US" dirty="0"/>
          </a:p>
        </p:txBody>
      </p:sp>
      <p:sp>
        <p:nvSpPr>
          <p:cNvPr id="4" name="Slide Number Placeholder 3"/>
          <p:cNvSpPr>
            <a:spLocks noGrp="1"/>
          </p:cNvSpPr>
          <p:nvPr>
            <p:ph type="sldNum" sz="quarter" idx="10"/>
          </p:nvPr>
        </p:nvSpPr>
        <p:spPr/>
        <p:txBody>
          <a:bodyPr/>
          <a:lstStyle/>
          <a:p>
            <a:fld id="{68F21DA3-7509-47E0-A95E-856DDA8CB0F4}" type="slidenum">
              <a:rPr lang="en-US" smtClean="0"/>
              <a:t>38</a:t>
            </a:fld>
            <a:endParaRPr lang="en-US"/>
          </a:p>
        </p:txBody>
      </p:sp>
    </p:spTree>
    <p:extLst>
      <p:ext uri="{BB962C8B-B14F-4D97-AF65-F5344CB8AC3E}">
        <p14:creationId xmlns:p14="http://schemas.microsoft.com/office/powerpoint/2010/main" val="307128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39</a:t>
            </a:fld>
            <a:endParaRPr lang="en-US"/>
          </a:p>
        </p:txBody>
      </p:sp>
    </p:spTree>
    <p:extLst>
      <p:ext uri="{BB962C8B-B14F-4D97-AF65-F5344CB8AC3E}">
        <p14:creationId xmlns:p14="http://schemas.microsoft.com/office/powerpoint/2010/main" val="225625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So now, let’s move over to the progressive province of Laguna.</a:t>
            </a:r>
            <a:endParaRPr lang="en-US"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Laguna continues to thrive by having large parcels of industrial parks, township developments and government infrastructure projects. </a:t>
            </a:r>
            <a:r>
              <a:rPr lang="en-PH" sz="1200" i="0" kern="1200" dirty="0">
                <a:solidFill>
                  <a:schemeClr val="tx1"/>
                </a:solidFill>
                <a:effectLst/>
                <a:latin typeface="+mn-lt"/>
                <a:ea typeface="+mn-ea"/>
                <a:cs typeface="+mn-cs"/>
              </a:rPr>
              <a:t>This province south of Metro Manila offers some of the investment-worthy properties in this part of the Philippines</a:t>
            </a:r>
            <a:endParaRPr lang="en-US"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As real estate developers continue to decentralize Metro Manila by bringing their expertise to the provinces, we see more activity in places being prioritized for their potential as new investment hubs. One such rural location is Laguna, whose proximity to the National Capital Region makes it a hotspot both for property giants looking for new areas to develop, as well as buyers wishing for a first (or second) home that marries proximity to the metro and the peacefulness of rural living.</a:t>
            </a:r>
            <a:endParaRPr lang="en-US"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8F21DA3-7509-47E0-A95E-856DDA8CB0F4}" type="slidenum">
              <a:rPr lang="en-US" smtClean="0"/>
              <a:t>4</a:t>
            </a:fld>
            <a:endParaRPr lang="en-US"/>
          </a:p>
        </p:txBody>
      </p:sp>
    </p:spTree>
    <p:extLst>
      <p:ext uri="{BB962C8B-B14F-4D97-AF65-F5344CB8AC3E}">
        <p14:creationId xmlns:p14="http://schemas.microsoft.com/office/powerpoint/2010/main" val="111914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40</a:t>
            </a:fld>
            <a:endParaRPr lang="en-US"/>
          </a:p>
        </p:txBody>
      </p:sp>
    </p:spTree>
    <p:extLst>
      <p:ext uri="{BB962C8B-B14F-4D97-AF65-F5344CB8AC3E}">
        <p14:creationId xmlns:p14="http://schemas.microsoft.com/office/powerpoint/2010/main" val="1938285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41</a:t>
            </a:fld>
            <a:endParaRPr lang="en-US"/>
          </a:p>
        </p:txBody>
      </p:sp>
    </p:spTree>
    <p:extLst>
      <p:ext uri="{BB962C8B-B14F-4D97-AF65-F5344CB8AC3E}">
        <p14:creationId xmlns:p14="http://schemas.microsoft.com/office/powerpoint/2010/main" val="860096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42</a:t>
            </a:fld>
            <a:endParaRPr lang="en-US"/>
          </a:p>
        </p:txBody>
      </p:sp>
    </p:spTree>
    <p:extLst>
      <p:ext uri="{BB962C8B-B14F-4D97-AF65-F5344CB8AC3E}">
        <p14:creationId xmlns:p14="http://schemas.microsoft.com/office/powerpoint/2010/main" val="255806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43</a:t>
            </a:fld>
            <a:endParaRPr lang="en-US"/>
          </a:p>
        </p:txBody>
      </p:sp>
    </p:spTree>
    <p:extLst>
      <p:ext uri="{BB962C8B-B14F-4D97-AF65-F5344CB8AC3E}">
        <p14:creationId xmlns:p14="http://schemas.microsoft.com/office/powerpoint/2010/main" val="4033038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44</a:t>
            </a:fld>
            <a:endParaRPr lang="en-US"/>
          </a:p>
        </p:txBody>
      </p:sp>
    </p:spTree>
    <p:extLst>
      <p:ext uri="{BB962C8B-B14F-4D97-AF65-F5344CB8AC3E}">
        <p14:creationId xmlns:p14="http://schemas.microsoft.com/office/powerpoint/2010/main" val="2412499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45</a:t>
            </a:fld>
            <a:endParaRPr lang="en-US"/>
          </a:p>
        </p:txBody>
      </p:sp>
    </p:spTree>
    <p:extLst>
      <p:ext uri="{BB962C8B-B14F-4D97-AF65-F5344CB8AC3E}">
        <p14:creationId xmlns:p14="http://schemas.microsoft.com/office/powerpoint/2010/main" val="1859243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46</a:t>
            </a:fld>
            <a:endParaRPr lang="en-US"/>
          </a:p>
        </p:txBody>
      </p:sp>
    </p:spTree>
    <p:extLst>
      <p:ext uri="{BB962C8B-B14F-4D97-AF65-F5344CB8AC3E}">
        <p14:creationId xmlns:p14="http://schemas.microsoft.com/office/powerpoint/2010/main" val="1639329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47</a:t>
            </a:fld>
            <a:endParaRPr lang="en-US"/>
          </a:p>
        </p:txBody>
      </p:sp>
    </p:spTree>
    <p:extLst>
      <p:ext uri="{BB962C8B-B14F-4D97-AF65-F5344CB8AC3E}">
        <p14:creationId xmlns:p14="http://schemas.microsoft.com/office/powerpoint/2010/main" val="396266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48</a:t>
            </a:fld>
            <a:endParaRPr lang="en-US"/>
          </a:p>
        </p:txBody>
      </p:sp>
    </p:spTree>
    <p:extLst>
      <p:ext uri="{BB962C8B-B14F-4D97-AF65-F5344CB8AC3E}">
        <p14:creationId xmlns:p14="http://schemas.microsoft.com/office/powerpoint/2010/main" val="2460259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building floor plans, this is our ground floor</a:t>
            </a:r>
            <a:r>
              <a:rPr lang="en-US" baseline="0"/>
              <a:t> plan for Building A where we can found our hotel-like grand lobby and our mail room</a:t>
            </a:r>
            <a:endParaRPr lang="en-US"/>
          </a:p>
          <a:p>
            <a:endParaRPr lang="en-US"/>
          </a:p>
          <a:p>
            <a:endParaRPr lang="en-US"/>
          </a:p>
          <a:p>
            <a:r>
              <a:rPr lang="en-US" baseline="0"/>
              <a:t>- Next slide</a:t>
            </a:r>
            <a:endParaRPr lang="en-US"/>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49</a:t>
            </a:fld>
            <a:endParaRPr lang="en-US"/>
          </a:p>
        </p:txBody>
      </p:sp>
    </p:spTree>
    <p:extLst>
      <p:ext uri="{BB962C8B-B14F-4D97-AF65-F5344CB8AC3E}">
        <p14:creationId xmlns:p14="http://schemas.microsoft.com/office/powerpoint/2010/main" val="121899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kern="1200">
                <a:solidFill>
                  <a:schemeClr val="tx1"/>
                </a:solidFill>
                <a:effectLst/>
                <a:latin typeface="+mn-lt"/>
                <a:ea typeface="+mn-ea"/>
                <a:cs typeface="+mn-cs"/>
              </a:rPr>
              <a:t>The city of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 or more commonly known as the “Lion City of South Luzon” or the “Detroit City of the Philippines” is a first class city that is an investment hub of southern Luzon.</a:t>
            </a:r>
            <a:endParaRPr lang="en-US" sz="1200" kern="1200">
              <a:solidFill>
                <a:schemeClr val="tx1"/>
              </a:solidFill>
              <a:effectLst/>
              <a:latin typeface="+mn-lt"/>
              <a:ea typeface="+mn-ea"/>
              <a:cs typeface="+mn-cs"/>
            </a:endParaRPr>
          </a:p>
          <a:p>
            <a:r>
              <a:rPr lang="en-PH" sz="1200" kern="1200">
                <a:solidFill>
                  <a:schemeClr val="tx1"/>
                </a:solidFill>
                <a:effectLst/>
                <a:latin typeface="+mn-lt"/>
                <a:ea typeface="+mn-ea"/>
                <a:cs typeface="+mn-cs"/>
              </a:rPr>
              <a:t>It has 4 PEZA accredited economic zones. This city has Laguna Techno Park, Greenfield Automotive Park, Toyota Special Economic Zone, Lakeside </a:t>
            </a:r>
            <a:r>
              <a:rPr lang="en-PH" sz="1200" kern="1200" err="1">
                <a:solidFill>
                  <a:schemeClr val="tx1"/>
                </a:solidFill>
                <a:effectLst/>
                <a:latin typeface="+mn-lt"/>
                <a:ea typeface="+mn-ea"/>
                <a:cs typeface="+mn-cs"/>
              </a:rPr>
              <a:t>Evozone</a:t>
            </a:r>
            <a:r>
              <a:rPr lang="en-PH" sz="1200" kern="1200">
                <a:solidFill>
                  <a:schemeClr val="tx1"/>
                </a:solidFill>
                <a:effectLst/>
                <a:latin typeface="+mn-lt"/>
                <a:ea typeface="+mn-ea"/>
                <a:cs typeface="+mn-cs"/>
              </a:rPr>
              <a:t> </a:t>
            </a:r>
            <a:r>
              <a:rPr lang="en-PH" sz="1200" kern="1200" err="1">
                <a:solidFill>
                  <a:schemeClr val="tx1"/>
                </a:solidFill>
                <a:effectLst/>
                <a:latin typeface="+mn-lt"/>
                <a:ea typeface="+mn-ea"/>
                <a:cs typeface="+mn-cs"/>
              </a:rPr>
              <a:t>Nuvali</a:t>
            </a:r>
            <a:r>
              <a:rPr lang="en-PH" sz="1200" kern="1200">
                <a:solidFill>
                  <a:schemeClr val="tx1"/>
                </a:solidFill>
                <a:effectLst/>
                <a:latin typeface="+mn-lt"/>
                <a:ea typeface="+mn-ea"/>
                <a:cs typeface="+mn-cs"/>
              </a:rPr>
              <a:t>, Daystar Santa Rosa Industrial Park and the Meridian Industrial Complex.</a:t>
            </a:r>
            <a:endParaRPr lang="en-US" sz="1200" kern="1200">
              <a:solidFill>
                <a:schemeClr val="tx1"/>
              </a:solidFill>
              <a:effectLst/>
              <a:latin typeface="+mn-lt"/>
              <a:ea typeface="+mn-ea"/>
              <a:cs typeface="+mn-cs"/>
            </a:endParaRPr>
          </a:p>
          <a:p>
            <a:r>
              <a:rPr lang="en-PH" sz="1200" kern="1200">
                <a:solidFill>
                  <a:schemeClr val="tx1"/>
                </a:solidFill>
                <a:effectLst/>
                <a:latin typeface="+mn-lt"/>
                <a:ea typeface="+mn-ea"/>
                <a:cs typeface="+mn-cs"/>
              </a:rPr>
              <a:t>95% of Philippine’s automotive industry is being produced in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 like Nissan, Toyota, Honda and Mitsubishi Philippines.</a:t>
            </a:r>
            <a:endParaRPr lang="en-US" sz="1200" kern="1200">
              <a:solidFill>
                <a:schemeClr val="tx1"/>
              </a:solidFill>
              <a:effectLst/>
              <a:latin typeface="+mn-lt"/>
              <a:ea typeface="+mn-ea"/>
              <a:cs typeface="+mn-cs"/>
            </a:endParaRPr>
          </a:p>
          <a:p>
            <a:r>
              <a:rPr lang="en-PH" sz="1200" kern="1200" err="1">
                <a:solidFill>
                  <a:schemeClr val="tx1"/>
                </a:solidFill>
                <a:effectLst/>
                <a:latin typeface="+mn-lt"/>
                <a:ea typeface="+mn-ea"/>
                <a:cs typeface="+mn-cs"/>
              </a:rPr>
              <a:t>Tholons</a:t>
            </a:r>
            <a:r>
              <a:rPr lang="en-PH" sz="1200" kern="1200">
                <a:solidFill>
                  <a:schemeClr val="tx1"/>
                </a:solidFill>
                <a:effectLst/>
                <a:latin typeface="+mn-lt"/>
                <a:ea typeface="+mn-ea"/>
                <a:cs typeface="+mn-cs"/>
              </a:rPr>
              <a:t> also named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 as the 82</a:t>
            </a:r>
            <a:r>
              <a:rPr lang="en-PH" sz="1200" kern="1200" baseline="30000">
                <a:solidFill>
                  <a:schemeClr val="tx1"/>
                </a:solidFill>
                <a:effectLst/>
                <a:latin typeface="+mn-lt"/>
                <a:ea typeface="+mn-ea"/>
                <a:cs typeface="+mn-cs"/>
              </a:rPr>
              <a:t>nd</a:t>
            </a:r>
            <a:r>
              <a:rPr lang="en-PH" sz="1200" kern="1200">
                <a:solidFill>
                  <a:schemeClr val="tx1"/>
                </a:solidFill>
                <a:effectLst/>
                <a:latin typeface="+mn-lt"/>
                <a:ea typeface="+mn-ea"/>
                <a:cs typeface="+mn-cs"/>
              </a:rPr>
              <a:t> in the world competitive in IT and BPO because of  the multinational companies who placed their offices here such as Convergys, KGB, Teletech, IBM, Concentric and </a:t>
            </a:r>
            <a:r>
              <a:rPr lang="en-PH" sz="1200" kern="1200" err="1">
                <a:solidFill>
                  <a:schemeClr val="tx1"/>
                </a:solidFill>
                <a:effectLst/>
                <a:latin typeface="+mn-lt"/>
                <a:ea typeface="+mn-ea"/>
                <a:cs typeface="+mn-cs"/>
              </a:rPr>
              <a:t>Ubisoft</a:t>
            </a:r>
            <a:r>
              <a:rPr lang="en-PH" sz="1200" kern="1200">
                <a:solidFill>
                  <a:schemeClr val="tx1"/>
                </a:solidFill>
                <a:effectLst/>
                <a:latin typeface="+mn-lt"/>
                <a:ea typeface="+mn-ea"/>
                <a:cs typeface="+mn-cs"/>
              </a:rPr>
              <a:t> to name a few.</a:t>
            </a:r>
            <a:endParaRPr lang="en-US" sz="1200" kern="1200">
              <a:solidFill>
                <a:schemeClr val="tx1"/>
              </a:solidFill>
              <a:effectLst/>
              <a:latin typeface="+mn-lt"/>
              <a:ea typeface="+mn-ea"/>
              <a:cs typeface="+mn-cs"/>
            </a:endParaRPr>
          </a:p>
          <a:p>
            <a:r>
              <a:rPr lang="en-PH" sz="1200" kern="1200">
                <a:solidFill>
                  <a:schemeClr val="tx1"/>
                </a:solidFill>
                <a:effectLst/>
                <a:latin typeface="+mn-lt"/>
                <a:ea typeface="+mn-ea"/>
                <a:cs typeface="+mn-cs"/>
              </a:rPr>
              <a:t>These are the reasons for the buzzling economic growth and growing residential demand in this progressive city of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a:t>
            </a:r>
          </a:p>
          <a:p>
            <a:endParaRPr lang="en-PH" sz="1200" kern="1200">
              <a:solidFill>
                <a:schemeClr val="tx1"/>
              </a:solidFill>
              <a:effectLst/>
              <a:latin typeface="+mn-lt"/>
              <a:ea typeface="+mn-ea"/>
              <a:cs typeface="+mn-cs"/>
            </a:endParaRPr>
          </a:p>
          <a:p>
            <a:endParaRPr lang="en-PH"/>
          </a:p>
          <a:p>
            <a:endParaRPr lang="en-PH"/>
          </a:p>
          <a:p>
            <a:endParaRPr lang="en-PH"/>
          </a:p>
          <a:p>
            <a:endParaRPr lang="en-PH"/>
          </a:p>
          <a:p>
            <a:endParaRPr lang="en-PH"/>
          </a:p>
          <a:p>
            <a:r>
              <a:rPr lang="en-PH"/>
              <a:t>First class city</a:t>
            </a:r>
          </a:p>
          <a:p>
            <a:r>
              <a:rPr lang="en-PH"/>
              <a:t>Industrial Parks:</a:t>
            </a:r>
          </a:p>
          <a:p>
            <a:pPr marL="671513" lvl="1" indent="-214313">
              <a:buFont typeface="Arial" panose="020B0604020202020204" pitchFamily="34" charset="0"/>
              <a:buChar char="•"/>
            </a:pPr>
            <a:r>
              <a:rPr lang="en-US" sz="1200"/>
              <a:t>Laguna Technopark Inc.</a:t>
            </a:r>
          </a:p>
          <a:p>
            <a:pPr marL="671513" lvl="1" indent="-214313">
              <a:buFont typeface="Arial" panose="020B0604020202020204" pitchFamily="34" charset="0"/>
              <a:buChar char="•"/>
            </a:pPr>
            <a:r>
              <a:rPr lang="en-US" sz="1200"/>
              <a:t>Greenfield Automotive Park</a:t>
            </a:r>
          </a:p>
          <a:p>
            <a:pPr marL="671513" lvl="1" indent="-214313">
              <a:buFont typeface="Arial" panose="020B0604020202020204" pitchFamily="34" charset="0"/>
              <a:buChar char="•"/>
            </a:pPr>
            <a:r>
              <a:rPr lang="en-US" sz="1200"/>
              <a:t>Toyota Special Economic Zone</a:t>
            </a:r>
          </a:p>
          <a:p>
            <a:pPr marL="671513" lvl="1" indent="-214313">
              <a:buFont typeface="Arial" panose="020B0604020202020204" pitchFamily="34" charset="0"/>
              <a:buChar char="•"/>
            </a:pPr>
            <a:r>
              <a:rPr lang="en-US" sz="1200"/>
              <a:t>Lakeside </a:t>
            </a:r>
            <a:r>
              <a:rPr lang="en-US" sz="1200" err="1"/>
              <a:t>Evozone</a:t>
            </a:r>
            <a:r>
              <a:rPr lang="en-US" sz="1200"/>
              <a:t> </a:t>
            </a:r>
            <a:r>
              <a:rPr lang="en-US" sz="1200" err="1"/>
              <a:t>Nuvali</a:t>
            </a:r>
            <a:endParaRPr lang="en-US" sz="1200"/>
          </a:p>
          <a:p>
            <a:pPr marL="671513" lvl="1" indent="-214313">
              <a:buFont typeface="Arial" panose="020B0604020202020204" pitchFamily="34" charset="0"/>
              <a:buChar char="•"/>
            </a:pPr>
            <a:r>
              <a:rPr lang="en-US" sz="1200"/>
              <a:t>Daystar Santa Rosa Industrial Park</a:t>
            </a:r>
          </a:p>
          <a:p>
            <a:pPr marL="671513" lvl="1" indent="-214313">
              <a:buFont typeface="Arial" panose="020B0604020202020204" pitchFamily="34" charset="0"/>
              <a:buChar char="•"/>
            </a:pPr>
            <a:r>
              <a:rPr lang="en-US" sz="1200"/>
              <a:t>Meridian Industrial Complex</a:t>
            </a:r>
          </a:p>
          <a:p>
            <a:endParaRPr lang="en-PH"/>
          </a:p>
          <a:p>
            <a:r>
              <a:rPr lang="en-PH"/>
              <a:t>95% of Ph’s automotive industry: Nissan, Toyota, Honda, Mitsubishi</a:t>
            </a:r>
          </a:p>
          <a:p>
            <a:r>
              <a:rPr lang="en-PH"/>
              <a:t>Malls: SM, Rob, Ayala </a:t>
            </a:r>
            <a:r>
              <a:rPr lang="en-PH" err="1"/>
              <a:t>Solenad</a:t>
            </a:r>
            <a:r>
              <a:rPr lang="en-PH"/>
              <a:t>, Vista, Paseo </a:t>
            </a:r>
          </a:p>
          <a:p>
            <a:r>
              <a:rPr lang="en-PH"/>
              <a:t>BPO: Convergys, KGB, Teletech, IBM, Concentrix, Ubisoft</a:t>
            </a:r>
          </a:p>
        </p:txBody>
      </p:sp>
      <p:sp>
        <p:nvSpPr>
          <p:cNvPr id="4" name="Slide Number Placeholder 3"/>
          <p:cNvSpPr>
            <a:spLocks noGrp="1"/>
          </p:cNvSpPr>
          <p:nvPr>
            <p:ph type="sldNum" sz="quarter" idx="5"/>
          </p:nvPr>
        </p:nvSpPr>
        <p:spPr/>
        <p:txBody>
          <a:bodyPr/>
          <a:lstStyle/>
          <a:p>
            <a:fld id="{68F21DA3-7509-47E0-A95E-856DDA8CB0F4}" type="slidenum">
              <a:rPr lang="en-US" smtClean="0"/>
              <a:t>5</a:t>
            </a:fld>
            <a:endParaRPr lang="en-US"/>
          </a:p>
        </p:txBody>
      </p:sp>
    </p:spTree>
    <p:extLst>
      <p:ext uri="{BB962C8B-B14F-4D97-AF65-F5344CB8AC3E}">
        <p14:creationId xmlns:p14="http://schemas.microsoft.com/office/powerpoint/2010/main" val="67366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2236C-3E6B-4C11-9890-7945188799C4}" type="slidenum">
              <a:rPr lang="en-PH" smtClean="0"/>
              <a:t>50</a:t>
            </a:fld>
            <a:endParaRPr lang="en-PH"/>
          </a:p>
        </p:txBody>
      </p:sp>
    </p:spTree>
    <p:extLst>
      <p:ext uri="{BB962C8B-B14F-4D97-AF65-F5344CB8AC3E}">
        <p14:creationId xmlns:p14="http://schemas.microsoft.com/office/powerpoint/2010/main" val="1223626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2236C-3E6B-4C11-9890-7945188799C4}" type="slidenum">
              <a:rPr lang="en-PH" smtClean="0"/>
              <a:t>51</a:t>
            </a:fld>
            <a:endParaRPr lang="en-PH"/>
          </a:p>
        </p:txBody>
      </p:sp>
    </p:spTree>
    <p:extLst>
      <p:ext uri="{BB962C8B-B14F-4D97-AF65-F5344CB8AC3E}">
        <p14:creationId xmlns:p14="http://schemas.microsoft.com/office/powerpoint/2010/main" val="2578656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B2236C-3E6B-4C11-9890-7945188799C4}" type="slidenum">
              <a:rPr lang="en-PH" smtClean="0"/>
              <a:t>52</a:t>
            </a:fld>
            <a:endParaRPr lang="en-PH"/>
          </a:p>
        </p:txBody>
      </p:sp>
    </p:spTree>
    <p:extLst>
      <p:ext uri="{BB962C8B-B14F-4D97-AF65-F5344CB8AC3E}">
        <p14:creationId xmlns:p14="http://schemas.microsoft.com/office/powerpoint/2010/main" val="2228683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EB2236C-3E6B-4C11-9890-7945188799C4}" type="slidenum">
              <a:rPr lang="en-PH" smtClean="0"/>
              <a:t>54</a:t>
            </a:fld>
            <a:endParaRPr lang="en-PH"/>
          </a:p>
        </p:txBody>
      </p:sp>
    </p:spTree>
    <p:extLst>
      <p:ext uri="{BB962C8B-B14F-4D97-AF65-F5344CB8AC3E}">
        <p14:creationId xmlns:p14="http://schemas.microsoft.com/office/powerpoint/2010/main" val="2824448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DEB2236C-3E6B-4C11-9890-7945188799C4}" type="slidenum">
              <a:rPr lang="en-PH" smtClean="0"/>
              <a:t>63</a:t>
            </a:fld>
            <a:endParaRPr lang="en-PH"/>
          </a:p>
        </p:txBody>
      </p:sp>
    </p:spTree>
    <p:extLst>
      <p:ext uri="{BB962C8B-B14F-4D97-AF65-F5344CB8AC3E}">
        <p14:creationId xmlns:p14="http://schemas.microsoft.com/office/powerpoint/2010/main" val="3993252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a:solidFill>
                  <a:srgbClr val="0070C0"/>
                </a:solidFill>
              </a:rPr>
              <a:t>So to sum it up: </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a:solidFill>
                  <a:srgbClr val="0070C0"/>
                </a:solidFill>
              </a:rPr>
              <a:t>Calm Residences is a tranquil environment in the midst of the busy  and highly progressive city of Sta. Rosa, Laguna. Calm Residences is a suburban garden community that features complete amenities and modern facilities for families and working professionals who deserve a safe, secure, convenient and calming lifestyle.</a:t>
            </a:r>
            <a:endParaRPr lang="en-US" sz="1200" i="1">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And here are the important things that we should always remember about Calm Residences:</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b="1" kern="1200">
                <a:solidFill>
                  <a:schemeClr val="tx1"/>
                </a:solidFill>
                <a:effectLst/>
                <a:latin typeface="+mn-lt"/>
                <a:ea typeface="+mn-ea"/>
                <a:cs typeface="+mn-cs"/>
              </a:rPr>
              <a:t>CALMING SUBURBAN GARDEN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a:solidFill>
                  <a:schemeClr val="tx1"/>
                </a:solidFill>
                <a:effectLst/>
                <a:latin typeface="+mn-lt"/>
                <a:ea typeface="+mn-ea"/>
                <a:cs typeface="+mn-cs"/>
              </a:rPr>
              <a:t>It offers lush gardens and open spaces that will provide relaxing environment and contributes to a healthy lifestyle that enhances productivity and creativity.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a:solidFill>
                  <a:schemeClr val="tx1"/>
                </a:solidFill>
                <a:effectLst/>
                <a:latin typeface="+mn-lt"/>
                <a:ea typeface="+mn-ea"/>
                <a:cs typeface="+mn-cs"/>
              </a:rPr>
              <a:t>Calm</a:t>
            </a:r>
            <a:r>
              <a:rPr lang="en-PH" sz="1200" b="0" kern="1200" baseline="0">
                <a:solidFill>
                  <a:schemeClr val="tx1"/>
                </a:solidFill>
                <a:effectLst/>
                <a:latin typeface="+mn-lt"/>
                <a:ea typeface="+mn-ea"/>
                <a:cs typeface="+mn-cs"/>
              </a:rPr>
              <a:t> Residences also features complete resort-styled amenities and recreational facilities that promote camaraderie and healthy lifestyle to all residents.</a:t>
            </a: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IDEAL HOMES FOR WORKING FAMILIES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It provides a serene environment for utmost relaxation after busy day of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Calm Residences is strategically positioned</a:t>
            </a:r>
            <a:r>
              <a:rPr lang="en-US" sz="1200" b="0" kern="1200" baseline="0">
                <a:solidFill>
                  <a:schemeClr val="tx1"/>
                </a:solidFill>
                <a:effectLst/>
                <a:latin typeface="+mn-lt"/>
                <a:ea typeface="+mn-ea"/>
                <a:cs typeface="+mn-cs"/>
              </a:rPr>
              <a:t> along the enterprise belt of </a:t>
            </a:r>
            <a:r>
              <a:rPr lang="en-US" sz="1200" b="0" kern="1200" baseline="0" err="1">
                <a:solidFill>
                  <a:schemeClr val="tx1"/>
                </a:solidFill>
                <a:effectLst/>
                <a:latin typeface="+mn-lt"/>
                <a:ea typeface="+mn-ea"/>
                <a:cs typeface="+mn-cs"/>
              </a:rPr>
              <a:t>Sta</a:t>
            </a:r>
            <a:r>
              <a:rPr lang="en-US" sz="1200" b="0" kern="1200" baseline="0">
                <a:solidFill>
                  <a:schemeClr val="tx1"/>
                </a:solidFill>
                <a:effectLst/>
                <a:latin typeface="+mn-lt"/>
                <a:ea typeface="+mn-ea"/>
                <a:cs typeface="+mn-cs"/>
              </a:rPr>
              <a:t> Rosa, that upholds more quality time for the family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 community that is in close proximity to schools, malls and theme parks for every families needs and leisure.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 child-friend community that is safe and secure.</a:t>
            </a: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SUSTAINABLE MASTER-PLANNED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Calm</a:t>
            </a:r>
            <a:r>
              <a:rPr lang="en-US" sz="1200" b="0" kern="1200" baseline="0">
                <a:solidFill>
                  <a:schemeClr val="tx1"/>
                </a:solidFill>
                <a:effectLst/>
                <a:latin typeface="+mn-lt"/>
                <a:ea typeface="+mn-ea"/>
                <a:cs typeface="+mn-cs"/>
              </a:rPr>
              <a:t> Residences is well-connected, well-planned, walkable, bike-friendly and nature-oriented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Also, SMDC’s continues community development programs that promotes a sense of community and camaraderie in the neighborhood.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Calm Residences is a safe and secure community that will be professionally managed by a professional property management team</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 LUCRATIVE INVESTMENT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With minimal investment thru SMDC’s affordable</a:t>
            </a:r>
            <a:r>
              <a:rPr lang="en-US" sz="1200" b="0" kern="1200" baseline="0">
                <a:solidFill>
                  <a:schemeClr val="tx1"/>
                </a:solidFill>
                <a:effectLst/>
                <a:latin typeface="+mn-lt"/>
                <a:ea typeface="+mn-ea"/>
                <a:cs typeface="+mn-cs"/>
              </a:rPr>
              <a:t> and flexible payment terms, your investment will surely gain maximum returns thru rental business and fast property value appreciation.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a:solidFill>
                  <a:schemeClr val="tx1"/>
                </a:solidFill>
              </a:rPr>
              <a:t>Calm Residences is a home investment for leasing that will cater to the local upgraders, working professionals and expats from the highly industrialized city of Sta. Rosa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a:solidFill>
                  <a:schemeClr val="tx1"/>
                </a:solidFill>
              </a:rPr>
              <a:t>And lastly, we will provide a convenient and hassle-free leasing services thru SMDC Leasing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a:solidFill>
                  <a:schemeClr val="tx1"/>
                </a:solidFill>
                <a:effectLst/>
                <a:latin typeface="+mn-lt"/>
                <a:ea typeface="+mn-ea"/>
                <a:cs typeface="+mn-cs"/>
              </a:rPr>
              <a:t>So again, Calm Residences is your tranquil community in the midst of the buzzing city of Sta. Rosa,</a:t>
            </a:r>
            <a:r>
              <a:rPr lang="en-US" sz="1200" b="0" kern="1200" baseline="0">
                <a:solidFill>
                  <a:schemeClr val="tx1"/>
                </a:solidFill>
                <a:effectLst/>
                <a:latin typeface="+mn-lt"/>
                <a:ea typeface="+mn-ea"/>
                <a:cs typeface="+mn-cs"/>
              </a:rPr>
              <a:t> Laguna.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a:solidFill>
                  <a:schemeClr val="tx1"/>
                </a:solidFill>
                <a:effectLst/>
                <a:latin typeface="+mn-lt"/>
                <a:ea typeface="+mn-ea"/>
                <a:cs typeface="+mn-cs"/>
              </a:rPr>
              <a:t>Again, this is Ryan De Guzman from SMDC Marketing.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a:solidFill>
                  <a:schemeClr val="tx1"/>
                </a:solidFill>
                <a:effectLst/>
                <a:latin typeface="+mn-lt"/>
                <a:ea typeface="+mn-ea"/>
                <a:cs typeface="+mn-cs"/>
              </a:rPr>
              <a:t>Thank you and happy selling, Calm Residences…</a:t>
            </a: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143A6D-CAD5-4190-95BB-75C5B2627523}" type="slidenum">
              <a:rPr lang="en-US" smtClean="0"/>
              <a:t>64</a:t>
            </a:fld>
            <a:endParaRPr lang="en-US"/>
          </a:p>
        </p:txBody>
      </p:sp>
    </p:spTree>
    <p:extLst>
      <p:ext uri="{BB962C8B-B14F-4D97-AF65-F5344CB8AC3E}">
        <p14:creationId xmlns:p14="http://schemas.microsoft.com/office/powerpoint/2010/main" val="24390261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EB2236C-3E6B-4C11-9890-7945188799C4}" type="slidenum">
              <a:rPr lang="en-PH" smtClean="0"/>
              <a:t>65</a:t>
            </a:fld>
            <a:endParaRPr lang="en-PH"/>
          </a:p>
        </p:txBody>
      </p:sp>
    </p:spTree>
    <p:extLst>
      <p:ext uri="{BB962C8B-B14F-4D97-AF65-F5344CB8AC3E}">
        <p14:creationId xmlns:p14="http://schemas.microsoft.com/office/powerpoint/2010/main" val="1731911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a:solidFill>
                  <a:srgbClr val="0070C0"/>
                </a:solidFill>
              </a:rPr>
              <a:t>So to sum it up: </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a:solidFill>
                  <a:srgbClr val="0070C0"/>
                </a:solidFill>
              </a:rPr>
              <a:t>Calm Residences is a tranquil environment in the midst of the busy  and highly progressive city of Sta. Rosa, Laguna. Calm Residences is a suburban garden community that features complete amenities and modern facilities for families and working professionals who deserve a safe, secure, convenient and calming lifestyle.</a:t>
            </a:r>
            <a:endParaRPr lang="en-US" sz="1200" i="1">
              <a:solidFill>
                <a:srgbClr val="0070C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And here are the important things that we should always remember about Calm Residences:</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PH" sz="1200" b="1" kern="1200">
                <a:solidFill>
                  <a:schemeClr val="tx1"/>
                </a:solidFill>
                <a:effectLst/>
                <a:latin typeface="+mn-lt"/>
                <a:ea typeface="+mn-ea"/>
                <a:cs typeface="+mn-cs"/>
              </a:rPr>
              <a:t>CALMING SUBURBAN GARDEN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a:solidFill>
                  <a:schemeClr val="tx1"/>
                </a:solidFill>
                <a:effectLst/>
                <a:latin typeface="+mn-lt"/>
                <a:ea typeface="+mn-ea"/>
                <a:cs typeface="+mn-cs"/>
              </a:rPr>
              <a:t>It offers lush gardens and open spaces that will provide relaxing environment and contributes to a healthy lifestyle that enhances productivity and creativity.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a:solidFill>
                  <a:schemeClr val="tx1"/>
                </a:solidFill>
                <a:effectLst/>
                <a:latin typeface="+mn-lt"/>
                <a:ea typeface="+mn-ea"/>
                <a:cs typeface="+mn-cs"/>
              </a:rPr>
              <a:t>Calm</a:t>
            </a:r>
            <a:r>
              <a:rPr lang="en-PH" sz="1200" b="0" kern="1200" baseline="0">
                <a:solidFill>
                  <a:schemeClr val="tx1"/>
                </a:solidFill>
                <a:effectLst/>
                <a:latin typeface="+mn-lt"/>
                <a:ea typeface="+mn-ea"/>
                <a:cs typeface="+mn-cs"/>
              </a:rPr>
              <a:t> Residences also features complete resort-styled amenities and recreational facilities that promote camaraderie and healthy lifestyle to all residents.</a:t>
            </a: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IDEAL HOMES FOR WORKING FAMILIES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It provides a serene environment for utmost relaxation after busy day of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Calm Residences is strategically positioned</a:t>
            </a:r>
            <a:r>
              <a:rPr lang="en-US" sz="1200" b="0" kern="1200" baseline="0">
                <a:solidFill>
                  <a:schemeClr val="tx1"/>
                </a:solidFill>
                <a:effectLst/>
                <a:latin typeface="+mn-lt"/>
                <a:ea typeface="+mn-ea"/>
                <a:cs typeface="+mn-cs"/>
              </a:rPr>
              <a:t> along the enterprise belt of </a:t>
            </a:r>
            <a:r>
              <a:rPr lang="en-US" sz="1200" b="0" kern="1200" baseline="0" err="1">
                <a:solidFill>
                  <a:schemeClr val="tx1"/>
                </a:solidFill>
                <a:effectLst/>
                <a:latin typeface="+mn-lt"/>
                <a:ea typeface="+mn-ea"/>
                <a:cs typeface="+mn-cs"/>
              </a:rPr>
              <a:t>Sta</a:t>
            </a:r>
            <a:r>
              <a:rPr lang="en-US" sz="1200" b="0" kern="1200" baseline="0">
                <a:solidFill>
                  <a:schemeClr val="tx1"/>
                </a:solidFill>
                <a:effectLst/>
                <a:latin typeface="+mn-lt"/>
                <a:ea typeface="+mn-ea"/>
                <a:cs typeface="+mn-cs"/>
              </a:rPr>
              <a:t> Rosa, that upholds more quality time for the family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 community that is in close proximity to schools, malls and theme parks for every families needs and leisure.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 child-friend community that is safe and secure.</a:t>
            </a: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SUSTAINABLE MASTER-PLANNED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Calm</a:t>
            </a:r>
            <a:r>
              <a:rPr lang="en-US" sz="1200" b="0" kern="1200" baseline="0">
                <a:solidFill>
                  <a:schemeClr val="tx1"/>
                </a:solidFill>
                <a:effectLst/>
                <a:latin typeface="+mn-lt"/>
                <a:ea typeface="+mn-ea"/>
                <a:cs typeface="+mn-cs"/>
              </a:rPr>
              <a:t> Residences is well-connected, well-planned, walkable, bike-friendly and nature-oriented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Also, SMDC’s continues community development programs that promotes a sense of community and camaraderie in the neighborhood.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a:solidFill>
                  <a:schemeClr val="tx1"/>
                </a:solidFill>
                <a:effectLst/>
                <a:latin typeface="+mn-lt"/>
                <a:ea typeface="+mn-ea"/>
                <a:cs typeface="+mn-cs"/>
              </a:rPr>
              <a:t>Calm Residences is a safe and secure community that will be professionally managed by a professional property management team</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 LUCRATIVE INVESTMENT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With minimal investment thru SMDC’s affordable</a:t>
            </a:r>
            <a:r>
              <a:rPr lang="en-US" sz="1200" b="0" kern="1200" baseline="0">
                <a:solidFill>
                  <a:schemeClr val="tx1"/>
                </a:solidFill>
                <a:effectLst/>
                <a:latin typeface="+mn-lt"/>
                <a:ea typeface="+mn-ea"/>
                <a:cs typeface="+mn-cs"/>
              </a:rPr>
              <a:t> and flexible payment terms, your investment will surely gain maximum returns thru rental business and fast property value appreciation.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a:solidFill>
                  <a:schemeClr val="tx1"/>
                </a:solidFill>
              </a:rPr>
              <a:t>Calm Residences is a home investment for leasing that will cater to the local upgraders, working professionals and expats from the highly industrialized city of Sta. Rosa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a:solidFill>
                  <a:schemeClr val="tx1"/>
                </a:solidFill>
              </a:rPr>
              <a:t>And lastly, we will provide a convenient and hassle-free leasing services thru SMDC Leasing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a:solidFill>
                  <a:schemeClr val="tx1"/>
                </a:solidFill>
                <a:effectLst/>
                <a:latin typeface="+mn-lt"/>
                <a:ea typeface="+mn-ea"/>
                <a:cs typeface="+mn-cs"/>
              </a:rPr>
              <a:t>So again, Calm Residences is your tranquil community in the midst of the buzzing city of Sta. Rosa,</a:t>
            </a:r>
            <a:r>
              <a:rPr lang="en-US" sz="1200" b="0" kern="1200" baseline="0">
                <a:solidFill>
                  <a:schemeClr val="tx1"/>
                </a:solidFill>
                <a:effectLst/>
                <a:latin typeface="+mn-lt"/>
                <a:ea typeface="+mn-ea"/>
                <a:cs typeface="+mn-cs"/>
              </a:rPr>
              <a:t> Laguna.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a:solidFill>
                  <a:schemeClr val="tx1"/>
                </a:solidFill>
                <a:effectLst/>
                <a:latin typeface="+mn-lt"/>
                <a:ea typeface="+mn-ea"/>
                <a:cs typeface="+mn-cs"/>
              </a:rPr>
              <a:t>Again, this is Ryan De Guzman from SMDC Marketing.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a:solidFill>
                  <a:schemeClr val="tx1"/>
                </a:solidFill>
                <a:effectLst/>
                <a:latin typeface="+mn-lt"/>
                <a:ea typeface="+mn-ea"/>
                <a:cs typeface="+mn-cs"/>
              </a:rPr>
              <a:t>Thank you and happy selling, Calm Residences…</a:t>
            </a:r>
            <a:endParaRPr lang="en-US"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143A6D-CAD5-4190-95BB-75C5B2627523}" type="slidenum">
              <a:rPr lang="en-US" smtClean="0"/>
              <a:t>66</a:t>
            </a:fld>
            <a:endParaRPr lang="en-US"/>
          </a:p>
        </p:txBody>
      </p:sp>
    </p:spTree>
    <p:extLst>
      <p:ext uri="{BB962C8B-B14F-4D97-AF65-F5344CB8AC3E}">
        <p14:creationId xmlns:p14="http://schemas.microsoft.com/office/powerpoint/2010/main" val="2439026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Having said all of these</a:t>
            </a:r>
            <a:r>
              <a:rPr lang="en-PH" sz="1200" kern="1200" baseline="0" dirty="0">
                <a:solidFill>
                  <a:schemeClr val="tx1"/>
                </a:solidFill>
                <a:effectLst/>
                <a:latin typeface="+mn-lt"/>
                <a:ea typeface="+mn-ea"/>
                <a:cs typeface="+mn-cs"/>
              </a:rPr>
              <a:t> progress and developments in the buzzing city of Sta. Rosa, Laguna, people are definitely looking for an ESCAPE. An escape from their hectic days at work and an escape from their children’s active schedule at school. They need a place that they can call their own. A place where they can relax and savor each moments with their families.</a:t>
            </a:r>
            <a:endParaRPr lang="en-US" sz="1200" kern="1200" dirty="0">
              <a:solidFill>
                <a:schemeClr val="tx1"/>
              </a:solidFill>
              <a:effectLst/>
              <a:latin typeface="+mn-lt"/>
              <a:ea typeface="+mn-ea"/>
              <a:cs typeface="+mn-cs"/>
            </a:endParaRP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That is why we are introducing</a:t>
            </a:r>
            <a:r>
              <a:rPr lang="en-PH" sz="1200" kern="1200" baseline="0" dirty="0">
                <a:solidFill>
                  <a:schemeClr val="tx1"/>
                </a:solidFill>
                <a:effectLst/>
                <a:latin typeface="+mn-lt"/>
                <a:ea typeface="+mn-ea"/>
                <a:cs typeface="+mn-cs"/>
              </a:rPr>
              <a:t> to you </a:t>
            </a:r>
            <a:r>
              <a:rPr lang="en-PH" sz="1200" kern="1200" dirty="0">
                <a:solidFill>
                  <a:schemeClr val="tx1"/>
                </a:solidFill>
                <a:effectLst/>
                <a:latin typeface="+mn-lt"/>
                <a:ea typeface="+mn-ea"/>
                <a:cs typeface="+mn-cs"/>
              </a:rPr>
              <a:t>our latest residential complex development in this vibrant city, Calm Residences… </a:t>
            </a:r>
          </a:p>
          <a:p>
            <a:endParaRPr lang="en-PH" sz="1200" kern="1200" dirty="0">
              <a:solidFill>
                <a:schemeClr val="tx1"/>
              </a:solidFill>
              <a:effectLst/>
              <a:latin typeface="+mn-lt"/>
              <a:ea typeface="+mn-ea"/>
              <a:cs typeface="+mn-cs"/>
            </a:endParaRPr>
          </a:p>
          <a:p>
            <a:r>
              <a:rPr lang="en-PH" sz="1200" kern="1200" dirty="0">
                <a:solidFill>
                  <a:schemeClr val="tx1"/>
                </a:solidFill>
                <a:effectLst/>
                <a:latin typeface="+mn-lt"/>
                <a:ea typeface="+mn-ea"/>
                <a:cs typeface="+mn-cs"/>
              </a:rPr>
              <a:t>Calm Residences is a</a:t>
            </a:r>
            <a:r>
              <a:rPr lang="en-US" sz="1200" i="1" dirty="0">
                <a:solidFill>
                  <a:srgbClr val="0070C0"/>
                </a:solidFill>
                <a:effectLst>
                  <a:outerShdw blurRad="38100" dist="38100" dir="2700000" algn="tl">
                    <a:srgbClr val="000000">
                      <a:alpha val="43137"/>
                    </a:srgbClr>
                  </a:outerShdw>
                </a:effectLst>
              </a:rPr>
              <a:t>n exclusive, gated tranquil community in the midst of the highly progressive city of Sta. Rosa, Laguna. Calm Residences is a suburban walkable garden community with easy access to commercial spaces and transport hubs. It features interconnected linear parks, complete resort styled amenities and sports facilities, hotel-like</a:t>
            </a:r>
            <a:r>
              <a:rPr lang="en-US" sz="1200" i="1" baseline="0" dirty="0">
                <a:solidFill>
                  <a:srgbClr val="0070C0"/>
                </a:solidFill>
                <a:effectLst>
                  <a:outerShdw blurRad="38100" dist="38100" dir="2700000" algn="tl">
                    <a:srgbClr val="000000">
                      <a:alpha val="43137"/>
                    </a:srgbClr>
                  </a:outerShdw>
                </a:effectLst>
              </a:rPr>
              <a:t> </a:t>
            </a:r>
            <a:r>
              <a:rPr lang="en-US" sz="1200" i="1" dirty="0">
                <a:solidFill>
                  <a:srgbClr val="0070C0"/>
                </a:solidFill>
                <a:effectLst>
                  <a:outerShdw blurRad="38100" dist="38100" dir="2700000" algn="tl">
                    <a:srgbClr val="000000">
                      <a:alpha val="43137"/>
                    </a:srgbClr>
                  </a:outerShdw>
                </a:effectLst>
              </a:rPr>
              <a:t>lobbies and lounges with strong Wi-Fi connections for families and working professionals who long to live in a safe, secure and tranquil home for him and his family.</a:t>
            </a:r>
            <a:endParaRPr lang="en-US" sz="1400" i="1" dirty="0">
              <a:solidFill>
                <a:srgbClr val="0070C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68F21DA3-7509-47E0-A95E-856DDA8CB0F4}" type="slidenum">
              <a:rPr lang="en-US" smtClean="0"/>
              <a:t>6</a:t>
            </a:fld>
            <a:endParaRPr lang="en-US"/>
          </a:p>
        </p:txBody>
      </p:sp>
    </p:spTree>
    <p:extLst>
      <p:ext uri="{BB962C8B-B14F-4D97-AF65-F5344CB8AC3E}">
        <p14:creationId xmlns:p14="http://schemas.microsoft.com/office/powerpoint/2010/main" val="272460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dirty="0">
                <a:solidFill>
                  <a:schemeClr val="tx1"/>
                </a:solidFill>
                <a:effectLst/>
                <a:latin typeface="+mn-lt"/>
                <a:ea typeface="+mn-ea"/>
                <a:cs typeface="+mn-cs"/>
              </a:rPr>
              <a:t>Here are the reason why Calm</a:t>
            </a:r>
            <a:r>
              <a:rPr lang="en-PH" sz="1200" kern="1200" baseline="0" dirty="0">
                <a:solidFill>
                  <a:schemeClr val="tx1"/>
                </a:solidFill>
                <a:effectLst/>
                <a:latin typeface="+mn-lt"/>
                <a:ea typeface="+mn-ea"/>
                <a:cs typeface="+mn-cs"/>
              </a:rPr>
              <a:t> Residences is the most ideal and serene community in the midst of the buzzling city of </a:t>
            </a:r>
            <a:r>
              <a:rPr lang="en-PH" sz="1200" kern="1200" baseline="0" dirty="0" err="1">
                <a:solidFill>
                  <a:schemeClr val="tx1"/>
                </a:solidFill>
                <a:effectLst/>
                <a:latin typeface="+mn-lt"/>
                <a:ea typeface="+mn-ea"/>
                <a:cs typeface="+mn-cs"/>
              </a:rPr>
              <a:t>Sta</a:t>
            </a:r>
            <a:r>
              <a:rPr lang="en-PH" sz="1200" kern="1200" baseline="0" dirty="0">
                <a:solidFill>
                  <a:schemeClr val="tx1"/>
                </a:solidFill>
                <a:effectLst/>
                <a:latin typeface="+mn-lt"/>
                <a:ea typeface="+mn-ea"/>
                <a:cs typeface="+mn-cs"/>
              </a:rPr>
              <a:t> Rosa.</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b="1" kern="1200" dirty="0">
                <a:solidFill>
                  <a:schemeClr val="tx1"/>
                </a:solidFill>
                <a:effectLst/>
                <a:latin typeface="+mn-lt"/>
                <a:ea typeface="+mn-ea"/>
                <a:cs typeface="+mn-cs"/>
              </a:rPr>
              <a:t>First, CALMING SUBURBAN GARDEN COMMUNITY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dirty="0">
                <a:solidFill>
                  <a:schemeClr val="tx1"/>
                </a:solidFill>
                <a:effectLst/>
                <a:latin typeface="+mn-lt"/>
                <a:ea typeface="+mn-ea"/>
                <a:cs typeface="+mn-cs"/>
              </a:rPr>
              <a:t>It offers lush gardens and open spaces that will provide relaxing environment and contributes to a healthy lifestyle that enhances productivity and creativity.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kern="1200" dirty="0">
                <a:solidFill>
                  <a:schemeClr val="tx1"/>
                </a:solidFill>
                <a:effectLst/>
                <a:latin typeface="+mn-lt"/>
                <a:ea typeface="+mn-ea"/>
                <a:cs typeface="+mn-cs"/>
              </a:rPr>
              <a:t>Calm</a:t>
            </a:r>
            <a:r>
              <a:rPr lang="en-PH" sz="1200" b="0" kern="1200" baseline="0" dirty="0">
                <a:solidFill>
                  <a:schemeClr val="tx1"/>
                </a:solidFill>
                <a:effectLst/>
                <a:latin typeface="+mn-lt"/>
                <a:ea typeface="+mn-ea"/>
                <a:cs typeface="+mn-cs"/>
              </a:rPr>
              <a:t> Residences also features complete resort-styled amenities and recreational facilities that promote camaraderie and healthy lifestyle to all residents.</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Second, IDEAL HOMES FOR WORKING FAMILIES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It provides a serene environment for utmost relaxation after busy day of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Calm Residences is strategically positioned</a:t>
            </a:r>
            <a:r>
              <a:rPr lang="en-US" sz="1200" b="0" kern="1200" baseline="0" dirty="0">
                <a:solidFill>
                  <a:schemeClr val="tx1"/>
                </a:solidFill>
                <a:effectLst/>
                <a:latin typeface="+mn-lt"/>
                <a:ea typeface="+mn-ea"/>
                <a:cs typeface="+mn-cs"/>
              </a:rPr>
              <a:t> along the enterprise belt of </a:t>
            </a:r>
            <a:r>
              <a:rPr lang="en-US" sz="1200" b="0" kern="1200" baseline="0" dirty="0" err="1">
                <a:solidFill>
                  <a:schemeClr val="tx1"/>
                </a:solidFill>
                <a:effectLst/>
                <a:latin typeface="+mn-lt"/>
                <a:ea typeface="+mn-ea"/>
                <a:cs typeface="+mn-cs"/>
              </a:rPr>
              <a:t>Sta</a:t>
            </a:r>
            <a:r>
              <a:rPr lang="en-US" sz="1200" b="0" kern="1200" baseline="0" dirty="0">
                <a:solidFill>
                  <a:schemeClr val="tx1"/>
                </a:solidFill>
                <a:effectLst/>
                <a:latin typeface="+mn-lt"/>
                <a:ea typeface="+mn-ea"/>
                <a:cs typeface="+mn-cs"/>
              </a:rPr>
              <a:t> Rosa, that upholds more quality time for the family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A community that is in close proximity to schools, malls and theme parks for every families needs and leisure.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A child-friend community that is safe and secure.</a:t>
            </a: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Third, SUSTAINABLE MASTER-PLANNED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Calm</a:t>
            </a:r>
            <a:r>
              <a:rPr lang="en-US" sz="1200" b="0" kern="1200" baseline="0" dirty="0">
                <a:solidFill>
                  <a:schemeClr val="tx1"/>
                </a:solidFill>
                <a:effectLst/>
                <a:latin typeface="+mn-lt"/>
                <a:ea typeface="+mn-ea"/>
                <a:cs typeface="+mn-cs"/>
              </a:rPr>
              <a:t> Residences is well-connected, well-planned, walkable, bike-friendly and nature-oriented development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Also, SMDC’s continues community development programs that promotes a sense of community and camaraderie in the neighborhood.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Calm Residences is a safe and secure community that will be professionally managed by a professional property management team</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And lastly, Calm Residences</a:t>
            </a:r>
            <a:r>
              <a:rPr lang="en-US" sz="1200" b="1" kern="1200" baseline="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A LUCRATIVE INVESTMENT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With minimal investment thru SMDC’s affordable</a:t>
            </a:r>
            <a:r>
              <a:rPr lang="en-US" sz="1200" b="0" kern="1200" baseline="0" dirty="0">
                <a:solidFill>
                  <a:schemeClr val="tx1"/>
                </a:solidFill>
                <a:effectLst/>
                <a:latin typeface="+mn-lt"/>
                <a:ea typeface="+mn-ea"/>
                <a:cs typeface="+mn-cs"/>
              </a:rPr>
              <a:t> and flexible payment terms, your investment will surely gain maximum returns thru rental business and fast property value appreciation.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A </a:t>
            </a:r>
            <a:r>
              <a:rPr lang="en-PH" sz="1200" dirty="0">
                <a:solidFill>
                  <a:schemeClr val="tx1"/>
                </a:solidFill>
              </a:rPr>
              <a:t>Complete and connected residential community will always command high real estate value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dirty="0">
                <a:solidFill>
                  <a:schemeClr val="tx1"/>
                </a:solidFill>
              </a:rPr>
              <a:t>An exceptional upkeep and management of the community will ensure that the investment will last a lifetime, and will appreciate over time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dirty="0">
                <a:solidFill>
                  <a:schemeClr val="tx1"/>
                </a:solidFill>
              </a:rPr>
              <a:t>And lastly, we will provide a convenient and hassle-free leasing services thru SMDC Leasing</a:t>
            </a:r>
          </a:p>
          <a:p>
            <a:pPr marL="0" marR="0" indent="0" algn="l" defTabSz="914400" rtl="0" eaLnBrk="1" fontAlgn="auto" latinLnBrk="0" hangingPunct="1">
              <a:lnSpc>
                <a:spcPct val="100000"/>
              </a:lnSpc>
              <a:spcBef>
                <a:spcPts val="0"/>
              </a:spcBef>
              <a:spcAft>
                <a:spcPts val="0"/>
              </a:spcAft>
              <a:buClrTx/>
              <a:buSzTx/>
              <a:buFontTx/>
              <a:buNone/>
              <a:tabLst/>
              <a:defRPr/>
            </a:pPr>
            <a:endParaRPr lang="en-PH" sz="1200" b="1" kern="1200" dirty="0">
              <a:solidFill>
                <a:schemeClr val="tx1"/>
              </a:solidFill>
              <a:effectLst/>
              <a:latin typeface="+mn-lt"/>
              <a:ea typeface="+mn-ea"/>
              <a:cs typeface="+mn-cs"/>
            </a:endParaRPr>
          </a:p>
          <a:p>
            <a:endParaRPr lang="en-PH" sz="1200" dirty="0">
              <a:solidFill>
                <a:schemeClr val="tx1"/>
              </a:solidFill>
            </a:endParaRPr>
          </a:p>
          <a:p>
            <a:r>
              <a:rPr lang="en-PH" sz="1200" dirty="0">
                <a:solidFill>
                  <a:schemeClr val="tx1"/>
                </a:solidFill>
              </a:rPr>
              <a:t>-next slide</a:t>
            </a:r>
          </a:p>
        </p:txBody>
      </p:sp>
      <p:sp>
        <p:nvSpPr>
          <p:cNvPr id="4" name="Slide Number Placeholder 3"/>
          <p:cNvSpPr>
            <a:spLocks noGrp="1"/>
          </p:cNvSpPr>
          <p:nvPr>
            <p:ph type="sldNum" sz="quarter" idx="10"/>
          </p:nvPr>
        </p:nvSpPr>
        <p:spPr/>
        <p:txBody>
          <a:bodyPr/>
          <a:lstStyle/>
          <a:p>
            <a:fld id="{E4143A6D-CAD5-4190-95BB-75C5B2627523}" type="slidenum">
              <a:rPr lang="en-US" smtClean="0"/>
              <a:t>7</a:t>
            </a:fld>
            <a:endParaRPr lang="en-US"/>
          </a:p>
        </p:txBody>
      </p:sp>
    </p:spTree>
    <p:extLst>
      <p:ext uri="{BB962C8B-B14F-4D97-AF65-F5344CB8AC3E}">
        <p14:creationId xmlns:p14="http://schemas.microsoft.com/office/powerpoint/2010/main" val="3895053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Calm Residences is strategically located few meters away from the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 – SLEX Exit right along the </a:t>
            </a:r>
            <a:r>
              <a:rPr lang="en-PH" sz="1200" kern="1200" err="1">
                <a:solidFill>
                  <a:schemeClr val="tx1"/>
                </a:solidFill>
                <a:effectLst/>
                <a:latin typeface="+mn-lt"/>
                <a:ea typeface="+mn-ea"/>
                <a:cs typeface="+mn-cs"/>
              </a:rPr>
              <a:t>Balibago</a:t>
            </a:r>
            <a:r>
              <a:rPr lang="en-PH" sz="1200" kern="1200">
                <a:solidFill>
                  <a:schemeClr val="tx1"/>
                </a:solidFill>
                <a:effectLst/>
                <a:latin typeface="+mn-lt"/>
                <a:ea typeface="+mn-ea"/>
                <a:cs typeface="+mn-cs"/>
              </a:rPr>
              <a:t> – Sta. Rosa - </a:t>
            </a:r>
            <a:r>
              <a:rPr lang="en-PH" sz="1200" kern="1200" err="1">
                <a:solidFill>
                  <a:schemeClr val="tx1"/>
                </a:solidFill>
                <a:effectLst/>
                <a:latin typeface="+mn-lt"/>
                <a:ea typeface="+mn-ea"/>
                <a:cs typeface="+mn-cs"/>
              </a:rPr>
              <a:t>Tagaytay</a:t>
            </a:r>
            <a:r>
              <a:rPr lang="en-PH" sz="1200" kern="1200">
                <a:solidFill>
                  <a:schemeClr val="tx1"/>
                </a:solidFill>
                <a:effectLst/>
                <a:latin typeface="+mn-lt"/>
                <a:ea typeface="+mn-ea"/>
                <a:cs typeface="+mn-cs"/>
              </a:rPr>
              <a:t> Road. This road is the enterprise belt of </a:t>
            </a:r>
            <a:r>
              <a:rPr lang="en-PH" sz="1200" kern="1200" err="1">
                <a:solidFill>
                  <a:schemeClr val="tx1"/>
                </a:solidFill>
                <a:effectLst/>
                <a:latin typeface="+mn-lt"/>
                <a:ea typeface="+mn-ea"/>
                <a:cs typeface="+mn-cs"/>
              </a:rPr>
              <a:t>Sta</a:t>
            </a:r>
            <a:r>
              <a:rPr lang="en-PH" sz="1200" kern="1200">
                <a:solidFill>
                  <a:schemeClr val="tx1"/>
                </a:solidFill>
                <a:effectLst/>
                <a:latin typeface="+mn-lt"/>
                <a:ea typeface="+mn-ea"/>
                <a:cs typeface="+mn-cs"/>
              </a:rPr>
              <a:t> Rosa composed of malls, schools, BPO offices and industrial parks. This simply means that all of the life essentials are just within reach from Calm Residences and that will give you more quality time with your family to enjoy a tranquil lifestyle.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8</a:t>
            </a:fld>
            <a:endParaRPr lang="en-US"/>
          </a:p>
        </p:txBody>
      </p:sp>
    </p:spTree>
    <p:extLst>
      <p:ext uri="{BB962C8B-B14F-4D97-AF65-F5344CB8AC3E}">
        <p14:creationId xmlns:p14="http://schemas.microsoft.com/office/powerpoint/2010/main" val="417509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a:solidFill>
                  <a:schemeClr val="tx1"/>
                </a:solidFill>
                <a:effectLst/>
                <a:latin typeface="+mn-lt"/>
                <a:ea typeface="+mn-ea"/>
                <a:cs typeface="+mn-cs"/>
              </a:rPr>
              <a:t>Calm Residences is a commuter friendly community. It</a:t>
            </a:r>
            <a:r>
              <a:rPr lang="en-PH" sz="1200" kern="1200" baseline="0">
                <a:solidFill>
                  <a:schemeClr val="tx1"/>
                </a:solidFill>
                <a:effectLst/>
                <a:latin typeface="+mn-lt"/>
                <a:ea typeface="+mn-ea"/>
                <a:cs typeface="+mn-cs"/>
              </a:rPr>
              <a:t> is very near to major transport hubs that can bring you to different parts of Metro Manila, Laguna,  </a:t>
            </a:r>
            <a:r>
              <a:rPr lang="en-PH" sz="1200" kern="1200" baseline="0" err="1">
                <a:solidFill>
                  <a:schemeClr val="tx1"/>
                </a:solidFill>
                <a:effectLst/>
                <a:latin typeface="+mn-lt"/>
                <a:ea typeface="+mn-ea"/>
                <a:cs typeface="+mn-cs"/>
              </a:rPr>
              <a:t>Tagaytay</a:t>
            </a:r>
            <a:r>
              <a:rPr lang="en-PH" sz="1200" kern="1200" baseline="0">
                <a:solidFill>
                  <a:schemeClr val="tx1"/>
                </a:solidFill>
                <a:effectLst/>
                <a:latin typeface="+mn-lt"/>
                <a:ea typeface="+mn-ea"/>
                <a:cs typeface="+mn-cs"/>
              </a:rPr>
              <a:t>, Cavite, all the way to </a:t>
            </a:r>
            <a:r>
              <a:rPr lang="en-PH" sz="1200" kern="1200" baseline="0" err="1">
                <a:solidFill>
                  <a:schemeClr val="tx1"/>
                </a:solidFill>
                <a:effectLst/>
                <a:latin typeface="+mn-lt"/>
                <a:ea typeface="+mn-ea"/>
                <a:cs typeface="+mn-cs"/>
              </a:rPr>
              <a:t>Batangas</a:t>
            </a:r>
            <a:r>
              <a:rPr lang="en-PH" sz="1200" kern="1200" baseline="0">
                <a:solidFill>
                  <a:schemeClr val="tx1"/>
                </a:solidFill>
                <a:effectLst/>
                <a:latin typeface="+mn-lt"/>
                <a:ea typeface="+mn-ea"/>
                <a:cs typeface="+mn-cs"/>
              </a:rPr>
              <a:t>, Quezon Bicol and other parts of Leyte thru </a:t>
            </a:r>
            <a:r>
              <a:rPr lang="en-PH" sz="1200" kern="1200" baseline="0" err="1">
                <a:solidFill>
                  <a:schemeClr val="tx1"/>
                </a:solidFill>
                <a:effectLst/>
                <a:latin typeface="+mn-lt"/>
                <a:ea typeface="+mn-ea"/>
                <a:cs typeface="+mn-cs"/>
              </a:rPr>
              <a:t>RoRo</a:t>
            </a:r>
            <a:r>
              <a:rPr lang="en-PH" sz="1200" kern="1200" baseline="0">
                <a:solidFill>
                  <a:schemeClr val="tx1"/>
                </a:solidFill>
                <a:effectLst/>
                <a:latin typeface="+mn-lt"/>
                <a:ea typeface="+mn-ea"/>
                <a:cs typeface="+mn-cs"/>
              </a:rPr>
              <a:t> </a:t>
            </a:r>
            <a:r>
              <a:rPr lang="en-PH" sz="1200" kern="1200" baseline="0" err="1">
                <a:solidFill>
                  <a:schemeClr val="tx1"/>
                </a:solidFill>
                <a:effectLst/>
                <a:latin typeface="+mn-lt"/>
                <a:ea typeface="+mn-ea"/>
                <a:cs typeface="+mn-cs"/>
              </a:rPr>
              <a:t>tranit</a:t>
            </a:r>
            <a:r>
              <a:rPr lang="en-PH" sz="1200" kern="1200" baseline="0">
                <a:solidFill>
                  <a:schemeClr val="tx1"/>
                </a:solidFill>
                <a:effectLst/>
                <a:latin typeface="+mn-lt"/>
                <a:ea typeface="+mn-ea"/>
                <a:cs typeface="+mn-cs"/>
              </a:rPr>
              <a:t>-oriented bus. </a:t>
            </a:r>
            <a:r>
              <a:rPr lang="en-PH" sz="1200" kern="1200" baseline="0" err="1">
                <a:solidFill>
                  <a:schemeClr val="tx1"/>
                </a:solidFill>
                <a:effectLst/>
                <a:latin typeface="+mn-lt"/>
                <a:ea typeface="+mn-ea"/>
                <a:cs typeface="+mn-cs"/>
              </a:rPr>
              <a:t>RoRo</a:t>
            </a:r>
            <a:r>
              <a:rPr lang="en-PH" sz="1200" kern="1200" baseline="0">
                <a:solidFill>
                  <a:schemeClr val="tx1"/>
                </a:solidFill>
                <a:effectLst/>
                <a:latin typeface="+mn-lt"/>
                <a:ea typeface="+mn-ea"/>
                <a:cs typeface="+mn-cs"/>
              </a:rPr>
              <a:t> means, Roll-on, Roll-off that specially designed ships for carrying wheeled cargo such as cars, trucks and buses.</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baseline="0">
                <a:solidFill>
                  <a:schemeClr val="tx1"/>
                </a:solidFill>
                <a:effectLst/>
                <a:latin typeface="+mn-lt"/>
                <a:ea typeface="+mn-ea"/>
                <a:cs typeface="+mn-cs"/>
              </a:rPr>
              <a:t>Shown on your screen are the available routes of major public transportation services that can be found in </a:t>
            </a:r>
            <a:r>
              <a:rPr lang="en-PH" sz="1200" kern="1200" baseline="0" err="1">
                <a:solidFill>
                  <a:schemeClr val="tx1"/>
                </a:solidFill>
                <a:effectLst/>
                <a:latin typeface="+mn-lt"/>
                <a:ea typeface="+mn-ea"/>
                <a:cs typeface="+mn-cs"/>
              </a:rPr>
              <a:t>Balibago</a:t>
            </a:r>
            <a:r>
              <a:rPr lang="en-PH" sz="1200" kern="1200" baseline="0">
                <a:solidFill>
                  <a:schemeClr val="tx1"/>
                </a:solidFill>
                <a:effectLst/>
                <a:latin typeface="+mn-lt"/>
                <a:ea typeface="+mn-ea"/>
                <a:cs typeface="+mn-cs"/>
              </a:rPr>
              <a:t> Complex Bus Terminal which is approximately 1.7 </a:t>
            </a:r>
            <a:r>
              <a:rPr lang="en-PH" sz="1200" kern="1200" baseline="0" err="1">
                <a:solidFill>
                  <a:schemeClr val="tx1"/>
                </a:solidFill>
                <a:effectLst/>
                <a:latin typeface="+mn-lt"/>
                <a:ea typeface="+mn-ea"/>
                <a:cs typeface="+mn-cs"/>
              </a:rPr>
              <a:t>kms</a:t>
            </a:r>
            <a:r>
              <a:rPr lang="en-PH" sz="1200" kern="1200" baseline="0">
                <a:solidFill>
                  <a:schemeClr val="tx1"/>
                </a:solidFill>
                <a:effectLst/>
                <a:latin typeface="+mn-lt"/>
                <a:ea typeface="+mn-ea"/>
                <a:cs typeface="+mn-cs"/>
              </a:rPr>
              <a:t> away from Calm Residences.</a:t>
            </a:r>
          </a:p>
          <a:p>
            <a:pPr marL="0" marR="0" indent="0" algn="l" defTabSz="914400" rtl="0" eaLnBrk="1" fontAlgn="auto" latinLnBrk="0" hangingPunct="1">
              <a:lnSpc>
                <a:spcPct val="100000"/>
              </a:lnSpc>
              <a:spcBef>
                <a:spcPts val="0"/>
              </a:spcBef>
              <a:spcAft>
                <a:spcPts val="0"/>
              </a:spcAft>
              <a:buClrTx/>
              <a:buSzTx/>
              <a:buFontTx/>
              <a:buNone/>
              <a:tabLst/>
              <a:defRPr/>
            </a:pPr>
            <a:r>
              <a:rPr lang="en-PH" sz="1200" kern="1200" baseline="0">
                <a:solidFill>
                  <a:schemeClr val="tx1"/>
                </a:solidFill>
                <a:effectLst/>
                <a:latin typeface="+mn-lt"/>
                <a:ea typeface="+mn-ea"/>
                <a:cs typeface="+mn-cs"/>
              </a:rPr>
              <a:t>And of course, the Santa Rosa Integrated Terminal in SM Santa Rosa Lifestyle Complex, approximately 3.8 </a:t>
            </a:r>
            <a:r>
              <a:rPr lang="en-PH" sz="1200" kern="1200" baseline="0" err="1">
                <a:solidFill>
                  <a:schemeClr val="tx1"/>
                </a:solidFill>
                <a:effectLst/>
                <a:latin typeface="+mn-lt"/>
                <a:ea typeface="+mn-ea"/>
                <a:cs typeface="+mn-cs"/>
              </a:rPr>
              <a:t>kms</a:t>
            </a:r>
            <a:r>
              <a:rPr lang="en-PH" sz="1200" kern="1200" baseline="0">
                <a:solidFill>
                  <a:schemeClr val="tx1"/>
                </a:solidFill>
                <a:effectLst/>
                <a:latin typeface="+mn-lt"/>
                <a:ea typeface="+mn-ea"/>
                <a:cs typeface="+mn-cs"/>
              </a:rPr>
              <a:t> from Calm Residences.</a:t>
            </a:r>
            <a:endParaRPr lang="en-US"/>
          </a:p>
        </p:txBody>
      </p:sp>
      <p:sp>
        <p:nvSpPr>
          <p:cNvPr id="4" name="Slide Number Placeholder 3"/>
          <p:cNvSpPr>
            <a:spLocks noGrp="1"/>
          </p:cNvSpPr>
          <p:nvPr>
            <p:ph type="sldNum" sz="quarter" idx="10"/>
          </p:nvPr>
        </p:nvSpPr>
        <p:spPr/>
        <p:txBody>
          <a:bodyPr/>
          <a:lstStyle/>
          <a:p>
            <a:fld id="{68F21DA3-7509-47E0-A95E-856DDA8CB0F4}" type="slidenum">
              <a:rPr lang="en-US" smtClean="0"/>
              <a:t>9</a:t>
            </a:fld>
            <a:endParaRPr lang="en-US"/>
          </a:p>
        </p:txBody>
      </p:sp>
    </p:spTree>
    <p:extLst>
      <p:ext uri="{BB962C8B-B14F-4D97-AF65-F5344CB8AC3E}">
        <p14:creationId xmlns:p14="http://schemas.microsoft.com/office/powerpoint/2010/main" val="1728552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E4D9968-4283-424A-92BC-80B84BEE82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9426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8F3C16E-B3DF-4DFE-9506-23A9FDEE8F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69551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325C9F7-5738-4A87-8BFC-FF7BE91B8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674277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64C2EF-1A35-43FC-A7C4-664C0024583C}"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E5EC6-9A22-416B-A784-3B1A40AEAFAD}" type="slidenum">
              <a:rPr lang="en-US" smtClean="0"/>
              <a:t>‹#›</a:t>
            </a:fld>
            <a:endParaRPr lang="en-US"/>
          </a:p>
        </p:txBody>
      </p:sp>
    </p:spTree>
    <p:extLst>
      <p:ext uri="{BB962C8B-B14F-4D97-AF65-F5344CB8AC3E}">
        <p14:creationId xmlns:p14="http://schemas.microsoft.com/office/powerpoint/2010/main" val="484186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4C2EF-1A35-43FC-A7C4-664C0024583C}"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5E5EC6-9A22-416B-A784-3B1A40AEAFAD}" type="slidenum">
              <a:rPr lang="en-US" smtClean="0"/>
              <a:t>‹#›</a:t>
            </a:fld>
            <a:endParaRPr lang="en-US"/>
          </a:p>
        </p:txBody>
      </p:sp>
    </p:spTree>
    <p:extLst>
      <p:ext uri="{BB962C8B-B14F-4D97-AF65-F5344CB8AC3E}">
        <p14:creationId xmlns:p14="http://schemas.microsoft.com/office/powerpoint/2010/main" val="110210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E3C916E-B0CC-4CE3-8002-4ACECE9447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2052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010E84-62C3-4E90-897A-883DCED1A1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419275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34BD3A3-9F79-4F7C-9E47-7F4B506D27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301677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8D6D26F-EBB3-4927-91A9-7FE2641A59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90121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07E6EAE-00C8-43A5-9C1C-479DC9C334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70192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C5B451-98F8-4F43-B9FC-A419A82343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372756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68F5ED-F43C-4DA3-9556-01AEAF120F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239642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EAF377D-644F-42E4-9953-5C49087A9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169169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39F434D-5D6B-4630-B181-B9A8AAFF06E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Tree>
    <p:extLst>
      <p:ext uri="{BB962C8B-B14F-4D97-AF65-F5344CB8AC3E}">
        <p14:creationId xmlns:p14="http://schemas.microsoft.com/office/powerpoint/2010/main" val="12495366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jpe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76.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5.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20.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1.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89.jpe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1.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9.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10.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phbus.com/santa-rosa-laguna-integrated-bus-termina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3A76AB-AFEF-4196-A93F-FF29D5439E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269" y="1878401"/>
            <a:ext cx="8090115" cy="2880553"/>
          </a:xfrm>
          <a:prstGeom prst="rect">
            <a:avLst/>
          </a:prstGeom>
        </p:spPr>
      </p:pic>
    </p:spTree>
    <p:extLst>
      <p:ext uri="{BB962C8B-B14F-4D97-AF65-F5344CB8AC3E}">
        <p14:creationId xmlns:p14="http://schemas.microsoft.com/office/powerpoint/2010/main" val="18293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217094" cy="685800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3369" y="701489"/>
            <a:ext cx="2572365" cy="5638801"/>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pic>
        <p:nvPicPr>
          <p:cNvPr id="9" name="Picture 4"/>
          <p:cNvPicPr>
            <a:picLocks noChangeAspect="1" noChangeArrowheads="1"/>
          </p:cNvPicPr>
          <p:nvPr/>
        </p:nvPicPr>
        <p:blipFill>
          <a:blip r:embed="rId6"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486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0" y="14068"/>
            <a:ext cx="12192000" cy="6858000"/>
          </a:xfrm>
          <a:prstGeom prst="rect">
            <a:avLst/>
          </a:prstGeom>
        </p:spPr>
      </p:pic>
      <p:sp>
        <p:nvSpPr>
          <p:cNvPr id="9" name="Rectangle: Rounded Corners 8">
            <a:extLst>
              <a:ext uri="{FF2B5EF4-FFF2-40B4-BE49-F238E27FC236}">
                <a16:creationId xmlns:a16="http://schemas.microsoft.com/office/drawing/2014/main" xmlns="" id="{8D1CCEFC-E42A-4EA1-8D41-BE86D3DD4966}"/>
              </a:ext>
            </a:extLst>
          </p:cNvPr>
          <p:cNvSpPr/>
          <p:nvPr/>
        </p:nvSpPr>
        <p:spPr>
          <a:xfrm>
            <a:off x="6819900" y="6335109"/>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GRAND GATEWAY ARTIST’S PERSPECTIVE</a:t>
            </a:r>
          </a:p>
        </p:txBody>
      </p:sp>
      <p:sp>
        <p:nvSpPr>
          <p:cNvPr id="4" name="Rectangle 28">
            <a:extLst>
              <a:ext uri="{FF2B5EF4-FFF2-40B4-BE49-F238E27FC236}">
                <a16:creationId xmlns:a16="http://schemas.microsoft.com/office/drawing/2014/main" xmlns="" id="{6B227E75-FE63-4AE8-B34D-584DC97766A9}"/>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289625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25" y="0"/>
            <a:ext cx="12192000"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4BB863DC-810F-4039-9A9E-9B54511547BF}"/>
              </a:ext>
            </a:extLst>
          </p:cNvPr>
          <p:cNvSpPr/>
          <p:nvPr/>
        </p:nvSpPr>
        <p:spPr>
          <a:xfrm>
            <a:off x="6819583" y="6344916"/>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GRAND ROTUNDA ARTIST’S PERSPECTIVE</a:t>
            </a:r>
          </a:p>
        </p:txBody>
      </p:sp>
      <p:sp>
        <p:nvSpPr>
          <p:cNvPr id="11" name="Rectangle 28">
            <a:extLst>
              <a:ext uri="{FF2B5EF4-FFF2-40B4-BE49-F238E27FC236}">
                <a16:creationId xmlns:a16="http://schemas.microsoft.com/office/drawing/2014/main" xmlns="" id="{461FB4D3-3784-439C-B58B-0C5C3799203A}"/>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23278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0"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DF2259D3-6CB4-49D5-9DD7-738DFE3A2296}"/>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SERENITY GARDEN ARTIST’S PERSPECTIVE</a:t>
            </a:r>
          </a:p>
        </p:txBody>
      </p:sp>
      <p:sp>
        <p:nvSpPr>
          <p:cNvPr id="11" name="Rectangle 28">
            <a:extLst>
              <a:ext uri="{FF2B5EF4-FFF2-40B4-BE49-F238E27FC236}">
                <a16:creationId xmlns:a16="http://schemas.microsoft.com/office/drawing/2014/main" xmlns="" id="{0F1FBE3D-55CA-4E30-AD66-B934B4402867}"/>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06626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0" y="0"/>
            <a:ext cx="12221641"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07802DDA-466E-46DF-92EE-888514AADF7D}"/>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LINEAR PARK ARTIST’S PERSPECTIVE</a:t>
            </a:r>
          </a:p>
        </p:txBody>
      </p:sp>
      <p:sp>
        <p:nvSpPr>
          <p:cNvPr id="9" name="Rectangle 28">
            <a:extLst>
              <a:ext uri="{FF2B5EF4-FFF2-40B4-BE49-F238E27FC236}">
                <a16:creationId xmlns:a16="http://schemas.microsoft.com/office/drawing/2014/main" xmlns="" id="{3F5231E0-847C-4C8F-A963-1BD2A202D23B}"/>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374081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 y="0"/>
            <a:ext cx="12191695" cy="6858000"/>
          </a:xfrm>
          <a:prstGeom prst="rect">
            <a:avLst/>
          </a:prstGeom>
        </p:spPr>
      </p:pic>
      <p:sp>
        <p:nvSpPr>
          <p:cNvPr id="7" name="Rectangle: Rounded Corners 6">
            <a:extLst>
              <a:ext uri="{FF2B5EF4-FFF2-40B4-BE49-F238E27FC236}">
                <a16:creationId xmlns:a16="http://schemas.microsoft.com/office/drawing/2014/main" xmlns="" id="{2895672C-4519-4732-B8DD-7B3F04898E7B}"/>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CENTRAL GARDEN ARTIST’S PERSPECTIVE</a:t>
            </a:r>
          </a:p>
        </p:txBody>
      </p:sp>
      <p:sp>
        <p:nvSpPr>
          <p:cNvPr id="8" name="Rectangle 28">
            <a:extLst>
              <a:ext uri="{FF2B5EF4-FFF2-40B4-BE49-F238E27FC236}">
                <a16:creationId xmlns:a16="http://schemas.microsoft.com/office/drawing/2014/main" xmlns="" id="{AD6E1A51-D4EF-4EF6-810B-EA39E67419F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161732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76760" cy="6859758"/>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5FF4EC84-133F-455C-A63B-516F72EBF5A3}"/>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WELLNESS GARDEN ARTIST’S PERSPECTIVE</a:t>
            </a:r>
          </a:p>
        </p:txBody>
      </p:sp>
      <p:sp>
        <p:nvSpPr>
          <p:cNvPr id="8" name="Rectangle 28">
            <a:extLst>
              <a:ext uri="{FF2B5EF4-FFF2-40B4-BE49-F238E27FC236}">
                <a16:creationId xmlns:a16="http://schemas.microsoft.com/office/drawing/2014/main" xmlns="" id="{8C66A5EE-174F-4F46-91B4-1F7FCB4B78DB}"/>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72726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5709"/>
            <a:ext cx="12206068" cy="682229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9" y="35709"/>
            <a:ext cx="1041458" cy="780725"/>
          </a:xfrm>
          <a:prstGeom prst="rect">
            <a:avLst/>
          </a:prstGeom>
        </p:spPr>
      </p:pic>
      <p:sp>
        <p:nvSpPr>
          <p:cNvPr id="7" name="Rectangle: Rounded Corners 6">
            <a:extLst>
              <a:ext uri="{FF2B5EF4-FFF2-40B4-BE49-F238E27FC236}">
                <a16:creationId xmlns:a16="http://schemas.microsoft.com/office/drawing/2014/main" xmlns="" id="{90145E5E-C5E1-4E45-BDBA-DD75BA1DE6F6}"/>
              </a:ext>
            </a:extLst>
          </p:cNvPr>
          <p:cNvSpPr/>
          <p:nvPr/>
        </p:nvSpPr>
        <p:spPr>
          <a:xfrm>
            <a:off x="6210301" y="6358984"/>
            <a:ext cx="5914708" cy="269689"/>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COVERED BASKETBALL COURT ARTIST’S PERSPECTIVE</a:t>
            </a:r>
          </a:p>
        </p:txBody>
      </p:sp>
      <p:sp>
        <p:nvSpPr>
          <p:cNvPr id="8" name="Rectangle 28">
            <a:extLst>
              <a:ext uri="{FF2B5EF4-FFF2-40B4-BE49-F238E27FC236}">
                <a16:creationId xmlns:a16="http://schemas.microsoft.com/office/drawing/2014/main" xmlns="" id="{633B21F5-0E9D-4A25-9209-8EAB03890F8B}"/>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256223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68" y="0"/>
            <a:ext cx="12210385" cy="6858000"/>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xmlns="" id="{40D3F34A-4EB1-435F-B2FA-ED1D3CA3D9A5}"/>
              </a:ext>
            </a:extLst>
          </p:cNvPr>
          <p:cNvSpPr/>
          <p:nvPr/>
        </p:nvSpPr>
        <p:spPr>
          <a:xfrm>
            <a:off x="8481362" y="4425178"/>
            <a:ext cx="2999310" cy="20712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PH" sz="1400" dirty="0">
                <a:effectLst>
                  <a:outerShdw blurRad="38100" dist="38100" dir="2700000" algn="tl">
                    <a:srgbClr val="000000">
                      <a:alpha val="43137"/>
                    </a:srgbClr>
                  </a:outerShdw>
                </a:effectLst>
              </a:rPr>
              <a:t>KID’S ZONE ARTIST’S PERSPECTIVE</a:t>
            </a:r>
          </a:p>
        </p:txBody>
      </p:sp>
      <p:sp>
        <p:nvSpPr>
          <p:cNvPr id="7" name="Rectangle: Rounded Corners 6">
            <a:extLst>
              <a:ext uri="{FF2B5EF4-FFF2-40B4-BE49-F238E27FC236}">
                <a16:creationId xmlns:a16="http://schemas.microsoft.com/office/drawing/2014/main" xmlns="" id="{C8D79BEB-5A5E-4B11-8BFD-8696269F9385}"/>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KID’S ZONE ARTIST’S PERSPECTIVE</a:t>
            </a:r>
          </a:p>
        </p:txBody>
      </p:sp>
      <p:sp>
        <p:nvSpPr>
          <p:cNvPr id="8" name="Rectangle 28">
            <a:extLst>
              <a:ext uri="{FF2B5EF4-FFF2-40B4-BE49-F238E27FC236}">
                <a16:creationId xmlns:a16="http://schemas.microsoft.com/office/drawing/2014/main" xmlns="" id="{01ED547C-EC74-4EF3-B199-FD201D31B3F7}"/>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1249749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BA6B8449-F5E4-4DF8-A00C-A81FCEAA73EF}"/>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KIDDIE POOL ARTIST’S PERSPECTIVE</a:t>
            </a:r>
          </a:p>
        </p:txBody>
      </p:sp>
      <p:sp>
        <p:nvSpPr>
          <p:cNvPr id="9" name="Rectangle 28">
            <a:extLst>
              <a:ext uri="{FF2B5EF4-FFF2-40B4-BE49-F238E27FC236}">
                <a16:creationId xmlns:a16="http://schemas.microsoft.com/office/drawing/2014/main" xmlns="" id="{842707BA-3A9D-4600-AC95-796AC020C0BA}"/>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4007149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84D043-12B9-491E-ABBC-1F27D524BC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7"/>
            <a:ext cx="12192000" cy="685457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5239" y="1541584"/>
            <a:ext cx="6802395" cy="4237892"/>
          </a:xfrm>
          <a:prstGeom prst="rect">
            <a:avLst/>
          </a:prstGeom>
        </p:spPr>
      </p:pic>
    </p:spTree>
    <p:extLst>
      <p:ext uri="{BB962C8B-B14F-4D97-AF65-F5344CB8AC3E}">
        <p14:creationId xmlns:p14="http://schemas.microsoft.com/office/powerpoint/2010/main" val="326575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36C50933-C116-4564-88A9-7FE07A8E6A30}"/>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SWIMMING POOL ARTIST’S PERSPECTIVE</a:t>
            </a:r>
          </a:p>
        </p:txBody>
      </p:sp>
      <p:sp>
        <p:nvSpPr>
          <p:cNvPr id="8" name="Rectangle 28">
            <a:extLst>
              <a:ext uri="{FF2B5EF4-FFF2-40B4-BE49-F238E27FC236}">
                <a16:creationId xmlns:a16="http://schemas.microsoft.com/office/drawing/2014/main" xmlns="" id="{FF0458C9-6557-4A39-85EF-19DB0DC3C8FC}"/>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880141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192000" cy="6858000"/>
          </a:xfrm>
          <a:prstGeom prst="rect">
            <a:avLst/>
          </a:prstGeom>
          <a:ln>
            <a:noFill/>
          </a:ln>
          <a:effectLst/>
        </p:spPr>
      </p:pic>
      <p:sp>
        <p:nvSpPr>
          <p:cNvPr id="7" name="Rectangle: Rounded Corners 6">
            <a:extLst>
              <a:ext uri="{FF2B5EF4-FFF2-40B4-BE49-F238E27FC236}">
                <a16:creationId xmlns:a16="http://schemas.microsoft.com/office/drawing/2014/main" xmlns="" id="{64EA4CC3-9F84-4B6F-BF04-58FB8E8F834B}"/>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PAVILION ARTIST’S PERSPECTIVE</a:t>
            </a:r>
          </a:p>
        </p:txBody>
      </p:sp>
      <p:sp>
        <p:nvSpPr>
          <p:cNvPr id="8" name="Rectangle 28">
            <a:extLst>
              <a:ext uri="{FF2B5EF4-FFF2-40B4-BE49-F238E27FC236}">
                <a16:creationId xmlns:a16="http://schemas.microsoft.com/office/drawing/2014/main" xmlns="" id="{105330E0-49AC-403F-B246-174E679F9EC8}"/>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97208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099" t="43617" r="31662" b="29147"/>
          <a:stretch/>
        </p:blipFill>
        <p:spPr>
          <a:xfrm>
            <a:off x="0" y="-1"/>
            <a:ext cx="12191999" cy="6858001"/>
          </a:xfrm>
          <a:prstGeom prst="rect">
            <a:avLst/>
          </a:prstGeom>
          <a:ln>
            <a:noFill/>
          </a:ln>
          <a:effectLst/>
        </p:spPr>
      </p:pic>
      <p:sp>
        <p:nvSpPr>
          <p:cNvPr id="7" name="Rectangle: Rounded Corners 6">
            <a:extLst>
              <a:ext uri="{FF2B5EF4-FFF2-40B4-BE49-F238E27FC236}">
                <a16:creationId xmlns:a16="http://schemas.microsoft.com/office/drawing/2014/main" xmlns="" id="{F3F00059-B0AF-45FC-B08D-6C5130B7E668}"/>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GAZEBO ARTIST’S PERSPECTIVE</a:t>
            </a:r>
          </a:p>
        </p:txBody>
      </p:sp>
      <p:sp>
        <p:nvSpPr>
          <p:cNvPr id="8" name="Rectangle 28">
            <a:extLst>
              <a:ext uri="{FF2B5EF4-FFF2-40B4-BE49-F238E27FC236}">
                <a16:creationId xmlns:a16="http://schemas.microsoft.com/office/drawing/2014/main" xmlns="" id="{D17B2EE7-7AD3-4BB9-B179-F423A96F4CD9}"/>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2189247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03" y="0"/>
            <a:ext cx="12236003" cy="6858000"/>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xmlns="" id="{45DEF84A-85D8-4EBF-8628-7FEEEBC37671}"/>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FUNCTION ROOM ARTIST’S PERSPECTIVE</a:t>
            </a:r>
          </a:p>
        </p:txBody>
      </p:sp>
      <p:sp>
        <p:nvSpPr>
          <p:cNvPr id="8" name="Rectangle 28">
            <a:extLst>
              <a:ext uri="{FF2B5EF4-FFF2-40B4-BE49-F238E27FC236}">
                <a16:creationId xmlns:a16="http://schemas.microsoft.com/office/drawing/2014/main" xmlns="" id="{F7D76D4B-FC01-447D-AD7D-84CF8FDDA92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3869990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AutoShape 2">
            <a:extLst>
              <a:ext uri="{FF2B5EF4-FFF2-40B4-BE49-F238E27FC236}">
                <a16:creationId xmlns:a16="http://schemas.microsoft.com/office/drawing/2014/main" xmlns="" id="{0F66AD97-8B3C-42D9-9604-EB0C18761C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11" name="AutoShape 4">
            <a:extLst>
              <a:ext uri="{FF2B5EF4-FFF2-40B4-BE49-F238E27FC236}">
                <a16:creationId xmlns:a16="http://schemas.microsoft.com/office/drawing/2014/main" xmlns="" id="{8F759F64-F6A1-4BE1-9503-BA40055FD69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pic>
        <p:nvPicPr>
          <p:cNvPr id="1026" name="Picture 2" descr="Wireless And Wifi Icons. Wireless Network Symbol Wifi Icon. Wireless And  Wifi Vector. Royalty Free Cliparts, Vectors, And Stock Illustration. Image  92875704."/>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8655" t="63938" r="53848" b="7441"/>
          <a:stretch/>
        </p:blipFill>
        <p:spPr bwMode="auto">
          <a:xfrm>
            <a:off x="163067" y="5730069"/>
            <a:ext cx="862662" cy="8986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02FCAC68-B0D8-4334-8963-B5124C6A00F3}"/>
              </a:ext>
            </a:extLst>
          </p:cNvPr>
          <p:cNvSpPr/>
          <p:nvPr/>
        </p:nvSpPr>
        <p:spPr>
          <a:xfrm>
            <a:off x="6819583" y="6358984"/>
            <a:ext cx="5305425" cy="275241"/>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400" b="1" dirty="0">
                <a:solidFill>
                  <a:schemeClr val="tx1"/>
                </a:solidFill>
                <a:latin typeface="Century Schoolbook" panose="02040604050505020304" pitchFamily="18" charset="0"/>
              </a:rPr>
              <a:t>GRAND LOBBY ARTIST’S PERSPECTIVE</a:t>
            </a:r>
          </a:p>
        </p:txBody>
      </p:sp>
      <p:sp>
        <p:nvSpPr>
          <p:cNvPr id="14" name="Rectangle 28">
            <a:extLst>
              <a:ext uri="{FF2B5EF4-FFF2-40B4-BE49-F238E27FC236}">
                <a16:creationId xmlns:a16="http://schemas.microsoft.com/office/drawing/2014/main" xmlns="" id="{4C7A07E3-5211-472F-89D0-BCB35C3C6088}"/>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Tree>
    <p:extLst>
      <p:ext uri="{BB962C8B-B14F-4D97-AF65-F5344CB8AC3E}">
        <p14:creationId xmlns:p14="http://schemas.microsoft.com/office/powerpoint/2010/main" val="10067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 y="0"/>
            <a:ext cx="12192000" cy="6858000"/>
          </a:xfrm>
          <a:prstGeom prst="rect">
            <a:avLst/>
          </a:prstGeom>
        </p:spPr>
      </p:pic>
      <p:sp>
        <p:nvSpPr>
          <p:cNvPr id="20" name="Rectangle 28">
            <a:extLst>
              <a:ext uri="{FF2B5EF4-FFF2-40B4-BE49-F238E27FC236}">
                <a16:creationId xmlns:a16="http://schemas.microsoft.com/office/drawing/2014/main" xmlns="" id="{77094031-A414-455B-B017-67E82BF5C87C}"/>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grpSp>
        <p:nvGrpSpPr>
          <p:cNvPr id="9" name="Group 8"/>
          <p:cNvGrpSpPr/>
          <p:nvPr/>
        </p:nvGrpSpPr>
        <p:grpSpPr>
          <a:xfrm>
            <a:off x="5225767" y="938982"/>
            <a:ext cx="6488524" cy="4753504"/>
            <a:chOff x="3737359" y="1164266"/>
            <a:chExt cx="6488524" cy="4753504"/>
          </a:xfrm>
        </p:grpSpPr>
        <p:sp>
          <p:nvSpPr>
            <p:cNvPr id="10" name="AutoShape 2">
              <a:extLst>
                <a:ext uri="{FF2B5EF4-FFF2-40B4-BE49-F238E27FC236}">
                  <a16:creationId xmlns:a16="http://schemas.microsoft.com/office/drawing/2014/main" xmlns="" id="{0F66AD97-8B3C-42D9-9604-EB0C18761CF5}"/>
                </a:ext>
              </a:extLst>
            </p:cNvPr>
            <p:cNvSpPr>
              <a:spLocks noChangeAspect="1" noChangeArrowheads="1"/>
            </p:cNvSpPr>
            <p:nvPr/>
          </p:nvSpPr>
          <p:spPr bwMode="auto">
            <a:xfrm>
              <a:off x="5943600" y="29486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11" name="AutoShape 4">
              <a:extLst>
                <a:ext uri="{FF2B5EF4-FFF2-40B4-BE49-F238E27FC236}">
                  <a16:creationId xmlns:a16="http://schemas.microsoft.com/office/drawing/2014/main" xmlns="" id="{8F759F64-F6A1-4BE1-9503-BA40055FD695}"/>
                </a:ext>
              </a:extLst>
            </p:cNvPr>
            <p:cNvSpPr>
              <a:spLocks noChangeAspect="1" noChangeArrowheads="1"/>
            </p:cNvSpPr>
            <p:nvPr/>
          </p:nvSpPr>
          <p:spPr bwMode="auto">
            <a:xfrm>
              <a:off x="6096000" y="31010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
          <p:nvSpPr>
            <p:cNvPr id="16" name="Rounded Rectangle 15"/>
            <p:cNvSpPr/>
            <p:nvPr/>
          </p:nvSpPr>
          <p:spPr>
            <a:xfrm>
              <a:off x="3737359" y="1164266"/>
              <a:ext cx="6371618" cy="4753504"/>
            </a:xfrm>
            <a:prstGeom prst="roundRect">
              <a:avLst>
                <a:gd name="adj" fmla="val 9783"/>
              </a:avLst>
            </a:prstGeom>
            <a:solidFill>
              <a:schemeClr val="bg1">
                <a:lumMod val="8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54265" y="3886445"/>
              <a:ext cx="3206102" cy="1169551"/>
            </a:xfrm>
            <a:prstGeom prst="rect">
              <a:avLst/>
            </a:prstGeom>
            <a:noFill/>
          </p:spPr>
          <p:txBody>
            <a:bodyPr wrap="square">
              <a:spAutoFit/>
            </a:bodyPr>
            <a:lstStyle/>
            <a:p>
              <a:pPr marL="285750" indent="-285750">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Quality Customer Service</a:t>
              </a:r>
            </a:p>
            <a:p>
              <a:pPr marL="285750" indent="-285750">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Stringent Safety and Security</a:t>
              </a:r>
            </a:p>
            <a:p>
              <a:pPr marL="285750" indent="-285750">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First Rate Facility Management</a:t>
              </a:r>
            </a:p>
            <a:p>
              <a:pPr marL="285750" indent="-285750">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Spotless Cleanliness</a:t>
              </a:r>
            </a:p>
            <a:p>
              <a:pPr marL="285750" indent="-285750">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Transparent Transaction</a:t>
              </a:r>
            </a:p>
          </p:txBody>
        </p:sp>
        <p:sp>
          <p:nvSpPr>
            <p:cNvPr id="18" name="Rectangle 17"/>
            <p:cNvSpPr/>
            <p:nvPr/>
          </p:nvSpPr>
          <p:spPr>
            <a:xfrm>
              <a:off x="7201438" y="3742228"/>
              <a:ext cx="3024445" cy="2151358"/>
            </a:xfrm>
            <a:prstGeom prst="rect">
              <a:avLst/>
            </a:prstGeom>
          </p:spPr>
          <p:txBody>
            <a:bodyPr wrap="square">
              <a:spAutoFit/>
            </a:bodyPr>
            <a:lstStyle/>
            <a:p>
              <a:pPr>
                <a:lnSpc>
                  <a:spcPct val="115000"/>
                </a:lnSpc>
                <a:spcAft>
                  <a:spcPts val="563"/>
                </a:spcAft>
              </a:pPr>
              <a:r>
                <a:rPr lang="en-PH" sz="1400" b="1" dirty="0">
                  <a:solidFill>
                    <a:srgbClr val="0070C0"/>
                  </a:solidFill>
                  <a:latin typeface="Tahoma" panose="020B0604030504040204" pitchFamily="34" charset="0"/>
                  <a:ea typeface="Tahoma" panose="020B0604030504040204" pitchFamily="34" charset="0"/>
                  <a:cs typeface="Tahoma" panose="020B0604030504040204" pitchFamily="34" charset="0"/>
                </a:rPr>
                <a:t>SMDC Leasing Range of Services </a:t>
              </a:r>
              <a:endPar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Property Listing Management</a:t>
              </a:r>
            </a:p>
            <a:p>
              <a:pPr marL="285750" indent="-285750">
                <a:lnSpc>
                  <a:spcPct val="115000"/>
                </a:lnSpc>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Unit viewing arrangements</a:t>
              </a:r>
            </a:p>
            <a:p>
              <a:pPr marL="285750" indent="-285750">
                <a:lnSpc>
                  <a:spcPct val="115000"/>
                </a:lnSpc>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Negotiation of lease terms </a:t>
              </a:r>
            </a:p>
            <a:p>
              <a:pPr marL="285750" indent="-285750">
                <a:lnSpc>
                  <a:spcPct val="115000"/>
                </a:lnSpc>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Preparation of lease contract</a:t>
              </a:r>
            </a:p>
            <a:p>
              <a:pPr marL="285750" indent="-285750">
                <a:lnSpc>
                  <a:spcPct val="115000"/>
                </a:lnSpc>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Tenant move-in/out assistance</a:t>
              </a:r>
            </a:p>
            <a:p>
              <a:pPr marL="285750" indent="-285750">
                <a:lnSpc>
                  <a:spcPct val="115000"/>
                </a:lnSpc>
                <a:spcAft>
                  <a:spcPts val="563"/>
                </a:spcAft>
                <a:buFont typeface="Wingdings" panose="05000000000000000000" pitchFamily="2" charset="2"/>
                <a:buChar char="ü"/>
              </a:pPr>
              <a:r>
                <a:rPr lang="en-PH" sz="1400" dirty="0">
                  <a:solidFill>
                    <a:srgbClr val="0070C0"/>
                  </a:solidFill>
                  <a:latin typeface="Tahoma" panose="020B0604030504040204" pitchFamily="34" charset="0"/>
                  <a:ea typeface="Tahoma" panose="020B0604030504040204" pitchFamily="34" charset="0"/>
                  <a:cs typeface="Tahoma" panose="020B0604030504040204" pitchFamily="34" charset="0"/>
                </a:rPr>
                <a:t>Basic Home Repair Services</a:t>
              </a:r>
            </a:p>
          </p:txBody>
        </p:sp>
        <p:pic>
          <p:nvPicPr>
            <p:cNvPr id="22" name="Picture 21"/>
            <p:cNvPicPr>
              <a:picLocks noChangeAspect="1"/>
            </p:cNvPicPr>
            <p:nvPr/>
          </p:nvPicPr>
          <p:blipFill>
            <a:blip r:embed="rId4"/>
            <a:stretch>
              <a:fillRect/>
            </a:stretch>
          </p:blipFill>
          <p:spPr>
            <a:xfrm>
              <a:off x="4294915" y="1425113"/>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3" name="Group 22"/>
            <p:cNvGrpSpPr/>
            <p:nvPr/>
          </p:nvGrpSpPr>
          <p:grpSpPr>
            <a:xfrm>
              <a:off x="7344650" y="1404717"/>
              <a:ext cx="2326357" cy="2143125"/>
              <a:chOff x="8692508" y="856274"/>
              <a:chExt cx="2326357" cy="2143125"/>
            </a:xfrm>
          </p:grpSpPr>
          <p:pic>
            <p:nvPicPr>
              <p:cNvPr id="24" name="Picture 23"/>
              <p:cNvPicPr>
                <a:picLocks noChangeAspect="1"/>
              </p:cNvPicPr>
              <p:nvPr/>
            </p:nvPicPr>
            <p:blipFill>
              <a:blip r:embed="rId5"/>
              <a:stretch>
                <a:fillRect/>
              </a:stretch>
            </p:blipFill>
            <p:spPr>
              <a:xfrm>
                <a:off x="8782298" y="856274"/>
                <a:ext cx="2143125" cy="2143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92508" y="1309364"/>
                <a:ext cx="2326357" cy="1308576"/>
              </a:xfrm>
              <a:prstGeom prst="rect">
                <a:avLst/>
              </a:prstGeom>
            </p:spPr>
          </p:pic>
        </p:grpSp>
      </p:grpSp>
      <p:pic>
        <p:nvPicPr>
          <p:cNvPr id="28" name="Picture 4"/>
          <p:cNvPicPr>
            <a:picLocks noChangeAspect="1" noChangeArrowheads="1"/>
          </p:cNvPicPr>
          <p:nvPr/>
        </p:nvPicPr>
        <p:blipFill>
          <a:blip r:embed="rId7"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90246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A19B0C-EF00-4932-B156-5FB898C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7"/>
            <a:ext cx="12192000" cy="6854573"/>
          </a:xfrm>
          <a:prstGeom prst="rect">
            <a:avLst/>
          </a:prstGeom>
        </p:spPr>
      </p:pic>
      <p:sp>
        <p:nvSpPr>
          <p:cNvPr id="6" name="TextBox 5">
            <a:extLst>
              <a:ext uri="{FF2B5EF4-FFF2-40B4-BE49-F238E27FC236}">
                <a16:creationId xmlns:a16="http://schemas.microsoft.com/office/drawing/2014/main" xmlns="" id="{411A97BC-BB06-44DF-8EAA-F83A4438C836}"/>
              </a:ext>
            </a:extLst>
          </p:cNvPr>
          <p:cNvSpPr txBox="1"/>
          <p:nvPr/>
        </p:nvSpPr>
        <p:spPr>
          <a:xfrm>
            <a:off x="3726305" y="4717329"/>
            <a:ext cx="5051383"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T</a:t>
            </a:r>
            <a:r>
              <a:rPr lang="en-PH" sz="3200" b="1" dirty="0">
                <a:solidFill>
                  <a:srgbClr val="205454"/>
                </a:solidFill>
                <a:effectLst>
                  <a:outerShdw blurRad="38100" dist="38100" dir="2700000" algn="tl">
                    <a:srgbClr val="000000">
                      <a:alpha val="43137"/>
                    </a:srgbClr>
                  </a:outerShdw>
                </a:effectLst>
                <a:latin typeface="Century Schoolbook"/>
              </a:rPr>
              <a:t>ECHNICAL DETAILS</a:t>
            </a:r>
            <a:endParaRPr lang="en-US" dirty="0">
              <a:solidFill>
                <a:srgbClr val="205454"/>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1554" y="1454429"/>
            <a:ext cx="5005232" cy="3118258"/>
          </a:xfrm>
          <a:prstGeom prst="rect">
            <a:avLst/>
          </a:prstGeom>
        </p:spPr>
      </p:pic>
    </p:spTree>
    <p:extLst>
      <p:ext uri="{BB962C8B-B14F-4D97-AF65-F5344CB8AC3E}">
        <p14:creationId xmlns:p14="http://schemas.microsoft.com/office/powerpoint/2010/main" val="366734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11296260" y="6600154"/>
            <a:ext cx="880500" cy="25784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EF958E2B-D747-4BE1-BA38-456703C74166}"/>
              </a:ext>
            </a:extLst>
          </p:cNvPr>
          <p:cNvSpPr txBox="1"/>
          <p:nvPr/>
        </p:nvSpPr>
        <p:spPr>
          <a:xfrm>
            <a:off x="202873" y="172490"/>
            <a:ext cx="6320961" cy="1077218"/>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SITE DEVELOPMENT PLAN</a:t>
            </a:r>
          </a:p>
          <a:p>
            <a:r>
              <a:rPr lang="en-US" sz="3200" dirty="0">
                <a:solidFill>
                  <a:srgbClr val="205454"/>
                </a:solidFill>
                <a:effectLst>
                  <a:outerShdw blurRad="38100" dist="38100" dir="2700000" algn="tl">
                    <a:srgbClr val="000000">
                      <a:alpha val="43137"/>
                    </a:srgbClr>
                  </a:outerShdw>
                </a:effectLst>
                <a:latin typeface="Century Schoolbook"/>
              </a:rPr>
              <a:t>C</a:t>
            </a:r>
            <a:r>
              <a:rPr lang="en-PH" sz="3200" dirty="0" err="1">
                <a:solidFill>
                  <a:srgbClr val="205454"/>
                </a:solidFill>
                <a:effectLst>
                  <a:outerShdw blurRad="38100" dist="38100" dir="2700000" algn="tl">
                    <a:srgbClr val="000000">
                      <a:alpha val="43137"/>
                    </a:srgbClr>
                  </a:outerShdw>
                </a:effectLst>
                <a:latin typeface="Century Schoolbook"/>
              </a:rPr>
              <a:t>ity</a:t>
            </a:r>
            <a:r>
              <a:rPr lang="en-PH" sz="3200" dirty="0">
                <a:solidFill>
                  <a:srgbClr val="205454"/>
                </a:solidFill>
                <a:effectLst>
                  <a:outerShdw blurRad="38100" dist="38100" dir="2700000" algn="tl">
                    <a:srgbClr val="000000">
                      <a:alpha val="43137"/>
                    </a:srgbClr>
                  </a:outerShdw>
                </a:effectLst>
                <a:latin typeface="Century Schoolbook"/>
              </a:rPr>
              <a:t> of Santa Rosa, Laguna</a:t>
            </a:r>
            <a:endParaRPr lang="en-US" dirty="0">
              <a:solidFill>
                <a:srgbClr val="205454"/>
              </a:solidFill>
            </a:endParaRPr>
          </a:p>
        </p:txBody>
      </p:sp>
      <p:pic>
        <p:nvPicPr>
          <p:cNvPr id="5" name="Picture 4">
            <a:extLst>
              <a:ext uri="{FF2B5EF4-FFF2-40B4-BE49-F238E27FC236}">
                <a16:creationId xmlns:a16="http://schemas.microsoft.com/office/drawing/2014/main" xmlns="" id="{C14A6C9C-8CDB-492D-B128-85C1EA9B33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3238" y="1343674"/>
            <a:ext cx="9105524" cy="5121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543241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a:t>* For training purposes only. Plans, pricing and details subject to change without prior notice. T</a:t>
            </a:r>
            <a:r>
              <a:rPr lang="en-PH" sz="900" b="1" dirty="0"/>
              <a:t>his material is not for reproduction or distribution without prior consent of the developer.</a:t>
            </a:r>
            <a:endParaRPr lang="en-US" altLang="en-US" sz="900" b="1" dirty="0"/>
          </a:p>
        </p:txBody>
      </p:sp>
      <p:graphicFrame>
        <p:nvGraphicFramePr>
          <p:cNvPr id="8" name="Table 7">
            <a:extLst>
              <a:ext uri="{FF2B5EF4-FFF2-40B4-BE49-F238E27FC236}">
                <a16:creationId xmlns:a16="http://schemas.microsoft.com/office/drawing/2014/main" xmlns="" id="{DBDC6000-7AF8-4CA1-9056-6041F06AE739}"/>
              </a:ext>
            </a:extLst>
          </p:cNvPr>
          <p:cNvGraphicFramePr>
            <a:graphicFrameLocks noGrp="1"/>
          </p:cNvGraphicFramePr>
          <p:nvPr>
            <p:extLst>
              <p:ext uri="{D42A27DB-BD31-4B8C-83A1-F6EECF244321}">
                <p14:modId xmlns:p14="http://schemas.microsoft.com/office/powerpoint/2010/main" val="1906274570"/>
              </p:ext>
            </p:extLst>
          </p:nvPr>
        </p:nvGraphicFramePr>
        <p:xfrm>
          <a:off x="5854275" y="994226"/>
          <a:ext cx="5739263" cy="5181600"/>
        </p:xfrm>
        <a:graphic>
          <a:graphicData uri="http://schemas.openxmlformats.org/drawingml/2006/table">
            <a:tbl>
              <a:tblPr firstRow="1" bandRow="1">
                <a:tableStyleId>{5FD0F851-EC5A-4D38-B0AD-8093EC10F338}</a:tableStyleId>
              </a:tblPr>
              <a:tblGrid>
                <a:gridCol w="3033857">
                  <a:extLst>
                    <a:ext uri="{9D8B030D-6E8A-4147-A177-3AD203B41FA5}">
                      <a16:colId xmlns:a16="http://schemas.microsoft.com/office/drawing/2014/main" xmlns="" val="20000"/>
                    </a:ext>
                  </a:extLst>
                </a:gridCol>
                <a:gridCol w="2705406">
                  <a:extLst>
                    <a:ext uri="{9D8B030D-6E8A-4147-A177-3AD203B41FA5}">
                      <a16:colId xmlns:a16="http://schemas.microsoft.com/office/drawing/2014/main" xmlns="" val="20001"/>
                    </a:ext>
                  </a:extLst>
                </a:gridCol>
              </a:tblGrid>
              <a:tr h="241202">
                <a:tc gridSpan="2">
                  <a:txBody>
                    <a:bodyPr/>
                    <a:lstStyle/>
                    <a:p>
                      <a:pPr algn="ctr"/>
                      <a:r>
                        <a:rPr lang="en-US" sz="1800" b="1" dirty="0">
                          <a:solidFill>
                            <a:schemeClr val="bg1"/>
                          </a:solidFill>
                          <a:latin typeface="Century Schoolbook"/>
                        </a:rPr>
                        <a:t>PROJECT DETAILS</a:t>
                      </a:r>
                    </a:p>
                  </a:txBody>
                  <a:tcPr anchor="ctr">
                    <a:lnL w="952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a:solidFill>
                        <a:srgbClr val="205454"/>
                      </a:solidFill>
                    </a:lnB>
                    <a:solidFill>
                      <a:srgbClr val="205454"/>
                    </a:solidFill>
                  </a:tcPr>
                </a:tc>
                <a:tc hMerge="1">
                  <a:txBody>
                    <a:bodyPr/>
                    <a:lstStyle/>
                    <a:p>
                      <a:endParaRPr lang="en-US"/>
                    </a:p>
                  </a:txBody>
                  <a:tcPr anchor="ctr"/>
                </a:tc>
                <a:extLst>
                  <a:ext uri="{0D108BD9-81ED-4DB2-BD59-A6C34878D82A}">
                    <a16:rowId xmlns:a16="http://schemas.microsoft.com/office/drawing/2014/main" xmlns="" val="10000"/>
                  </a:ext>
                </a:extLst>
              </a:tr>
              <a:tr h="241202">
                <a:tc>
                  <a:txBody>
                    <a:bodyPr/>
                    <a:lstStyle/>
                    <a:p>
                      <a:pPr lvl="0">
                        <a:lnSpc>
                          <a:spcPct val="100000"/>
                        </a:lnSpc>
                        <a:buNone/>
                      </a:pPr>
                      <a:r>
                        <a:rPr lang="en-US" sz="1600" dirty="0">
                          <a:latin typeface="Calibri"/>
                        </a:rPr>
                        <a:t>Architectural Theme</a:t>
                      </a:r>
                    </a:p>
                  </a:txBody>
                  <a:tcP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lvl="0" algn="l">
                        <a:lnSpc>
                          <a:spcPct val="100000"/>
                        </a:lnSpc>
                        <a:buNone/>
                      </a:pPr>
                      <a:r>
                        <a:rPr lang="en-US" sz="1600" baseline="0" dirty="0">
                          <a:latin typeface="Calibri"/>
                        </a:rPr>
                        <a:t>Modern Contemporary</a:t>
                      </a:r>
                    </a:p>
                  </a:txBody>
                  <a:tcP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302889741"/>
                  </a:ext>
                </a:extLst>
              </a:tr>
              <a:tr h="241202">
                <a:tc>
                  <a:txBody>
                    <a:bodyPr/>
                    <a:lstStyle/>
                    <a:p>
                      <a:pPr>
                        <a:lnSpc>
                          <a:spcPct val="100000"/>
                        </a:lnSpc>
                      </a:pPr>
                      <a:r>
                        <a:rPr lang="en-US" sz="1600" dirty="0">
                          <a:latin typeface="Calibri"/>
                        </a:rPr>
                        <a:t>Owner / Developer</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Vancouver Lands Inc.</a:t>
                      </a:r>
                      <a:r>
                        <a:rPr lang="en-US" sz="1600" baseline="0" dirty="0">
                          <a:latin typeface="Calibri"/>
                        </a:rPr>
                        <a:t> </a:t>
                      </a:r>
                      <a:endParaRPr lang="en-US" sz="1600">
                        <a:latin typeface="Calibri"/>
                      </a:endParaRP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945491348"/>
                  </a:ext>
                </a:extLst>
              </a:tr>
              <a:tr h="241202">
                <a:tc>
                  <a:txBody>
                    <a:bodyPr/>
                    <a:lstStyle/>
                    <a:p>
                      <a:pPr>
                        <a:lnSpc>
                          <a:spcPct val="100000"/>
                        </a:lnSpc>
                      </a:pPr>
                      <a:r>
                        <a:rPr lang="en-US" sz="1600" dirty="0">
                          <a:latin typeface="Calibri"/>
                        </a:rPr>
                        <a:t>Total Land Area</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57,217 sqm</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1"/>
                  </a:ext>
                </a:extLst>
              </a:tr>
              <a:tr h="327002">
                <a:tc>
                  <a:txBody>
                    <a:bodyPr/>
                    <a:lstStyle/>
                    <a:p>
                      <a:pPr>
                        <a:lnSpc>
                          <a:spcPct val="100000"/>
                        </a:lnSpc>
                      </a:pPr>
                      <a:r>
                        <a:rPr lang="en-US" sz="1600" dirty="0">
                          <a:latin typeface="Calibri"/>
                        </a:rPr>
                        <a:t>No. of Towers/Buildings</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17 Buildings</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2"/>
                  </a:ext>
                </a:extLst>
              </a:tr>
              <a:tr h="241202">
                <a:tc>
                  <a:txBody>
                    <a:bodyPr/>
                    <a:lstStyle/>
                    <a:p>
                      <a:pPr>
                        <a:lnSpc>
                          <a:spcPct val="100000"/>
                        </a:lnSpc>
                      </a:pPr>
                      <a:r>
                        <a:rPr lang="en-US" sz="1600" dirty="0">
                          <a:latin typeface="Calibri"/>
                        </a:rPr>
                        <a:t>No. of Floors/Tower</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4 Floors per Building</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3"/>
                  </a:ext>
                </a:extLst>
              </a:tr>
              <a:tr h="563171">
                <a:tc>
                  <a:txBody>
                    <a:bodyPr/>
                    <a:lstStyle/>
                    <a:p>
                      <a:pPr>
                        <a:lnSpc>
                          <a:spcPct val="100000"/>
                        </a:lnSpc>
                      </a:pPr>
                      <a:r>
                        <a:rPr lang="en-US" sz="1600" dirty="0">
                          <a:latin typeface="Calibri"/>
                        </a:rPr>
                        <a:t>Ave. Number of</a:t>
                      </a:r>
                      <a:r>
                        <a:rPr lang="en-US" sz="1600" baseline="0" dirty="0">
                          <a:latin typeface="Calibri"/>
                        </a:rPr>
                        <a:t> Units Per Building</a:t>
                      </a:r>
                      <a:endParaRPr lang="en-US" sz="1600" dirty="0">
                        <a:latin typeface="Calibri"/>
                      </a:endParaRP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Ave. of 173 units</a:t>
                      </a:r>
                      <a:endParaRPr lang="en-US" dirty="0"/>
                    </a:p>
                    <a:p>
                      <a:pPr lvl="0" algn="l">
                        <a:lnSpc>
                          <a:spcPct val="100000"/>
                        </a:lnSpc>
                        <a:buNone/>
                      </a:pPr>
                      <a:r>
                        <a:rPr lang="en-US" sz="1600" dirty="0">
                          <a:latin typeface="Calibri"/>
                        </a:rPr>
                        <a:t>(46 units per floor)</a:t>
                      </a:r>
                      <a:endParaRPr lang="en-US" dirty="0"/>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4"/>
                  </a:ext>
                </a:extLst>
              </a:tr>
              <a:tr h="241202">
                <a:tc>
                  <a:txBody>
                    <a:bodyPr/>
                    <a:lstStyle/>
                    <a:p>
                      <a:pPr>
                        <a:lnSpc>
                          <a:spcPct val="100000"/>
                        </a:lnSpc>
                      </a:pPr>
                      <a:r>
                        <a:rPr lang="en-US" sz="1600" dirty="0">
                          <a:latin typeface="Calibri"/>
                        </a:rPr>
                        <a:t>Total No. of Units</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dirty="0">
                          <a:latin typeface="Calibri"/>
                        </a:rPr>
                        <a:t>2,949 units</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5"/>
                  </a:ext>
                </a:extLst>
              </a:tr>
              <a:tr h="603009">
                <a:tc>
                  <a:txBody>
                    <a:bodyPr/>
                    <a:lstStyle/>
                    <a:p>
                      <a:pPr>
                        <a:lnSpc>
                          <a:spcPct val="100000"/>
                        </a:lnSpc>
                      </a:pPr>
                      <a:r>
                        <a:rPr lang="en-US" sz="1600" dirty="0">
                          <a:latin typeface="Calibri"/>
                        </a:rPr>
                        <a:t>Residential Units</a:t>
                      </a:r>
                      <a:endParaRPr lang="en-US" dirty="0"/>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algn="l">
                        <a:lnSpc>
                          <a:spcPct val="100000"/>
                        </a:lnSpc>
                      </a:pPr>
                      <a:r>
                        <a:rPr lang="en-US" sz="1600" baseline="0" dirty="0">
                          <a:latin typeface="Calibri"/>
                        </a:rPr>
                        <a:t>Studio Unit – 24 units</a:t>
                      </a:r>
                    </a:p>
                    <a:p>
                      <a:pPr algn="l">
                        <a:lnSpc>
                          <a:spcPct val="100000"/>
                        </a:lnSpc>
                      </a:pPr>
                      <a:r>
                        <a:rPr lang="en-US" sz="1600" baseline="0" dirty="0">
                          <a:latin typeface="Calibri"/>
                        </a:rPr>
                        <a:t>Studio End Unit – 118 units</a:t>
                      </a:r>
                      <a:endParaRPr lang="en-US" sz="1600" baseline="0">
                        <a:latin typeface="Calibri"/>
                      </a:endParaRPr>
                    </a:p>
                    <a:p>
                      <a:pPr algn="l">
                        <a:lnSpc>
                          <a:spcPct val="100000"/>
                        </a:lnSpc>
                      </a:pPr>
                      <a:r>
                        <a:rPr lang="en-US" sz="1600" baseline="0" dirty="0">
                          <a:latin typeface="Calibri"/>
                        </a:rPr>
                        <a:t>1 Bedroom Unit – 2,807 units</a:t>
                      </a:r>
                      <a:endParaRPr lang="en-US" sz="1600" baseline="0">
                        <a:latin typeface="Calibri"/>
                      </a:endParaRP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0007"/>
                  </a:ext>
                </a:extLst>
              </a:tr>
              <a:tr h="603009">
                <a:tc>
                  <a:txBody>
                    <a:bodyPr/>
                    <a:lstStyle/>
                    <a:p>
                      <a:pPr lvl="0">
                        <a:lnSpc>
                          <a:spcPct val="100000"/>
                        </a:lnSpc>
                        <a:buNone/>
                      </a:pPr>
                      <a:r>
                        <a:rPr lang="en-US" sz="1600" dirty="0">
                          <a:latin typeface="Calibri"/>
                        </a:rPr>
                        <a:t>Parking Slots</a:t>
                      </a:r>
                    </a:p>
                  </a:txBody>
                  <a:tcP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lvl="0" algn="l">
                        <a:lnSpc>
                          <a:spcPct val="100000"/>
                        </a:lnSpc>
                        <a:buNone/>
                      </a:pPr>
                      <a:r>
                        <a:rPr lang="en-US" sz="1600" dirty="0">
                          <a:latin typeface="Calibri"/>
                        </a:rPr>
                        <a:t>Saleable - 487 Parking Slots</a:t>
                      </a:r>
                      <a:endParaRPr lang="en-US" sz="1600">
                        <a:latin typeface="Calibri"/>
                      </a:endParaRPr>
                    </a:p>
                    <a:p>
                      <a:pPr lvl="0" algn="l">
                        <a:lnSpc>
                          <a:spcPct val="100000"/>
                        </a:lnSpc>
                        <a:buNone/>
                      </a:pPr>
                      <a:r>
                        <a:rPr lang="en-US" sz="1600" dirty="0">
                          <a:latin typeface="Calibri"/>
                        </a:rPr>
                        <a:t>PWD – 9 Parking slots</a:t>
                      </a:r>
                      <a:endParaRPr lang="en-US" sz="1600">
                        <a:latin typeface="Calibri"/>
                      </a:endParaRPr>
                    </a:p>
                    <a:p>
                      <a:pPr lvl="0" algn="l">
                        <a:lnSpc>
                          <a:spcPct val="100000"/>
                        </a:lnSpc>
                        <a:buNone/>
                      </a:pPr>
                      <a:r>
                        <a:rPr lang="en-US" sz="1600" dirty="0">
                          <a:latin typeface="Calibri"/>
                        </a:rPr>
                        <a:t>Service – 1 Parking Slot</a:t>
                      </a:r>
                      <a:endParaRPr lang="en-US" sz="1600">
                        <a:latin typeface="Calibri"/>
                      </a:endParaRPr>
                    </a:p>
                  </a:txBody>
                  <a:tcP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873948109"/>
                  </a:ext>
                </a:extLst>
              </a:tr>
              <a:tr h="388606">
                <a:tc>
                  <a:txBody>
                    <a:bodyPr/>
                    <a:lstStyle/>
                    <a:p>
                      <a:pPr>
                        <a:lnSpc>
                          <a:spcPct val="100000"/>
                        </a:lnSpc>
                        <a:buFont typeface="Wingdings" panose="05000000000000000000" pitchFamily="2" charset="2"/>
                        <a:buNone/>
                      </a:pPr>
                      <a:r>
                        <a:rPr lang="en-US" sz="1600" dirty="0">
                          <a:latin typeface="Calibri"/>
                        </a:rPr>
                        <a:t>Target Turnover Date:</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9525" cap="flat" cmpd="sng" algn="ctr">
                      <a:solidFill>
                        <a:srgbClr val="205454"/>
                      </a:solidFill>
                      <a:prstDash val="solid"/>
                      <a:round/>
                      <a:headEnd type="none" w="med" len="med"/>
                      <a:tailEnd type="none" w="med" len="med"/>
                    </a:lnB>
                    <a:noFill/>
                  </a:tcPr>
                </a:tc>
                <a:tc>
                  <a:txBody>
                    <a:bodyPr/>
                    <a:lstStyle/>
                    <a:p>
                      <a:pPr marL="0" marR="0" lvl="1" indent="0" algn="l" rtl="0" eaLnBrk="1" fontAlgn="auto" latinLnBrk="0" hangingPunct="1">
                        <a:lnSpc>
                          <a:spcPct val="100000"/>
                        </a:lnSpc>
                        <a:spcBef>
                          <a:spcPts val="0"/>
                        </a:spcBef>
                        <a:spcAft>
                          <a:spcPts val="0"/>
                        </a:spcAft>
                        <a:buClrTx/>
                        <a:buSzTx/>
                        <a:buFontTx/>
                        <a:buNone/>
                      </a:pPr>
                      <a:r>
                        <a:rPr lang="en-US" sz="1600" dirty="0">
                          <a:latin typeface="Calibri"/>
                        </a:rPr>
                        <a:t>October 2024 – Buildings A - H</a:t>
                      </a:r>
                    </a:p>
                    <a:p>
                      <a:pPr marL="0" marR="0" lvl="1" indent="0" algn="l">
                        <a:lnSpc>
                          <a:spcPct val="100000"/>
                        </a:lnSpc>
                        <a:spcBef>
                          <a:spcPts val="0"/>
                        </a:spcBef>
                        <a:spcAft>
                          <a:spcPts val="0"/>
                        </a:spcAft>
                        <a:buClrTx/>
                        <a:buSzTx/>
                        <a:buFontTx/>
                        <a:buNone/>
                      </a:pPr>
                      <a:r>
                        <a:rPr lang="en-US" sz="1600" dirty="0">
                          <a:latin typeface="Calibri"/>
                        </a:rPr>
                        <a:t>April 2026 – Buildings I - Q</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940217301"/>
                  </a:ext>
                </a:extLst>
              </a:tr>
            </a:tbl>
          </a:graphicData>
        </a:graphic>
      </p:graphicFrame>
      <p:pic>
        <p:nvPicPr>
          <p:cNvPr id="9" name="Picture 8">
            <a:extLst>
              <a:ext uri="{FF2B5EF4-FFF2-40B4-BE49-F238E27FC236}">
                <a16:creationId xmlns:a16="http://schemas.microsoft.com/office/drawing/2014/main" xmlns="" id="{6747EC5F-6634-4586-B3AF-04F892CBC3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107" y="2916586"/>
            <a:ext cx="5396782" cy="2510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4988866"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PROJECT OVERVIEW</a:t>
            </a:r>
            <a:endParaRPr lang="en-US" dirty="0">
              <a:solidFill>
                <a:srgbClr val="205454"/>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6079" y="1001553"/>
            <a:ext cx="2660838" cy="1657701"/>
          </a:xfrm>
          <a:prstGeom prst="rect">
            <a:avLst/>
          </a:prstGeom>
        </p:spPr>
      </p:pic>
    </p:spTree>
    <p:extLst>
      <p:ext uri="{BB962C8B-B14F-4D97-AF65-F5344CB8AC3E}">
        <p14:creationId xmlns:p14="http://schemas.microsoft.com/office/powerpoint/2010/main" val="17516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747EC5F-6634-4586-B3AF-04F892CBC3FA}"/>
              </a:ext>
            </a:extLst>
          </p:cNvPr>
          <p:cNvPicPr>
            <a:picLocks noChangeAspect="1"/>
          </p:cNvPicPr>
          <p:nvPr/>
        </p:nvPicPr>
        <p:blipFill rotWithShape="1">
          <a:blip r:embed="rId3" cstate="hqprint">
            <a:lum bright="70000" contrast="-70000"/>
            <a:extLst>
              <a:ext uri="{28A0092B-C50C-407E-A947-70E740481C1C}">
                <a14:useLocalDpi xmlns:a14="http://schemas.microsoft.com/office/drawing/2010/main" val="0"/>
              </a:ext>
            </a:extLst>
          </a:blip>
          <a:srcRect l="18069" t="12171" r="19542" b="11184"/>
          <a:stretch/>
        </p:blipFill>
        <p:spPr>
          <a:xfrm>
            <a:off x="49775" y="1006303"/>
            <a:ext cx="6901201" cy="4788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xmlns="" id="{781EF4ED-4988-4D2E-9339-3235191686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815" y="1124304"/>
            <a:ext cx="4988866" cy="4178074"/>
          </a:xfrm>
          <a:prstGeom prst="rect">
            <a:avLst/>
          </a:prstGeom>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graphicFrame>
        <p:nvGraphicFramePr>
          <p:cNvPr id="8" name="Table 7">
            <a:extLst>
              <a:ext uri="{FF2B5EF4-FFF2-40B4-BE49-F238E27FC236}">
                <a16:creationId xmlns:a16="http://schemas.microsoft.com/office/drawing/2014/main" xmlns="" id="{DBDC6000-7AF8-4CA1-9056-6041F06AE739}"/>
              </a:ext>
            </a:extLst>
          </p:cNvPr>
          <p:cNvGraphicFramePr>
            <a:graphicFrameLocks noGrp="1"/>
          </p:cNvGraphicFramePr>
          <p:nvPr>
            <p:extLst>
              <p:ext uri="{D42A27DB-BD31-4B8C-83A1-F6EECF244321}">
                <p14:modId xmlns:p14="http://schemas.microsoft.com/office/powerpoint/2010/main" val="197618464"/>
              </p:ext>
            </p:extLst>
          </p:nvPr>
        </p:nvGraphicFramePr>
        <p:xfrm>
          <a:off x="6357282" y="944880"/>
          <a:ext cx="5039465" cy="4968240"/>
        </p:xfrm>
        <a:graphic>
          <a:graphicData uri="http://schemas.openxmlformats.org/drawingml/2006/table">
            <a:tbl>
              <a:tblPr firstRow="1" bandRow="1">
                <a:tableStyleId>{5FD0F851-EC5A-4D38-B0AD-8093EC10F338}</a:tableStyleId>
              </a:tblPr>
              <a:tblGrid>
                <a:gridCol w="2360523">
                  <a:extLst>
                    <a:ext uri="{9D8B030D-6E8A-4147-A177-3AD203B41FA5}">
                      <a16:colId xmlns:a16="http://schemas.microsoft.com/office/drawing/2014/main" xmlns="" val="20000"/>
                    </a:ext>
                  </a:extLst>
                </a:gridCol>
                <a:gridCol w="2678942">
                  <a:extLst>
                    <a:ext uri="{9D8B030D-6E8A-4147-A177-3AD203B41FA5}">
                      <a16:colId xmlns:a16="http://schemas.microsoft.com/office/drawing/2014/main" xmlns="" val="20001"/>
                    </a:ext>
                  </a:extLst>
                </a:gridCol>
              </a:tblGrid>
              <a:tr h="241202">
                <a:tc gridSpan="2">
                  <a:txBody>
                    <a:bodyPr/>
                    <a:lstStyle/>
                    <a:p>
                      <a:pPr algn="ctr"/>
                      <a:r>
                        <a:rPr lang="en-US" sz="1800" b="1" dirty="0">
                          <a:solidFill>
                            <a:schemeClr val="bg1"/>
                          </a:solidFill>
                          <a:latin typeface="Century Schoolbook"/>
                        </a:rPr>
                        <a:t>LAUNCH DETAILS</a:t>
                      </a:r>
                    </a:p>
                  </a:txBody>
                  <a:tcPr anchor="ctr">
                    <a:lnL w="952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a:solidFill>
                        <a:srgbClr val="205454"/>
                      </a:solidFill>
                    </a:lnB>
                    <a:solidFill>
                      <a:srgbClr val="205454"/>
                    </a:solidFill>
                  </a:tcPr>
                </a:tc>
                <a:tc hMerge="1">
                  <a:txBody>
                    <a:bodyPr/>
                    <a:lstStyle/>
                    <a:p>
                      <a:endParaRPr lang="en-US"/>
                    </a:p>
                  </a:txBody>
                  <a:tcPr anchor="ctr"/>
                </a:tc>
                <a:extLst>
                  <a:ext uri="{0D108BD9-81ED-4DB2-BD59-A6C34878D82A}">
                    <a16:rowId xmlns:a16="http://schemas.microsoft.com/office/drawing/2014/main" xmlns="" val="10000"/>
                  </a:ext>
                </a:extLst>
              </a:tr>
              <a:tr h="241202">
                <a:tc>
                  <a:txBody>
                    <a:bodyPr/>
                    <a:lstStyle/>
                    <a:p>
                      <a:pPr lvl="0">
                        <a:lnSpc>
                          <a:spcPct val="100000"/>
                        </a:lnSpc>
                        <a:buNone/>
                      </a:pPr>
                      <a:r>
                        <a:rPr lang="en-US" sz="1600" dirty="0">
                          <a:latin typeface="Calibri"/>
                        </a:rPr>
                        <a:t>Target Launch</a:t>
                      </a:r>
                    </a:p>
                  </a:txBody>
                  <a:tcP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a:solidFill>
                        <a:srgbClr val="205454"/>
                      </a:solidFill>
                    </a:lnB>
                    <a:noFill/>
                  </a:tcPr>
                </a:tc>
                <a:tc>
                  <a:txBody>
                    <a:bodyPr/>
                    <a:lstStyle/>
                    <a:p>
                      <a:pPr lvl="0" algn="ctr">
                        <a:lnSpc>
                          <a:spcPct val="100000"/>
                        </a:lnSpc>
                        <a:buNone/>
                      </a:pPr>
                      <a:r>
                        <a:rPr lang="en-US" sz="1600" baseline="0" dirty="0">
                          <a:latin typeface="Calibri"/>
                        </a:rPr>
                        <a:t>October 2021</a:t>
                      </a:r>
                    </a:p>
                  </a:txBody>
                  <a:tcP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a:solidFill>
                        <a:srgbClr val="205454"/>
                      </a:solidFill>
                    </a:lnB>
                    <a:noFill/>
                  </a:tcPr>
                </a:tc>
                <a:extLst>
                  <a:ext uri="{0D108BD9-81ED-4DB2-BD59-A6C34878D82A}">
                    <a16:rowId xmlns:a16="http://schemas.microsoft.com/office/drawing/2014/main" xmlns="" val="1302889741"/>
                  </a:ext>
                </a:extLst>
              </a:tr>
              <a:tr h="241202">
                <a:tc>
                  <a:txBody>
                    <a:bodyPr/>
                    <a:lstStyle/>
                    <a:p>
                      <a:pPr lvl="0">
                        <a:lnSpc>
                          <a:spcPct val="100000"/>
                        </a:lnSpc>
                        <a:buNone/>
                      </a:pPr>
                      <a:r>
                        <a:rPr lang="en-US" sz="1600" dirty="0">
                          <a:latin typeface="Calibri"/>
                        </a:rPr>
                        <a:t>Target Completion</a:t>
                      </a:r>
                    </a:p>
                  </a:txBody>
                  <a:tcPr>
                    <a:lnL w="9525" cap="flat" cmpd="sng" algn="ctr">
                      <a:solidFill>
                        <a:srgbClr val="205454"/>
                      </a:solidFill>
                      <a:prstDash val="solid"/>
                      <a:round/>
                      <a:headEnd type="none" w="med" len="med"/>
                      <a:tailEnd type="none" w="med" len="med"/>
                    </a:lnL>
                    <a:lnR w="3174">
                      <a:solidFill>
                        <a:srgbClr val="205454"/>
                      </a:solidFill>
                    </a:lnR>
                    <a:lnT w="3175" cap="flat" cmpd="sng" algn="ctr">
                      <a:solidFill>
                        <a:srgbClr val="205454"/>
                      </a:solidFill>
                      <a:prstDash val="solid"/>
                      <a:round/>
                      <a:headEnd type="none" w="med" len="med"/>
                      <a:tailEnd type="none" w="med" len="med"/>
                    </a:lnT>
                    <a:lnB w="3174">
                      <a:solidFill>
                        <a:srgbClr val="205454"/>
                      </a:solidFill>
                    </a:lnB>
                    <a:noFill/>
                  </a:tcPr>
                </a:tc>
                <a:tc>
                  <a:txBody>
                    <a:bodyPr/>
                    <a:lstStyle/>
                    <a:p>
                      <a:pPr lvl="0" algn="ctr">
                        <a:lnSpc>
                          <a:spcPct val="100000"/>
                        </a:lnSpc>
                        <a:buNone/>
                      </a:pPr>
                      <a:r>
                        <a:rPr lang="en-US" sz="1600" baseline="0" dirty="0">
                          <a:latin typeface="Calibri"/>
                        </a:rPr>
                        <a:t>October 2024</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4">
                      <a:solidFill>
                        <a:srgbClr val="205454"/>
                      </a:solidFill>
                    </a:lnB>
                    <a:noFill/>
                  </a:tcPr>
                </a:tc>
                <a:extLst>
                  <a:ext uri="{0D108BD9-81ED-4DB2-BD59-A6C34878D82A}">
                    <a16:rowId xmlns:a16="http://schemas.microsoft.com/office/drawing/2014/main" xmlns="" val="2401327239"/>
                  </a:ext>
                </a:extLst>
              </a:tr>
              <a:tr h="241202">
                <a:tc>
                  <a:txBody>
                    <a:bodyPr/>
                    <a:lstStyle/>
                    <a:p>
                      <a:pPr>
                        <a:lnSpc>
                          <a:spcPct val="100000"/>
                        </a:lnSpc>
                      </a:pPr>
                      <a:r>
                        <a:rPr lang="en-US" sz="1600" dirty="0">
                          <a:latin typeface="Calibri"/>
                        </a:rPr>
                        <a:t>Buildings</a:t>
                      </a:r>
                    </a:p>
                  </a:txBody>
                  <a:tcPr anchor="ctr">
                    <a:lnL w="9525" cap="flat" cmpd="sng" algn="ctr">
                      <a:solidFill>
                        <a:srgbClr val="205454"/>
                      </a:solidFill>
                      <a:prstDash val="solid"/>
                      <a:round/>
                      <a:headEnd type="none" w="med" len="med"/>
                      <a:tailEnd type="none" w="med" len="med"/>
                    </a:lnL>
                    <a:lnR w="3175">
                      <a:solidFill>
                        <a:srgbClr val="205454"/>
                      </a:solidFill>
                    </a:lnR>
                    <a:lnT w="3174" cap="flat" cmpd="sng" algn="ctr">
                      <a:solidFill>
                        <a:srgbClr val="205454"/>
                      </a:solidFill>
                      <a:prstDash val="solid"/>
                      <a:round/>
                      <a:headEnd type="none" w="med" len="med"/>
                      <a:tailEnd type="none" w="med" len="med"/>
                    </a:lnT>
                    <a:lnB w="3175">
                      <a:solidFill>
                        <a:srgbClr val="205454"/>
                      </a:solidFill>
                    </a:lnB>
                    <a:noFill/>
                  </a:tcPr>
                </a:tc>
                <a:tc>
                  <a:txBody>
                    <a:bodyPr/>
                    <a:lstStyle/>
                    <a:p>
                      <a:pPr algn="ctr">
                        <a:lnSpc>
                          <a:spcPct val="100000"/>
                        </a:lnSpc>
                      </a:pPr>
                      <a:r>
                        <a:rPr lang="en-US" sz="1600" baseline="0" dirty="0">
                          <a:latin typeface="Calibri"/>
                        </a:rPr>
                        <a:t>Buildings D, E, F, G &amp; H </a:t>
                      </a:r>
                    </a:p>
                    <a:p>
                      <a:pPr algn="ctr">
                        <a:lnSpc>
                          <a:spcPct val="100000"/>
                        </a:lnSpc>
                      </a:pPr>
                      <a:r>
                        <a:rPr lang="en-US" sz="1600" baseline="0" dirty="0">
                          <a:latin typeface="Calibri"/>
                        </a:rPr>
                        <a:t>(5 </a:t>
                      </a:r>
                      <a:r>
                        <a:rPr lang="en-US" sz="1600" baseline="0" dirty="0" err="1">
                          <a:latin typeface="Calibri"/>
                        </a:rPr>
                        <a:t>Bldgs</a:t>
                      </a:r>
                      <a:r>
                        <a:rPr lang="en-US" sz="1600" baseline="0" dirty="0">
                          <a:latin typeface="Calibri"/>
                        </a:rPr>
                        <a:t>)</a:t>
                      </a:r>
                    </a:p>
                  </a:txBody>
                  <a:tcPr anchor="ctr">
                    <a:lnL w="3175">
                      <a:solidFill>
                        <a:srgbClr val="205454"/>
                      </a:solidFill>
                    </a:lnL>
                    <a:lnR w="9525" cap="flat" cmpd="sng" algn="ctr">
                      <a:solidFill>
                        <a:srgbClr val="205454"/>
                      </a:solidFill>
                      <a:prstDash val="solid"/>
                      <a:round/>
                      <a:headEnd type="none" w="med" len="med"/>
                      <a:tailEnd type="none" w="med" len="med"/>
                    </a:lnR>
                    <a:lnT w="3174" cap="flat" cmpd="sng" algn="ctr">
                      <a:solidFill>
                        <a:srgbClr val="205454"/>
                      </a:solidFill>
                      <a:prstDash val="solid"/>
                      <a:round/>
                      <a:headEnd type="none" w="med" len="med"/>
                      <a:tailEnd type="none" w="med" len="med"/>
                    </a:lnT>
                    <a:lnB w="3175">
                      <a:solidFill>
                        <a:srgbClr val="205454"/>
                      </a:solidFill>
                    </a:lnB>
                    <a:noFill/>
                  </a:tcPr>
                </a:tc>
                <a:extLst>
                  <a:ext uri="{0D108BD9-81ED-4DB2-BD59-A6C34878D82A}">
                    <a16:rowId xmlns:a16="http://schemas.microsoft.com/office/drawing/2014/main" xmlns="" val="945491348"/>
                  </a:ext>
                </a:extLst>
              </a:tr>
              <a:tr h="241202">
                <a:tc>
                  <a:txBody>
                    <a:bodyPr/>
                    <a:lstStyle/>
                    <a:p>
                      <a:pPr>
                        <a:lnSpc>
                          <a:spcPct val="100000"/>
                        </a:lnSpc>
                      </a:pPr>
                      <a:r>
                        <a:rPr lang="en-US" sz="1600" dirty="0">
                          <a:latin typeface="Calibri"/>
                        </a:rPr>
                        <a:t>Total No. Of Units </a:t>
                      </a:r>
                    </a:p>
                  </a:txBody>
                  <a:tcPr anchor="ctr">
                    <a:lnL w="9525" cap="flat" cmpd="sng" algn="ctr">
                      <a:solidFill>
                        <a:srgbClr val="205454"/>
                      </a:solidFill>
                      <a:prstDash val="solid"/>
                      <a:round/>
                      <a:headEnd type="none" w="med" len="med"/>
                      <a:tailEnd type="none" w="med" len="med"/>
                    </a:lnL>
                    <a:lnR w="3175">
                      <a:solidFill>
                        <a:srgbClr val="205454"/>
                      </a:solidFill>
                    </a:lnR>
                    <a:lnT w="3175">
                      <a:solidFill>
                        <a:srgbClr val="205454"/>
                      </a:solidFill>
                    </a:lnT>
                    <a:lnB w="3175" cap="flat" cmpd="sng" algn="ctr">
                      <a:solidFill>
                        <a:srgbClr val="205454"/>
                      </a:solidFill>
                      <a:prstDash val="solid"/>
                      <a:round/>
                      <a:headEnd type="none" w="med" len="med"/>
                      <a:tailEnd type="none" w="med" len="med"/>
                    </a:lnB>
                    <a:noFill/>
                  </a:tcPr>
                </a:tc>
                <a:tc>
                  <a:txBody>
                    <a:bodyPr/>
                    <a:lstStyle/>
                    <a:p>
                      <a:pPr algn="ctr">
                        <a:lnSpc>
                          <a:spcPct val="100000"/>
                        </a:lnSpc>
                      </a:pPr>
                      <a:r>
                        <a:rPr lang="en-US" sz="1600" dirty="0">
                          <a:latin typeface="Calibri"/>
                        </a:rPr>
                        <a:t>918 units</a:t>
                      </a:r>
                    </a:p>
                  </a:txBody>
                  <a:tcPr anchor="ctr">
                    <a:lnL w="3175">
                      <a:solidFill>
                        <a:srgbClr val="205454"/>
                      </a:solidFill>
                    </a:lnL>
                    <a:lnR w="9525" cap="flat" cmpd="sng" algn="ctr">
                      <a:solidFill>
                        <a:srgbClr val="205454"/>
                      </a:solidFill>
                      <a:prstDash val="solid"/>
                      <a:round/>
                      <a:headEnd type="none" w="med" len="med"/>
                      <a:tailEnd type="none" w="med" len="med"/>
                    </a:lnR>
                    <a:lnT w="3175">
                      <a:solidFill>
                        <a:srgbClr val="205454"/>
                      </a:solidFill>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0001"/>
                  </a:ext>
                </a:extLst>
              </a:tr>
              <a:tr h="241202">
                <a:tc>
                  <a:txBody>
                    <a:bodyPr/>
                    <a:lstStyle/>
                    <a:p>
                      <a:pPr lvl="0">
                        <a:lnSpc>
                          <a:spcPct val="100000"/>
                        </a:lnSpc>
                        <a:buNone/>
                      </a:pPr>
                      <a:r>
                        <a:rPr lang="en-US" sz="1600" dirty="0">
                          <a:latin typeface="Calibri"/>
                        </a:rPr>
                        <a:t>      Building D</a:t>
                      </a:r>
                    </a:p>
                  </a:txBody>
                  <a:tcPr>
                    <a:lnL w="9525" cap="flat" cmpd="sng" algn="ctr">
                      <a:solidFill>
                        <a:srgbClr val="205454"/>
                      </a:solidFill>
                      <a:prstDash val="solid"/>
                      <a:round/>
                      <a:headEnd type="none" w="med" len="med"/>
                      <a:tailEnd type="none" w="med" len="med"/>
                    </a:lnL>
                    <a:lnR w="3174">
                      <a:solidFill>
                        <a:srgbClr val="205454"/>
                      </a:solidFill>
                    </a:lnR>
                    <a:lnT w="3175" cap="flat" cmpd="sng" algn="ctr">
                      <a:solidFill>
                        <a:srgbClr val="205454"/>
                      </a:solidFill>
                      <a:prstDash val="solid"/>
                      <a:round/>
                      <a:headEnd type="none" w="med" len="med"/>
                      <a:tailEnd type="none" w="med" len="med"/>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184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771780003"/>
                  </a:ext>
                </a:extLst>
              </a:tr>
              <a:tr h="241202">
                <a:tc>
                  <a:txBody>
                    <a:bodyPr/>
                    <a:lstStyle/>
                    <a:p>
                      <a:pPr lvl="0">
                        <a:lnSpc>
                          <a:spcPct val="100000"/>
                        </a:lnSpc>
                        <a:buNone/>
                      </a:pPr>
                      <a:r>
                        <a:rPr lang="en-US" sz="1600" dirty="0">
                          <a:latin typeface="Calibri"/>
                        </a:rPr>
                        <a:t>      Building E</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183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3110121533"/>
                  </a:ext>
                </a:extLst>
              </a:tr>
              <a:tr h="241202">
                <a:tc>
                  <a:txBody>
                    <a:bodyPr/>
                    <a:lstStyle/>
                    <a:p>
                      <a:pPr lvl="0">
                        <a:lnSpc>
                          <a:spcPct val="100000"/>
                        </a:lnSpc>
                        <a:buNone/>
                      </a:pPr>
                      <a:r>
                        <a:rPr lang="en-US" sz="1600" dirty="0">
                          <a:latin typeface="Calibri"/>
                        </a:rPr>
                        <a:t>      Building F</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184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4150295901"/>
                  </a:ext>
                </a:extLst>
              </a:tr>
              <a:tr h="241202">
                <a:tc>
                  <a:txBody>
                    <a:bodyPr/>
                    <a:lstStyle/>
                    <a:p>
                      <a:pPr lvl="0">
                        <a:lnSpc>
                          <a:spcPct val="100000"/>
                        </a:lnSpc>
                        <a:buNone/>
                      </a:pPr>
                      <a:r>
                        <a:rPr lang="en-US" sz="1600" dirty="0">
                          <a:latin typeface="Calibri"/>
                        </a:rPr>
                        <a:t>      Building G</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183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474260273"/>
                  </a:ext>
                </a:extLst>
              </a:tr>
              <a:tr h="241202">
                <a:tc>
                  <a:txBody>
                    <a:bodyPr/>
                    <a:lstStyle/>
                    <a:p>
                      <a:pPr lvl="0">
                        <a:lnSpc>
                          <a:spcPct val="100000"/>
                        </a:lnSpc>
                        <a:buNone/>
                      </a:pPr>
                      <a:r>
                        <a:rPr lang="en-US" sz="1600" dirty="0">
                          <a:latin typeface="Calibri"/>
                        </a:rPr>
                        <a:t>      Building H</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184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4245585818"/>
                  </a:ext>
                </a:extLst>
              </a:tr>
              <a:tr h="241202">
                <a:tc>
                  <a:txBody>
                    <a:bodyPr/>
                    <a:lstStyle/>
                    <a:p>
                      <a:pPr lvl="0">
                        <a:lnSpc>
                          <a:spcPct val="100000"/>
                        </a:lnSpc>
                        <a:buNone/>
                      </a:pPr>
                      <a:r>
                        <a:rPr lang="en-US" sz="1600" dirty="0">
                          <a:latin typeface="Calibri"/>
                        </a:rPr>
                        <a:t>Unit Mix</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endParaRPr lang="en-US" sz="1600" dirty="0">
                        <a:latin typeface="Calibri"/>
                      </a:endParaRP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029560700"/>
                  </a:ext>
                </a:extLst>
              </a:tr>
              <a:tr h="241202">
                <a:tc>
                  <a:txBody>
                    <a:bodyPr/>
                    <a:lstStyle/>
                    <a:p>
                      <a:pPr lvl="0">
                        <a:lnSpc>
                          <a:spcPct val="100000"/>
                        </a:lnSpc>
                        <a:buNone/>
                      </a:pPr>
                      <a:r>
                        <a:rPr lang="en-US" sz="1600" dirty="0">
                          <a:latin typeface="Calibri"/>
                        </a:rPr>
                        <a:t>      Studio</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6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3853005449"/>
                  </a:ext>
                </a:extLst>
              </a:tr>
              <a:tr h="241202">
                <a:tc>
                  <a:txBody>
                    <a:bodyPr/>
                    <a:lstStyle/>
                    <a:p>
                      <a:pPr lvl="0">
                        <a:lnSpc>
                          <a:spcPct val="100000"/>
                        </a:lnSpc>
                        <a:buNone/>
                      </a:pPr>
                      <a:r>
                        <a:rPr lang="en-US" sz="1600" dirty="0">
                          <a:latin typeface="Calibri"/>
                        </a:rPr>
                        <a:t>      Studio End</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3174"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35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3174"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3712400953"/>
                  </a:ext>
                </a:extLst>
              </a:tr>
              <a:tr h="241202">
                <a:tc>
                  <a:txBody>
                    <a:bodyPr/>
                    <a:lstStyle/>
                    <a:p>
                      <a:pPr lvl="0">
                        <a:lnSpc>
                          <a:spcPct val="100000"/>
                        </a:lnSpc>
                        <a:buNone/>
                      </a:pPr>
                      <a:r>
                        <a:rPr lang="en-US" sz="1600" dirty="0">
                          <a:latin typeface="Calibri"/>
                        </a:rPr>
                        <a:t>      One Bedroom</a:t>
                      </a:r>
                    </a:p>
                  </a:txBody>
                  <a:tcPr>
                    <a:lnL w="9525" cap="flat" cmpd="sng" algn="ctr">
                      <a:solidFill>
                        <a:srgbClr val="205454"/>
                      </a:solidFill>
                      <a:prstDash val="solid"/>
                      <a:round/>
                      <a:headEnd type="none" w="med" len="med"/>
                      <a:tailEnd type="none" w="med" len="med"/>
                    </a:lnL>
                    <a:lnR w="3174">
                      <a:solidFill>
                        <a:srgbClr val="205454"/>
                      </a:solidFill>
                    </a:lnR>
                    <a:lnT w="3174">
                      <a:solidFill>
                        <a:srgbClr val="205454"/>
                      </a:solidFill>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600" dirty="0">
                          <a:latin typeface="Calibri"/>
                        </a:rPr>
                        <a:t>877 units</a:t>
                      </a:r>
                    </a:p>
                  </a:txBody>
                  <a:tcPr>
                    <a:lnL w="3174">
                      <a:solidFill>
                        <a:srgbClr val="205454"/>
                      </a:solidFill>
                    </a:lnL>
                    <a:lnR w="9525" cap="flat" cmpd="sng" algn="ctr">
                      <a:solidFill>
                        <a:srgbClr val="205454"/>
                      </a:solidFill>
                      <a:prstDash val="solid"/>
                      <a:round/>
                      <a:headEnd type="none" w="med" len="med"/>
                      <a:tailEnd type="none" w="med" len="med"/>
                    </a:lnR>
                    <a:lnT w="3174">
                      <a:solidFill>
                        <a:srgbClr val="205454"/>
                      </a:solidFill>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553103431"/>
                  </a:ext>
                </a:extLst>
              </a:tr>
            </a:tbl>
          </a:graphicData>
        </a:graphic>
      </p:graphicFrame>
      <p:pic>
        <p:nvPicPr>
          <p:cNvPr id="11" name="Picture 4"/>
          <p:cNvPicPr>
            <a:picLocks noChangeAspect="1" noChangeArrowheads="1"/>
          </p:cNvPicPr>
          <p:nvPr/>
        </p:nvPicPr>
        <p:blipFill>
          <a:blip r:embed="rId5"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4988866"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PROJECT OVERVIEW</a:t>
            </a:r>
            <a:endParaRPr lang="en-US" dirty="0">
              <a:solidFill>
                <a:srgbClr val="205454"/>
              </a:solidFill>
            </a:endParaRPr>
          </a:p>
        </p:txBody>
      </p:sp>
      <p:sp>
        <p:nvSpPr>
          <p:cNvPr id="27" name="TextBox 26">
            <a:extLst>
              <a:ext uri="{FF2B5EF4-FFF2-40B4-BE49-F238E27FC236}">
                <a16:creationId xmlns:a16="http://schemas.microsoft.com/office/drawing/2014/main" xmlns="" id="{DAAD992C-0239-4AC4-A153-D963D1E94EA7}"/>
              </a:ext>
            </a:extLst>
          </p:cNvPr>
          <p:cNvSpPr txBox="1"/>
          <p:nvPr/>
        </p:nvSpPr>
        <p:spPr>
          <a:xfrm>
            <a:off x="8563764" y="1511300"/>
            <a:ext cx="5841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O</a:t>
            </a:r>
          </a:p>
        </p:txBody>
      </p:sp>
      <p:sp>
        <p:nvSpPr>
          <p:cNvPr id="31" name="Rectangle 30">
            <a:extLst>
              <a:ext uri="{FF2B5EF4-FFF2-40B4-BE49-F238E27FC236}">
                <a16:creationId xmlns:a16="http://schemas.microsoft.com/office/drawing/2014/main" xmlns="" id="{4BEC5C6B-1484-482F-BE2E-3BE67B94CABB}"/>
              </a:ext>
            </a:extLst>
          </p:cNvPr>
          <p:cNvSpPr/>
          <p:nvPr/>
        </p:nvSpPr>
        <p:spPr>
          <a:xfrm>
            <a:off x="3121477" y="2701624"/>
            <a:ext cx="1127508" cy="851694"/>
          </a:xfrm>
          <a:prstGeom prst="rect">
            <a:avLst/>
          </a:prstGeom>
          <a:noFill/>
          <a:ln w="19050">
            <a:solidFill>
              <a:srgbClr val="2054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chemeClr val="tx1">
                    <a:lumMod val="75000"/>
                    <a:lumOff val="25000"/>
                  </a:schemeClr>
                </a:solidFill>
              </a:ln>
            </a:endParaRPr>
          </a:p>
        </p:txBody>
      </p:sp>
      <p:sp>
        <p:nvSpPr>
          <p:cNvPr id="32" name="TextBox 31">
            <a:extLst>
              <a:ext uri="{FF2B5EF4-FFF2-40B4-BE49-F238E27FC236}">
                <a16:creationId xmlns:a16="http://schemas.microsoft.com/office/drawing/2014/main" xmlns="" id="{7DAEDE9F-5B05-47E2-8DCD-C0B6C9AEE628}"/>
              </a:ext>
            </a:extLst>
          </p:cNvPr>
          <p:cNvSpPr txBox="1"/>
          <p:nvPr/>
        </p:nvSpPr>
        <p:spPr>
          <a:xfrm>
            <a:off x="1845561" y="2153996"/>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P</a:t>
            </a:r>
          </a:p>
        </p:txBody>
      </p:sp>
      <p:sp>
        <p:nvSpPr>
          <p:cNvPr id="33" name="TextBox 32">
            <a:extLst>
              <a:ext uri="{FF2B5EF4-FFF2-40B4-BE49-F238E27FC236}">
                <a16:creationId xmlns:a16="http://schemas.microsoft.com/office/drawing/2014/main" xmlns="" id="{8C265486-A468-4D53-9002-3BB7CF639A50}"/>
              </a:ext>
            </a:extLst>
          </p:cNvPr>
          <p:cNvSpPr txBox="1"/>
          <p:nvPr/>
        </p:nvSpPr>
        <p:spPr>
          <a:xfrm>
            <a:off x="1750559" y="2861003"/>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N</a:t>
            </a:r>
          </a:p>
        </p:txBody>
      </p:sp>
      <p:sp>
        <p:nvSpPr>
          <p:cNvPr id="34" name="TextBox 33">
            <a:extLst>
              <a:ext uri="{FF2B5EF4-FFF2-40B4-BE49-F238E27FC236}">
                <a16:creationId xmlns:a16="http://schemas.microsoft.com/office/drawing/2014/main" xmlns="" id="{92055724-940D-4013-A3B9-C65AE15B77C4}"/>
              </a:ext>
            </a:extLst>
          </p:cNvPr>
          <p:cNvSpPr txBox="1"/>
          <p:nvPr/>
        </p:nvSpPr>
        <p:spPr>
          <a:xfrm>
            <a:off x="1990561" y="2766993"/>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Q</a:t>
            </a:r>
          </a:p>
        </p:txBody>
      </p:sp>
      <p:sp>
        <p:nvSpPr>
          <p:cNvPr id="35" name="TextBox 34">
            <a:extLst>
              <a:ext uri="{FF2B5EF4-FFF2-40B4-BE49-F238E27FC236}">
                <a16:creationId xmlns:a16="http://schemas.microsoft.com/office/drawing/2014/main" xmlns="" id="{1870FE18-BD2C-41FD-8CF7-D36B73177231}"/>
              </a:ext>
            </a:extLst>
          </p:cNvPr>
          <p:cNvSpPr txBox="1"/>
          <p:nvPr/>
        </p:nvSpPr>
        <p:spPr>
          <a:xfrm>
            <a:off x="2296740" y="3230334"/>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A</a:t>
            </a:r>
          </a:p>
        </p:txBody>
      </p:sp>
      <p:sp>
        <p:nvSpPr>
          <p:cNvPr id="36" name="TextBox 35">
            <a:extLst>
              <a:ext uri="{FF2B5EF4-FFF2-40B4-BE49-F238E27FC236}">
                <a16:creationId xmlns:a16="http://schemas.microsoft.com/office/drawing/2014/main" xmlns="" id="{DC471EF0-A6FF-4C1E-BBE9-3DBEAC16AC35}"/>
              </a:ext>
            </a:extLst>
          </p:cNvPr>
          <p:cNvSpPr txBox="1"/>
          <p:nvPr/>
        </p:nvSpPr>
        <p:spPr>
          <a:xfrm>
            <a:off x="2546640" y="3240073"/>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B</a:t>
            </a:r>
          </a:p>
        </p:txBody>
      </p:sp>
      <p:sp>
        <p:nvSpPr>
          <p:cNvPr id="37" name="TextBox 36">
            <a:extLst>
              <a:ext uri="{FF2B5EF4-FFF2-40B4-BE49-F238E27FC236}">
                <a16:creationId xmlns:a16="http://schemas.microsoft.com/office/drawing/2014/main" xmlns="" id="{5AF4B3C7-4F17-410D-94ED-66C413D7D22C}"/>
              </a:ext>
            </a:extLst>
          </p:cNvPr>
          <p:cNvSpPr txBox="1"/>
          <p:nvPr/>
        </p:nvSpPr>
        <p:spPr>
          <a:xfrm>
            <a:off x="2758295" y="3234266"/>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C</a:t>
            </a:r>
          </a:p>
        </p:txBody>
      </p:sp>
      <p:sp>
        <p:nvSpPr>
          <p:cNvPr id="38" name="TextBox 37">
            <a:extLst>
              <a:ext uri="{FF2B5EF4-FFF2-40B4-BE49-F238E27FC236}">
                <a16:creationId xmlns:a16="http://schemas.microsoft.com/office/drawing/2014/main" xmlns="" id="{A18E158D-8E88-4695-84B9-6E3D8CB4E372}"/>
              </a:ext>
            </a:extLst>
          </p:cNvPr>
          <p:cNvSpPr txBox="1"/>
          <p:nvPr/>
        </p:nvSpPr>
        <p:spPr>
          <a:xfrm>
            <a:off x="3093947" y="2935352"/>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D</a:t>
            </a:r>
          </a:p>
        </p:txBody>
      </p:sp>
      <p:sp>
        <p:nvSpPr>
          <p:cNvPr id="39" name="TextBox 38">
            <a:extLst>
              <a:ext uri="{FF2B5EF4-FFF2-40B4-BE49-F238E27FC236}">
                <a16:creationId xmlns:a16="http://schemas.microsoft.com/office/drawing/2014/main" xmlns="" id="{9466F1B8-7813-43E4-AA3B-CA208C6D4E01}"/>
              </a:ext>
            </a:extLst>
          </p:cNvPr>
          <p:cNvSpPr txBox="1"/>
          <p:nvPr/>
        </p:nvSpPr>
        <p:spPr>
          <a:xfrm>
            <a:off x="3329293" y="2939779"/>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E</a:t>
            </a:r>
          </a:p>
        </p:txBody>
      </p:sp>
      <p:sp>
        <p:nvSpPr>
          <p:cNvPr id="40" name="TextBox 39">
            <a:extLst>
              <a:ext uri="{FF2B5EF4-FFF2-40B4-BE49-F238E27FC236}">
                <a16:creationId xmlns:a16="http://schemas.microsoft.com/office/drawing/2014/main" xmlns="" id="{AF5D0FEF-6182-4256-B601-BB08E2AC3F6A}"/>
              </a:ext>
            </a:extLst>
          </p:cNvPr>
          <p:cNvSpPr txBox="1"/>
          <p:nvPr/>
        </p:nvSpPr>
        <p:spPr>
          <a:xfrm>
            <a:off x="3556380" y="2892957"/>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F</a:t>
            </a:r>
          </a:p>
        </p:txBody>
      </p:sp>
      <p:sp>
        <p:nvSpPr>
          <p:cNvPr id="41" name="TextBox 40">
            <a:extLst>
              <a:ext uri="{FF2B5EF4-FFF2-40B4-BE49-F238E27FC236}">
                <a16:creationId xmlns:a16="http://schemas.microsoft.com/office/drawing/2014/main" xmlns="" id="{F995427C-C7D9-47DE-9C1D-1F84A14FD7CB}"/>
              </a:ext>
            </a:extLst>
          </p:cNvPr>
          <p:cNvSpPr txBox="1"/>
          <p:nvPr/>
        </p:nvSpPr>
        <p:spPr>
          <a:xfrm>
            <a:off x="3754620" y="2883495"/>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G</a:t>
            </a:r>
          </a:p>
        </p:txBody>
      </p:sp>
      <p:sp>
        <p:nvSpPr>
          <p:cNvPr id="42" name="TextBox 41">
            <a:extLst>
              <a:ext uri="{FF2B5EF4-FFF2-40B4-BE49-F238E27FC236}">
                <a16:creationId xmlns:a16="http://schemas.microsoft.com/office/drawing/2014/main" xmlns="" id="{D7B9E969-2704-40B5-A5F7-6EE2C327C7FC}"/>
              </a:ext>
            </a:extLst>
          </p:cNvPr>
          <p:cNvSpPr txBox="1"/>
          <p:nvPr/>
        </p:nvSpPr>
        <p:spPr>
          <a:xfrm>
            <a:off x="3977864" y="2951659"/>
            <a:ext cx="2826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H</a:t>
            </a:r>
          </a:p>
        </p:txBody>
      </p:sp>
      <p:sp>
        <p:nvSpPr>
          <p:cNvPr id="43" name="TextBox 42">
            <a:extLst>
              <a:ext uri="{FF2B5EF4-FFF2-40B4-BE49-F238E27FC236}">
                <a16:creationId xmlns:a16="http://schemas.microsoft.com/office/drawing/2014/main" xmlns="" id="{D335482A-63E4-4FF2-AC4F-7B32FCB7C913}"/>
              </a:ext>
            </a:extLst>
          </p:cNvPr>
          <p:cNvSpPr txBox="1"/>
          <p:nvPr/>
        </p:nvSpPr>
        <p:spPr>
          <a:xfrm>
            <a:off x="4229412" y="2939779"/>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I</a:t>
            </a:r>
          </a:p>
        </p:txBody>
      </p:sp>
      <p:sp>
        <p:nvSpPr>
          <p:cNvPr id="44" name="TextBox 43">
            <a:extLst>
              <a:ext uri="{FF2B5EF4-FFF2-40B4-BE49-F238E27FC236}">
                <a16:creationId xmlns:a16="http://schemas.microsoft.com/office/drawing/2014/main" xmlns="" id="{F71D606A-63EA-435E-B31B-EE91FBB0B693}"/>
              </a:ext>
            </a:extLst>
          </p:cNvPr>
          <p:cNvSpPr txBox="1"/>
          <p:nvPr/>
        </p:nvSpPr>
        <p:spPr>
          <a:xfrm>
            <a:off x="4460640" y="3133571"/>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J</a:t>
            </a:r>
          </a:p>
        </p:txBody>
      </p:sp>
      <p:sp>
        <p:nvSpPr>
          <p:cNvPr id="45" name="TextBox 44">
            <a:extLst>
              <a:ext uri="{FF2B5EF4-FFF2-40B4-BE49-F238E27FC236}">
                <a16:creationId xmlns:a16="http://schemas.microsoft.com/office/drawing/2014/main" xmlns="" id="{F0E46179-BF48-46EE-9DD8-C79821691150}"/>
              </a:ext>
            </a:extLst>
          </p:cNvPr>
          <p:cNvSpPr txBox="1"/>
          <p:nvPr/>
        </p:nvSpPr>
        <p:spPr>
          <a:xfrm>
            <a:off x="4654739" y="3124444"/>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K</a:t>
            </a:r>
          </a:p>
        </p:txBody>
      </p:sp>
      <p:sp>
        <p:nvSpPr>
          <p:cNvPr id="46" name="TextBox 45">
            <a:extLst>
              <a:ext uri="{FF2B5EF4-FFF2-40B4-BE49-F238E27FC236}">
                <a16:creationId xmlns:a16="http://schemas.microsoft.com/office/drawing/2014/main" xmlns="" id="{26FEE285-7DED-4E1A-B3ED-60566E0B5FE2}"/>
              </a:ext>
            </a:extLst>
          </p:cNvPr>
          <p:cNvSpPr txBox="1"/>
          <p:nvPr/>
        </p:nvSpPr>
        <p:spPr>
          <a:xfrm>
            <a:off x="3918506" y="3461155"/>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L</a:t>
            </a:r>
          </a:p>
        </p:txBody>
      </p:sp>
      <p:sp>
        <p:nvSpPr>
          <p:cNvPr id="47" name="TextBox 46">
            <a:extLst>
              <a:ext uri="{FF2B5EF4-FFF2-40B4-BE49-F238E27FC236}">
                <a16:creationId xmlns:a16="http://schemas.microsoft.com/office/drawing/2014/main" xmlns="" id="{61B40CB2-925D-4442-8D38-57B24024905E}"/>
              </a:ext>
            </a:extLst>
          </p:cNvPr>
          <p:cNvSpPr txBox="1"/>
          <p:nvPr/>
        </p:nvSpPr>
        <p:spPr>
          <a:xfrm>
            <a:off x="3290240" y="3455262"/>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M</a:t>
            </a:r>
          </a:p>
        </p:txBody>
      </p:sp>
      <p:sp>
        <p:nvSpPr>
          <p:cNvPr id="5" name="Arrow: Down 4">
            <a:extLst>
              <a:ext uri="{FF2B5EF4-FFF2-40B4-BE49-F238E27FC236}">
                <a16:creationId xmlns:a16="http://schemas.microsoft.com/office/drawing/2014/main" xmlns="" id="{2B702F3C-6719-478E-9D96-903BF852C04F}"/>
              </a:ext>
            </a:extLst>
          </p:cNvPr>
          <p:cNvSpPr/>
          <p:nvPr/>
        </p:nvSpPr>
        <p:spPr>
          <a:xfrm>
            <a:off x="3567167" y="2176798"/>
            <a:ext cx="299743" cy="280618"/>
          </a:xfrm>
          <a:prstGeom prst="downArrow">
            <a:avLst/>
          </a:prstGeom>
          <a:solidFill>
            <a:srgbClr val="205454"/>
          </a:solidFill>
          <a:ln>
            <a:solidFill>
              <a:srgbClr val="20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9" name="TextBox 68">
            <a:extLst>
              <a:ext uri="{FF2B5EF4-FFF2-40B4-BE49-F238E27FC236}">
                <a16:creationId xmlns:a16="http://schemas.microsoft.com/office/drawing/2014/main" xmlns="" id="{7325AED9-38D9-4A34-918F-A71CEB70AE53}"/>
              </a:ext>
            </a:extLst>
          </p:cNvPr>
          <p:cNvSpPr txBox="1"/>
          <p:nvPr/>
        </p:nvSpPr>
        <p:spPr>
          <a:xfrm>
            <a:off x="1596181" y="2197207"/>
            <a:ext cx="289999" cy="369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ngsana New" panose="02020603050405020304" pitchFamily="18" charset="-34"/>
                <a:cs typeface="Angsana New" panose="02020603050405020304" pitchFamily="18" charset="-34"/>
              </a:rPr>
              <a:t>O</a:t>
            </a:r>
          </a:p>
        </p:txBody>
      </p:sp>
    </p:spTree>
    <p:extLst>
      <p:ext uri="{BB962C8B-B14F-4D97-AF65-F5344CB8AC3E}">
        <p14:creationId xmlns:p14="http://schemas.microsoft.com/office/powerpoint/2010/main" val="415641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1"/>
            <a:ext cx="12201525" cy="6857829"/>
          </a:xfrm>
          <a:prstGeom prst="rect">
            <a:avLst/>
          </a:prstGeom>
        </p:spPr>
      </p:pic>
      <p:sp>
        <p:nvSpPr>
          <p:cNvPr id="7" name="Rectangle 6"/>
          <p:cNvSpPr/>
          <p:nvPr/>
        </p:nvSpPr>
        <p:spPr>
          <a:xfrm>
            <a:off x="-9526" y="0"/>
            <a:ext cx="12201526" cy="2277547"/>
          </a:xfrm>
          <a:prstGeom prst="rect">
            <a:avLst/>
          </a:prstGeom>
          <a:solidFill>
            <a:srgbClr val="FFFFFF">
              <a:alpha val="30196"/>
            </a:srgbClr>
          </a:solidFill>
        </p:spPr>
        <p:txBody>
          <a:bodyPr wrap="square">
            <a:spAutoFit/>
          </a:bodyPr>
          <a:lstStyle/>
          <a:p>
            <a:pPr algn="ctr"/>
            <a:r>
              <a:rPr lang="en-US" sz="2400" b="1" dirty="0">
                <a:solidFill>
                  <a:srgbClr val="205454"/>
                </a:solidFill>
                <a:latin typeface="Century Schoolbook" panose="02040604050505020304" pitchFamily="18" charset="0"/>
              </a:rPr>
              <a:t>YOUR VERY OWN EDEN</a:t>
            </a:r>
          </a:p>
          <a:p>
            <a:pPr algn="ctr"/>
            <a:endParaRPr lang="en-US" sz="400" b="1" i="1" dirty="0">
              <a:solidFill>
                <a:schemeClr val="accent6">
                  <a:lumMod val="50000"/>
                </a:schemeClr>
              </a:solidFill>
            </a:endParaRPr>
          </a:p>
          <a:p>
            <a:pPr algn="ct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We at SMDC welcome you to your very own Eden.</a:t>
            </a:r>
            <a:endParaRPr lang="en-US" sz="4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algn="ctr"/>
            <a:r>
              <a:rPr lang="en-US" sz="400" dirty="0">
                <a:solidFill>
                  <a:srgbClr val="205454"/>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
            </a:r>
            <a:b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Your new home is a bastion of tranquility amid the busy and highly progressive city of Santa Rosa, Laguna. A suburban garden community conveniently located right across </a:t>
            </a:r>
            <a:r>
              <a:rPr lang="en-US" sz="1400" dirty="0" err="1">
                <a:solidFill>
                  <a:srgbClr val="205454"/>
                </a:solidFill>
                <a:latin typeface="Tahoma" panose="020B0604030504040204" pitchFamily="34" charset="0"/>
                <a:ea typeface="Tahoma" panose="020B0604030504040204" pitchFamily="34" charset="0"/>
                <a:cs typeface="Tahoma" panose="020B0604030504040204" pitchFamily="34" charset="0"/>
              </a:rPr>
              <a:t>WalterMart</a:t>
            </a: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 Santa Rosa that is complete with our trademark resort-inspired amenities, hotel-like lobbies, open parks, and play spaces, strong Wi-Fi access, transport-oriented development, and integrated commercial spaces.</a:t>
            </a:r>
            <a:endParaRPr lang="en-US" sz="4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algn="ctr"/>
            <a:r>
              <a:rPr lang="en-US" sz="400" dirty="0">
                <a:solidFill>
                  <a:srgbClr val="205454"/>
                </a:solidFill>
                <a:latin typeface="Tahoma" panose="020B0604030504040204" pitchFamily="34" charset="0"/>
                <a:ea typeface="Tahoma" panose="020B0604030504040204" pitchFamily="34" charset="0"/>
                <a:cs typeface="Tahoma" panose="020B0604030504040204" pitchFamily="34" charset="0"/>
              </a:rPr>
              <a:t> </a:t>
            </a: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
            </a:r>
            <a:b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br>
            <a:r>
              <a:rPr lang="en-US" sz="1400" dirty="0">
                <a:solidFill>
                  <a:srgbClr val="205454"/>
                </a:solidFill>
                <a:latin typeface="Tahoma" panose="020B0604030504040204" pitchFamily="34" charset="0"/>
                <a:ea typeface="Tahoma" panose="020B0604030504040204" pitchFamily="34" charset="0"/>
                <a:cs typeface="Tahoma" panose="020B0604030504040204" pitchFamily="34" charset="0"/>
              </a:rPr>
              <a:t>Enjoy the peace and quiet of living in a professionally managed community with your safety and security in mind and relish the calm and soothing atmosphere all around that will make you feel like you're living in paradise.</a:t>
            </a:r>
          </a:p>
          <a:p>
            <a:pPr algn="ctr"/>
            <a:endParaRPr lang="en-US" sz="400" dirty="0">
              <a:solidFill>
                <a:srgbClr val="205454"/>
              </a:solidFill>
              <a:latin typeface="Century Schoolbook" panose="02040604050505020304" pitchFamily="18" charset="0"/>
            </a:endParaRPr>
          </a:p>
          <a:p>
            <a:pPr algn="ctr"/>
            <a:r>
              <a:rPr lang="en-US" sz="400" dirty="0">
                <a:solidFill>
                  <a:schemeClr val="accent6">
                    <a:lumMod val="50000"/>
                  </a:schemeClr>
                </a:solidFill>
              </a:rPr>
              <a:t> </a:t>
            </a:r>
          </a:p>
          <a:p>
            <a:pPr algn="ctr"/>
            <a:r>
              <a:rPr lang="en-US" sz="1400" i="1" dirty="0">
                <a:solidFill>
                  <a:schemeClr val="accent6">
                    <a:lumMod val="50000"/>
                  </a:schemeClr>
                </a:solidFill>
                <a:effectLst>
                  <a:outerShdw blurRad="38100" dist="38100" dir="2700000" algn="tl">
                    <a:srgbClr val="000000">
                      <a:alpha val="43137"/>
                    </a:srgbClr>
                  </a:outerShdw>
                </a:effectLst>
                <a:latin typeface="Century Schoolbook" panose="02040604050505020304" pitchFamily="18" charset="0"/>
              </a:rPr>
              <a:t>Sit back, relax and embrace the serenity of your own home by the garden at Calm Residences.</a:t>
            </a:r>
          </a:p>
        </p:txBody>
      </p:sp>
    </p:spTree>
    <p:extLst>
      <p:ext uri="{BB962C8B-B14F-4D97-AF65-F5344CB8AC3E}">
        <p14:creationId xmlns:p14="http://schemas.microsoft.com/office/powerpoint/2010/main" val="333083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9DEB1B-3696-44F2-8209-847F0F0EE866}"/>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39403" y="623458"/>
            <a:ext cx="10044713" cy="5611084"/>
          </a:xfrm>
          <a:prstGeom prst="rect">
            <a:avLst/>
          </a:prstGeom>
          <a:ln>
            <a:noFill/>
          </a:ln>
          <a:effectLst>
            <a:softEdge rad="112500"/>
          </a:effectLst>
        </p:spPr>
      </p:pic>
      <p:sp>
        <p:nvSpPr>
          <p:cNvPr id="7" name="Rectangle 28">
            <a:extLst>
              <a:ext uri="{FF2B5EF4-FFF2-40B4-BE49-F238E27FC236}">
                <a16:creationId xmlns:a16="http://schemas.microsoft.com/office/drawing/2014/main" xmlns="" id="{FD88E7E0-C6D2-40CB-B2AF-9355713F1F02}"/>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0"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7F663481-CC68-463D-84C7-F098EDB98ABF}"/>
              </a:ext>
            </a:extLst>
          </p:cNvPr>
          <p:cNvSpPr txBox="1"/>
          <p:nvPr/>
        </p:nvSpPr>
        <p:spPr>
          <a:xfrm>
            <a:off x="3730032" y="2844225"/>
            <a:ext cx="4663456" cy="584775"/>
          </a:xfrm>
          <a:prstGeom prst="rect">
            <a:avLst/>
          </a:prstGeom>
          <a:noFill/>
          <a:ln>
            <a:solidFill>
              <a:srgbClr val="205454"/>
            </a:solidFill>
          </a:ln>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DETAILS</a:t>
            </a:r>
            <a:endParaRPr lang="en-US" dirty="0">
              <a:solidFill>
                <a:srgbClr val="205454"/>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58433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4269117"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a:t>
            </a:r>
            <a:endParaRPr lang="en-US" dirty="0">
              <a:solidFill>
                <a:srgbClr val="205454"/>
              </a:solidFill>
            </a:endParaRPr>
          </a:p>
        </p:txBody>
      </p:sp>
      <p:pic>
        <p:nvPicPr>
          <p:cNvPr id="7" name="Picture 6">
            <a:extLst>
              <a:ext uri="{FF2B5EF4-FFF2-40B4-BE49-F238E27FC236}">
                <a16:creationId xmlns:a16="http://schemas.microsoft.com/office/drawing/2014/main" xmlns="" id="{2238551E-83AA-434F-A961-3866E5D9D8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3735" y="1635696"/>
            <a:ext cx="6587569" cy="3283194"/>
          </a:xfrm>
          <a:prstGeom prst="rect">
            <a:avLst/>
          </a:prstGeom>
          <a:ln>
            <a:noFill/>
          </a:ln>
          <a:effectLst>
            <a:outerShdw blurRad="190500" algn="tl" rotWithShape="0">
              <a:srgbClr val="000000">
                <a:alpha val="70000"/>
              </a:srgbClr>
            </a:outerShdw>
          </a:effectLst>
        </p:spPr>
      </p:pic>
      <p:graphicFrame>
        <p:nvGraphicFramePr>
          <p:cNvPr id="10" name="Table 9">
            <a:extLst>
              <a:ext uri="{FF2B5EF4-FFF2-40B4-BE49-F238E27FC236}">
                <a16:creationId xmlns:a16="http://schemas.microsoft.com/office/drawing/2014/main" xmlns="" id="{CCC0ED36-C05F-4D2E-87DA-8767D51AA4DA}"/>
              </a:ext>
            </a:extLst>
          </p:cNvPr>
          <p:cNvGraphicFramePr>
            <a:graphicFrameLocks noGrp="1"/>
          </p:cNvGraphicFramePr>
          <p:nvPr>
            <p:extLst/>
          </p:nvPr>
        </p:nvGraphicFramePr>
        <p:xfrm>
          <a:off x="4404219" y="2279941"/>
          <a:ext cx="6697856" cy="2175196"/>
        </p:xfrm>
        <a:graphic>
          <a:graphicData uri="http://schemas.openxmlformats.org/drawingml/2006/table">
            <a:tbl>
              <a:tblPr firstRow="1" bandRow="1">
                <a:tableStyleId>{2D5ABB26-0587-4C30-8999-92F81FD0307C}</a:tableStyleId>
              </a:tblPr>
              <a:tblGrid>
                <a:gridCol w="6697856">
                  <a:extLst>
                    <a:ext uri="{9D8B030D-6E8A-4147-A177-3AD203B41FA5}">
                      <a16:colId xmlns:a16="http://schemas.microsoft.com/office/drawing/2014/main" xmlns="" val="2492942633"/>
                    </a:ext>
                  </a:extLst>
                </a:gridCol>
              </a:tblGrid>
              <a:tr h="543799">
                <a:tc>
                  <a:txBody>
                    <a:bodyPr/>
                    <a:lstStyle/>
                    <a:p>
                      <a:endParaRPr lang="en-PH" dirty="0"/>
                    </a:p>
                  </a:txBody>
                  <a:tcPr>
                    <a:lnL w="19050" cap="flat" cmpd="sng" algn="ctr">
                      <a:noFill/>
                      <a:prstDash val="lgDash"/>
                      <a:round/>
                      <a:headEnd type="none" w="med" len="med"/>
                      <a:tailEnd type="none" w="med" len="med"/>
                    </a:lnL>
                    <a:lnR w="19050" cap="flat" cmpd="sng" algn="ctr">
                      <a:noFill/>
                      <a:prstDash val="lgDash"/>
                      <a:round/>
                      <a:headEnd type="none" w="med" len="med"/>
                      <a:tailEnd type="none" w="med" len="med"/>
                    </a:lnR>
                    <a:lnT w="19050" cap="flat" cmpd="sng" algn="ctr">
                      <a:solidFill>
                        <a:schemeClr val="tx1">
                          <a:lumMod val="75000"/>
                          <a:lumOff val="25000"/>
                        </a:schemeClr>
                      </a:solidFill>
                      <a:prstDash val="lgDash"/>
                      <a:round/>
                      <a:headEnd type="none" w="med" len="med"/>
                      <a:tailEnd type="none" w="med" len="med"/>
                    </a:lnT>
                    <a:lnB w="19050" cap="flat" cmpd="sng" algn="ctr">
                      <a:solidFill>
                        <a:schemeClr val="tx1">
                          <a:lumMod val="75000"/>
                          <a:lumOff val="25000"/>
                        </a:schemeClr>
                      </a:solidFill>
                      <a:prstDash val="lgDash"/>
                      <a:round/>
                      <a:headEnd type="none" w="med" len="med"/>
                      <a:tailEnd type="none" w="med" len="med"/>
                    </a:lnB>
                  </a:tcPr>
                </a:tc>
                <a:extLst>
                  <a:ext uri="{0D108BD9-81ED-4DB2-BD59-A6C34878D82A}">
                    <a16:rowId xmlns:a16="http://schemas.microsoft.com/office/drawing/2014/main" xmlns="" val="3845722809"/>
                  </a:ext>
                </a:extLst>
              </a:tr>
              <a:tr h="543799">
                <a:tc>
                  <a:txBody>
                    <a:bodyPr/>
                    <a:lstStyle/>
                    <a:p>
                      <a:endParaRPr lang="en-PH" dirty="0"/>
                    </a:p>
                  </a:txBody>
                  <a:tcPr>
                    <a:lnL w="19050" cap="flat" cmpd="sng" algn="ctr">
                      <a:noFill/>
                      <a:prstDash val="lgDash"/>
                      <a:round/>
                      <a:headEnd type="none" w="med" len="med"/>
                      <a:tailEnd type="none" w="med" len="med"/>
                    </a:lnL>
                    <a:lnR w="19050" cap="flat" cmpd="sng" algn="ctr">
                      <a:noFill/>
                      <a:prstDash val="lgDash"/>
                      <a:round/>
                      <a:headEnd type="none" w="med" len="med"/>
                      <a:tailEnd type="none" w="med" len="med"/>
                    </a:lnR>
                    <a:lnT w="19050" cap="flat" cmpd="sng" algn="ctr">
                      <a:solidFill>
                        <a:schemeClr val="tx1">
                          <a:lumMod val="75000"/>
                          <a:lumOff val="25000"/>
                        </a:schemeClr>
                      </a:solidFill>
                      <a:prstDash val="lgDash"/>
                      <a:round/>
                      <a:headEnd type="none" w="med" len="med"/>
                      <a:tailEnd type="none" w="med" len="med"/>
                    </a:lnT>
                    <a:lnB w="19050" cap="flat" cmpd="sng" algn="ctr">
                      <a:solidFill>
                        <a:schemeClr val="tx1">
                          <a:lumMod val="75000"/>
                          <a:lumOff val="25000"/>
                        </a:schemeClr>
                      </a:solidFill>
                      <a:prstDash val="lgDash"/>
                      <a:round/>
                      <a:headEnd type="none" w="med" len="med"/>
                      <a:tailEnd type="none" w="med" len="med"/>
                    </a:lnB>
                  </a:tcPr>
                </a:tc>
                <a:extLst>
                  <a:ext uri="{0D108BD9-81ED-4DB2-BD59-A6C34878D82A}">
                    <a16:rowId xmlns:a16="http://schemas.microsoft.com/office/drawing/2014/main" xmlns="" val="1657217706"/>
                  </a:ext>
                </a:extLst>
              </a:tr>
              <a:tr h="543799">
                <a:tc>
                  <a:txBody>
                    <a:bodyPr/>
                    <a:lstStyle/>
                    <a:p>
                      <a:endParaRPr lang="en-PH" dirty="0"/>
                    </a:p>
                  </a:txBody>
                  <a:tcPr>
                    <a:lnL w="19050" cap="flat" cmpd="sng" algn="ctr">
                      <a:noFill/>
                      <a:prstDash val="lgDash"/>
                      <a:round/>
                      <a:headEnd type="none" w="med" len="med"/>
                      <a:tailEnd type="none" w="med" len="med"/>
                    </a:lnL>
                    <a:lnR w="19050" cap="flat" cmpd="sng" algn="ctr">
                      <a:noFill/>
                      <a:prstDash val="lgDash"/>
                      <a:round/>
                      <a:headEnd type="none" w="med" len="med"/>
                      <a:tailEnd type="none" w="med" len="med"/>
                    </a:lnR>
                    <a:lnT w="19050" cap="flat" cmpd="sng" algn="ctr">
                      <a:solidFill>
                        <a:schemeClr val="tx1">
                          <a:lumMod val="75000"/>
                          <a:lumOff val="25000"/>
                        </a:schemeClr>
                      </a:solidFill>
                      <a:prstDash val="lgDash"/>
                      <a:round/>
                      <a:headEnd type="none" w="med" len="med"/>
                      <a:tailEnd type="none" w="med" len="med"/>
                    </a:lnT>
                    <a:lnB w="19050" cap="flat" cmpd="sng" algn="ctr">
                      <a:solidFill>
                        <a:schemeClr val="tx1">
                          <a:lumMod val="75000"/>
                          <a:lumOff val="25000"/>
                        </a:schemeClr>
                      </a:solidFill>
                      <a:prstDash val="lgDash"/>
                      <a:round/>
                      <a:headEnd type="none" w="med" len="med"/>
                      <a:tailEnd type="none" w="med" len="med"/>
                    </a:lnB>
                  </a:tcPr>
                </a:tc>
                <a:extLst>
                  <a:ext uri="{0D108BD9-81ED-4DB2-BD59-A6C34878D82A}">
                    <a16:rowId xmlns:a16="http://schemas.microsoft.com/office/drawing/2014/main" xmlns="" val="578086324"/>
                  </a:ext>
                </a:extLst>
              </a:tr>
              <a:tr h="543799">
                <a:tc>
                  <a:txBody>
                    <a:bodyPr/>
                    <a:lstStyle/>
                    <a:p>
                      <a:endParaRPr lang="en-PH" dirty="0"/>
                    </a:p>
                  </a:txBody>
                  <a:tcPr>
                    <a:lnL w="19050" cap="flat" cmpd="sng" algn="ctr">
                      <a:noFill/>
                      <a:prstDash val="lgDash"/>
                      <a:round/>
                      <a:headEnd type="none" w="med" len="med"/>
                      <a:tailEnd type="none" w="med" len="med"/>
                    </a:lnL>
                    <a:lnR w="19050" cap="flat" cmpd="sng" algn="ctr">
                      <a:noFill/>
                      <a:prstDash val="lgDash"/>
                      <a:round/>
                      <a:headEnd type="none" w="med" len="med"/>
                      <a:tailEnd type="none" w="med" len="med"/>
                    </a:lnR>
                    <a:lnT w="19050" cap="flat" cmpd="sng" algn="ctr">
                      <a:solidFill>
                        <a:schemeClr val="tx1">
                          <a:lumMod val="75000"/>
                          <a:lumOff val="25000"/>
                        </a:schemeClr>
                      </a:solidFill>
                      <a:prstDash val="lgDash"/>
                      <a:round/>
                      <a:headEnd type="none" w="med" len="med"/>
                      <a:tailEnd type="none" w="med" len="med"/>
                    </a:lnT>
                    <a:lnB w="19050" cap="flat" cmpd="sng" algn="ctr">
                      <a:solidFill>
                        <a:schemeClr val="tx1">
                          <a:lumMod val="75000"/>
                          <a:lumOff val="25000"/>
                        </a:schemeClr>
                      </a:solidFill>
                      <a:prstDash val="lgDash"/>
                      <a:round/>
                      <a:headEnd type="none" w="med" len="med"/>
                      <a:tailEnd type="none" w="med" len="med"/>
                    </a:lnB>
                  </a:tcPr>
                </a:tc>
                <a:extLst>
                  <a:ext uri="{0D108BD9-81ED-4DB2-BD59-A6C34878D82A}">
                    <a16:rowId xmlns:a16="http://schemas.microsoft.com/office/drawing/2014/main" xmlns="" val="2334583911"/>
                  </a:ext>
                </a:extLst>
              </a:tr>
            </a:tbl>
          </a:graphicData>
        </a:graphic>
      </p:graphicFrame>
      <p:sp>
        <p:nvSpPr>
          <p:cNvPr id="18" name="TextBox 17">
            <a:extLst>
              <a:ext uri="{FF2B5EF4-FFF2-40B4-BE49-F238E27FC236}">
                <a16:creationId xmlns:a16="http://schemas.microsoft.com/office/drawing/2014/main" xmlns="" id="{8F18A513-A396-4984-BF78-EEFA381111DD}"/>
              </a:ext>
            </a:extLst>
          </p:cNvPr>
          <p:cNvSpPr txBox="1"/>
          <p:nvPr/>
        </p:nvSpPr>
        <p:spPr>
          <a:xfrm>
            <a:off x="8798135" y="4021504"/>
            <a:ext cx="1472462" cy="369332"/>
          </a:xfrm>
          <a:prstGeom prst="rect">
            <a:avLst/>
          </a:prstGeom>
          <a:noFill/>
        </p:spPr>
        <p:txBody>
          <a:bodyPr wrap="square" rtlCol="0">
            <a:spAutoFit/>
          </a:bodyPr>
          <a:lstStyle/>
          <a:p>
            <a:r>
              <a:rPr lang="en-US" b="1" dirty="0"/>
              <a:t>Ground Floor</a:t>
            </a:r>
            <a:endParaRPr lang="en-PH" b="1" dirty="0"/>
          </a:p>
        </p:txBody>
      </p:sp>
      <p:sp>
        <p:nvSpPr>
          <p:cNvPr id="48" name="TextBox 47">
            <a:extLst>
              <a:ext uri="{FF2B5EF4-FFF2-40B4-BE49-F238E27FC236}">
                <a16:creationId xmlns:a16="http://schemas.microsoft.com/office/drawing/2014/main" xmlns="" id="{FB35D16F-B9B6-4FD4-8B82-B65ED758CF5E}"/>
              </a:ext>
            </a:extLst>
          </p:cNvPr>
          <p:cNvSpPr txBox="1"/>
          <p:nvPr/>
        </p:nvSpPr>
        <p:spPr>
          <a:xfrm>
            <a:off x="9023641" y="3466566"/>
            <a:ext cx="1028754" cy="369332"/>
          </a:xfrm>
          <a:prstGeom prst="rect">
            <a:avLst/>
          </a:prstGeom>
          <a:noFill/>
        </p:spPr>
        <p:txBody>
          <a:bodyPr wrap="square" rtlCol="0">
            <a:spAutoFit/>
          </a:bodyPr>
          <a:lstStyle/>
          <a:p>
            <a:r>
              <a:rPr lang="en-US" b="1" dirty="0"/>
              <a:t>2</a:t>
            </a:r>
            <a:r>
              <a:rPr lang="en-US" b="1" baseline="30000" dirty="0"/>
              <a:t>nd</a:t>
            </a:r>
            <a:r>
              <a:rPr lang="en-US" b="1" dirty="0"/>
              <a:t> Floor</a:t>
            </a:r>
            <a:endParaRPr lang="en-PH" b="1" dirty="0"/>
          </a:p>
        </p:txBody>
      </p:sp>
      <p:sp>
        <p:nvSpPr>
          <p:cNvPr id="49" name="TextBox 48">
            <a:extLst>
              <a:ext uri="{FF2B5EF4-FFF2-40B4-BE49-F238E27FC236}">
                <a16:creationId xmlns:a16="http://schemas.microsoft.com/office/drawing/2014/main" xmlns="" id="{A6169928-7CCC-47A5-B121-35D50148D27F}"/>
              </a:ext>
            </a:extLst>
          </p:cNvPr>
          <p:cNvSpPr txBox="1"/>
          <p:nvPr/>
        </p:nvSpPr>
        <p:spPr>
          <a:xfrm>
            <a:off x="9015336" y="2907961"/>
            <a:ext cx="997527" cy="369332"/>
          </a:xfrm>
          <a:prstGeom prst="rect">
            <a:avLst/>
          </a:prstGeom>
          <a:noFill/>
        </p:spPr>
        <p:txBody>
          <a:bodyPr wrap="square" rtlCol="0">
            <a:spAutoFit/>
          </a:bodyPr>
          <a:lstStyle/>
          <a:p>
            <a:r>
              <a:rPr lang="en-US" b="1" dirty="0"/>
              <a:t>3</a:t>
            </a:r>
            <a:r>
              <a:rPr lang="en-US" b="1" baseline="30000" dirty="0"/>
              <a:t>rd</a:t>
            </a:r>
            <a:r>
              <a:rPr lang="en-US" b="1" dirty="0"/>
              <a:t> Floor</a:t>
            </a:r>
            <a:endParaRPr lang="en-PH" b="1" dirty="0"/>
          </a:p>
        </p:txBody>
      </p:sp>
      <p:sp>
        <p:nvSpPr>
          <p:cNvPr id="50" name="TextBox 49">
            <a:extLst>
              <a:ext uri="{FF2B5EF4-FFF2-40B4-BE49-F238E27FC236}">
                <a16:creationId xmlns:a16="http://schemas.microsoft.com/office/drawing/2014/main" xmlns="" id="{9BCE8CFD-EB74-4D69-A888-61B6431A2E9D}"/>
              </a:ext>
            </a:extLst>
          </p:cNvPr>
          <p:cNvSpPr txBox="1"/>
          <p:nvPr/>
        </p:nvSpPr>
        <p:spPr>
          <a:xfrm>
            <a:off x="9015076" y="2351190"/>
            <a:ext cx="997788" cy="369332"/>
          </a:xfrm>
          <a:prstGeom prst="rect">
            <a:avLst/>
          </a:prstGeom>
          <a:noFill/>
        </p:spPr>
        <p:txBody>
          <a:bodyPr wrap="square" rtlCol="0">
            <a:spAutoFit/>
          </a:bodyPr>
          <a:lstStyle/>
          <a:p>
            <a:r>
              <a:rPr lang="en-US" b="1" dirty="0"/>
              <a:t>4</a:t>
            </a:r>
            <a:r>
              <a:rPr lang="en-US" b="1" baseline="30000" dirty="0"/>
              <a:t>th</a:t>
            </a:r>
            <a:r>
              <a:rPr lang="en-US" b="1" dirty="0"/>
              <a:t> Floor</a:t>
            </a:r>
            <a:endParaRPr lang="en-PH" b="1" dirty="0"/>
          </a:p>
        </p:txBody>
      </p:sp>
      <p:sp>
        <p:nvSpPr>
          <p:cNvPr id="52" name="TextBox 51">
            <a:extLst>
              <a:ext uri="{FF2B5EF4-FFF2-40B4-BE49-F238E27FC236}">
                <a16:creationId xmlns:a16="http://schemas.microsoft.com/office/drawing/2014/main" xmlns="" id="{FAF08D17-EFFD-4555-AE53-33482F489FAE}"/>
              </a:ext>
            </a:extLst>
          </p:cNvPr>
          <p:cNvSpPr txBox="1"/>
          <p:nvPr/>
        </p:nvSpPr>
        <p:spPr>
          <a:xfrm>
            <a:off x="8144021" y="4576442"/>
            <a:ext cx="2958054" cy="307777"/>
          </a:xfrm>
          <a:prstGeom prst="rect">
            <a:avLst/>
          </a:prstGeom>
          <a:noFill/>
        </p:spPr>
        <p:txBody>
          <a:bodyPr wrap="none" rtlCol="0">
            <a:spAutoFit/>
          </a:bodyPr>
          <a:lstStyle/>
          <a:p>
            <a:r>
              <a:rPr lang="en-US" sz="1400" b="1" i="1" dirty="0"/>
              <a:t>Note: All floors are for residential use</a:t>
            </a:r>
            <a:endParaRPr lang="en-PH" sz="1400" b="1" i="1"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756903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35" y="1245165"/>
            <a:ext cx="6611661" cy="3308486"/>
          </a:xfrm>
          <a:prstGeom prst="rect">
            <a:avLst/>
          </a:prstGeom>
          <a:ln>
            <a:noFill/>
          </a:ln>
          <a:effectLst>
            <a:outerShdw blurRad="190500" algn="tl" rotWithShape="0">
              <a:srgbClr val="000000">
                <a:alpha val="70000"/>
              </a:srgbClr>
            </a:outerShdw>
          </a:effectLst>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7518405"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 – BUILDING D</a:t>
            </a:r>
            <a:endParaRPr lang="en-US" dirty="0">
              <a:solidFill>
                <a:srgbClr val="205454"/>
              </a:solidFill>
            </a:endParaRPr>
          </a:p>
        </p:txBody>
      </p:sp>
      <p:graphicFrame>
        <p:nvGraphicFramePr>
          <p:cNvPr id="14" name="Table 13">
            <a:extLst>
              <a:ext uri="{FF2B5EF4-FFF2-40B4-BE49-F238E27FC236}">
                <a16:creationId xmlns:a16="http://schemas.microsoft.com/office/drawing/2014/main" xmlns="" id="{A421B793-0DEE-47D7-B998-7A83D4230BA1}"/>
              </a:ext>
            </a:extLst>
          </p:cNvPr>
          <p:cNvGraphicFramePr>
            <a:graphicFrameLocks noGrp="1"/>
          </p:cNvGraphicFramePr>
          <p:nvPr>
            <p:extLst/>
          </p:nvPr>
        </p:nvGraphicFramePr>
        <p:xfrm>
          <a:off x="7171622" y="2969486"/>
          <a:ext cx="4822635" cy="1188720"/>
        </p:xfrm>
        <a:graphic>
          <a:graphicData uri="http://schemas.openxmlformats.org/drawingml/2006/table">
            <a:tbl>
              <a:tblPr firstRow="1" bandRow="1">
                <a:tableStyleId>{5FD0F851-EC5A-4D38-B0AD-8093EC10F338}</a:tableStyleId>
              </a:tblPr>
              <a:tblGrid>
                <a:gridCol w="1607545">
                  <a:extLst>
                    <a:ext uri="{9D8B030D-6E8A-4147-A177-3AD203B41FA5}">
                      <a16:colId xmlns:a16="http://schemas.microsoft.com/office/drawing/2014/main" xmlns="" val="20001"/>
                    </a:ext>
                  </a:extLst>
                </a:gridCol>
                <a:gridCol w="1607545">
                  <a:extLst>
                    <a:ext uri="{9D8B030D-6E8A-4147-A177-3AD203B41FA5}">
                      <a16:colId xmlns:a16="http://schemas.microsoft.com/office/drawing/2014/main" xmlns="" val="671730739"/>
                    </a:ext>
                  </a:extLst>
                </a:gridCol>
                <a:gridCol w="1607545">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TYPE</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AREA</a:t>
                      </a:r>
                    </a:p>
                  </a:txBody>
                  <a:tcPr anchor="ct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One Bedroom</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24.41 – 24.99 sqm</a:t>
                      </a:r>
                    </a:p>
                  </a:txBody>
                  <a:tcPr>
                    <a:lnL w="3175">
                      <a:solidFill>
                        <a:srgbClr val="205454"/>
                      </a:solidFill>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175 units</a:t>
                      </a:r>
                    </a:p>
                  </a:txBody>
                  <a:tcPr>
                    <a:lnL w="3175">
                      <a:solidFill>
                        <a:srgbClr val="205454"/>
                      </a:solidFill>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Studio End</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23.51 sqm</a:t>
                      </a:r>
                    </a:p>
                  </a:txBody>
                  <a:tcPr>
                    <a:lnL w="3174">
                      <a:solidFill>
                        <a:srgbClr val="205454"/>
                      </a:solidFill>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7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aseline="0" dirty="0">
                          <a:latin typeface="Calibri"/>
                        </a:rPr>
                        <a:t>   Studio</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17.63 – 18.21 sqm</a:t>
                      </a:r>
                    </a:p>
                  </a:txBody>
                  <a:tcPr>
                    <a:lnL w="3174"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985615468"/>
                  </a:ext>
                </a:extLst>
              </a:tr>
            </a:tbl>
          </a:graphicData>
        </a:graphic>
      </p:graphicFrame>
      <p:graphicFrame>
        <p:nvGraphicFramePr>
          <p:cNvPr id="15" name="Table 14">
            <a:extLst>
              <a:ext uri="{FF2B5EF4-FFF2-40B4-BE49-F238E27FC236}">
                <a16:creationId xmlns:a16="http://schemas.microsoft.com/office/drawing/2014/main" xmlns="" id="{37AA2974-1E32-45FC-9282-EF361C1DB149}"/>
              </a:ext>
            </a:extLst>
          </p:cNvPr>
          <p:cNvGraphicFramePr>
            <a:graphicFrameLocks noGrp="1"/>
          </p:cNvGraphicFramePr>
          <p:nvPr>
            <p:extLst/>
          </p:nvPr>
        </p:nvGraphicFramePr>
        <p:xfrm>
          <a:off x="7171621" y="1626308"/>
          <a:ext cx="4822636" cy="1188720"/>
        </p:xfrm>
        <a:graphic>
          <a:graphicData uri="http://schemas.openxmlformats.org/drawingml/2006/table">
            <a:tbl>
              <a:tblPr firstRow="1" bandRow="1">
                <a:tableStyleId>{5FD0F851-EC5A-4D38-B0AD-8093EC10F338}</a:tableStyleId>
              </a:tblPr>
              <a:tblGrid>
                <a:gridCol w="2411318">
                  <a:extLst>
                    <a:ext uri="{9D8B030D-6E8A-4147-A177-3AD203B41FA5}">
                      <a16:colId xmlns:a16="http://schemas.microsoft.com/office/drawing/2014/main" xmlns="" val="20001"/>
                    </a:ext>
                  </a:extLst>
                </a:gridCol>
                <a:gridCol w="2411318">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FLOOR</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Ground Floor</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a:t>
                      </a:r>
                    </a:p>
                  </a:txBody>
                  <a:tcPr>
                    <a:lnL w="317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2</a:t>
                      </a:r>
                      <a:r>
                        <a:rPr lang="en-US" sz="1400" baseline="30000" dirty="0">
                          <a:latin typeface="Calibri"/>
                        </a:rPr>
                        <a:t>nd</a:t>
                      </a:r>
                      <a:r>
                        <a:rPr lang="en-US" sz="1400" baseline="0" dirty="0">
                          <a:latin typeface="Calibri"/>
                        </a:rPr>
                        <a:t> to 4</a:t>
                      </a:r>
                      <a:r>
                        <a:rPr lang="en-US" sz="1400" baseline="30000" dirty="0">
                          <a:latin typeface="Calibri"/>
                        </a:rPr>
                        <a:t>th</a:t>
                      </a:r>
                      <a:r>
                        <a:rPr lang="en-US" sz="1400" baseline="0" dirty="0">
                          <a:latin typeface="Calibri"/>
                        </a:rPr>
                        <a:t> Floor</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per floor</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1" baseline="0" dirty="0">
                          <a:latin typeface="Calibri"/>
                        </a:rPr>
                        <a:t>   Total</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tc>
                  <a:txBody>
                    <a:bodyPr/>
                    <a:lstStyle/>
                    <a:p>
                      <a:pPr lvl="0" algn="ctr">
                        <a:lnSpc>
                          <a:spcPct val="100000"/>
                        </a:lnSpc>
                        <a:buNone/>
                      </a:pPr>
                      <a:r>
                        <a:rPr lang="en-US" sz="1400" b="1" baseline="0" dirty="0">
                          <a:latin typeface="Calibri"/>
                        </a:rPr>
                        <a:t>184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extLst>
                  <a:ext uri="{0D108BD9-81ED-4DB2-BD59-A6C34878D82A}">
                    <a16:rowId xmlns:a16="http://schemas.microsoft.com/office/drawing/2014/main" xmlns="" val="3312158801"/>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355019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35" y="1245165"/>
            <a:ext cx="6611661" cy="3308486"/>
          </a:xfrm>
          <a:prstGeom prst="rect">
            <a:avLst/>
          </a:prstGeom>
          <a:ln>
            <a:noFill/>
          </a:ln>
          <a:effectLst>
            <a:outerShdw blurRad="190500" algn="tl" rotWithShape="0">
              <a:srgbClr val="000000">
                <a:alpha val="70000"/>
              </a:srgbClr>
            </a:outerShdw>
          </a:effectLst>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solidFill>
                  <a:srgbClr val="205454"/>
                </a:solidFill>
              </a:rPr>
              <a:t>Plans</a:t>
            </a:r>
            <a:r>
              <a:rPr lang="en-PH" altLang="en-US" sz="900" b="1" dirty="0">
                <a:solidFill>
                  <a:srgbClr val="205454"/>
                </a:solidFill>
              </a:rPr>
              <a:t>, pricing and details subject to change without prior notice. T</a:t>
            </a:r>
            <a:r>
              <a:rPr lang="en-PH" sz="900" b="1" dirty="0">
                <a:solidFill>
                  <a:srgbClr val="205454"/>
                </a:solidFill>
              </a:rPr>
              <a:t>his material is not for reproduction or distribution without prior consent of the developer.</a:t>
            </a:r>
            <a:endParaRPr lang="en-US" altLang="en-US" sz="900" b="1" dirty="0">
              <a:solidFill>
                <a:srgbClr val="205454"/>
              </a:solidFill>
            </a:endParaRPr>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7487947"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 – BUILDING E</a:t>
            </a:r>
            <a:endParaRPr lang="en-US" dirty="0">
              <a:solidFill>
                <a:srgbClr val="205454"/>
              </a:solidFill>
            </a:endParaRPr>
          </a:p>
        </p:txBody>
      </p:sp>
      <p:graphicFrame>
        <p:nvGraphicFramePr>
          <p:cNvPr id="14" name="Table 13">
            <a:extLst>
              <a:ext uri="{FF2B5EF4-FFF2-40B4-BE49-F238E27FC236}">
                <a16:creationId xmlns:a16="http://schemas.microsoft.com/office/drawing/2014/main" xmlns="" id="{A421B793-0DEE-47D7-B998-7A83D4230BA1}"/>
              </a:ext>
            </a:extLst>
          </p:cNvPr>
          <p:cNvGraphicFramePr>
            <a:graphicFrameLocks noGrp="1"/>
          </p:cNvGraphicFramePr>
          <p:nvPr>
            <p:extLst/>
          </p:nvPr>
        </p:nvGraphicFramePr>
        <p:xfrm>
          <a:off x="7171622" y="2969486"/>
          <a:ext cx="4822635" cy="883920"/>
        </p:xfrm>
        <a:graphic>
          <a:graphicData uri="http://schemas.openxmlformats.org/drawingml/2006/table">
            <a:tbl>
              <a:tblPr firstRow="1" bandRow="1">
                <a:tableStyleId>{5FD0F851-EC5A-4D38-B0AD-8093EC10F338}</a:tableStyleId>
              </a:tblPr>
              <a:tblGrid>
                <a:gridCol w="1607545">
                  <a:extLst>
                    <a:ext uri="{9D8B030D-6E8A-4147-A177-3AD203B41FA5}">
                      <a16:colId xmlns:a16="http://schemas.microsoft.com/office/drawing/2014/main" xmlns="" val="20001"/>
                    </a:ext>
                  </a:extLst>
                </a:gridCol>
                <a:gridCol w="1607545">
                  <a:extLst>
                    <a:ext uri="{9D8B030D-6E8A-4147-A177-3AD203B41FA5}">
                      <a16:colId xmlns:a16="http://schemas.microsoft.com/office/drawing/2014/main" xmlns="" val="671730739"/>
                    </a:ext>
                  </a:extLst>
                </a:gridCol>
                <a:gridCol w="1607545">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TYPE</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AREA</a:t>
                      </a:r>
                    </a:p>
                  </a:txBody>
                  <a:tcPr anchor="ct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One Bedroom</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24.41 – 24.99 sqm</a:t>
                      </a:r>
                    </a:p>
                  </a:txBody>
                  <a:tcPr>
                    <a:lnL w="3175">
                      <a:solidFill>
                        <a:srgbClr val="205454"/>
                      </a:solidFill>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176 units</a:t>
                      </a:r>
                    </a:p>
                  </a:txBody>
                  <a:tcPr>
                    <a:lnL w="3175">
                      <a:solidFill>
                        <a:srgbClr val="205454"/>
                      </a:solidFill>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Studio End</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23.51 sqm</a:t>
                      </a:r>
                    </a:p>
                  </a:txBody>
                  <a:tcPr>
                    <a:lnL w="3174">
                      <a:solidFill>
                        <a:srgbClr val="205454"/>
                      </a:solidFill>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7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bl>
          </a:graphicData>
        </a:graphic>
      </p:graphicFrame>
      <p:graphicFrame>
        <p:nvGraphicFramePr>
          <p:cNvPr id="15" name="Table 14">
            <a:extLst>
              <a:ext uri="{FF2B5EF4-FFF2-40B4-BE49-F238E27FC236}">
                <a16:creationId xmlns:a16="http://schemas.microsoft.com/office/drawing/2014/main" xmlns="" id="{37AA2974-1E32-45FC-9282-EF361C1DB149}"/>
              </a:ext>
            </a:extLst>
          </p:cNvPr>
          <p:cNvGraphicFramePr>
            <a:graphicFrameLocks noGrp="1"/>
          </p:cNvGraphicFramePr>
          <p:nvPr>
            <p:extLst/>
          </p:nvPr>
        </p:nvGraphicFramePr>
        <p:xfrm>
          <a:off x="7171621" y="1626308"/>
          <a:ext cx="4822636" cy="1188720"/>
        </p:xfrm>
        <a:graphic>
          <a:graphicData uri="http://schemas.openxmlformats.org/drawingml/2006/table">
            <a:tbl>
              <a:tblPr firstRow="1" bandRow="1">
                <a:tableStyleId>{5FD0F851-EC5A-4D38-B0AD-8093EC10F338}</a:tableStyleId>
              </a:tblPr>
              <a:tblGrid>
                <a:gridCol w="2411318">
                  <a:extLst>
                    <a:ext uri="{9D8B030D-6E8A-4147-A177-3AD203B41FA5}">
                      <a16:colId xmlns:a16="http://schemas.microsoft.com/office/drawing/2014/main" xmlns="" val="20001"/>
                    </a:ext>
                  </a:extLst>
                </a:gridCol>
                <a:gridCol w="2411318">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FLOOR</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Ground Floor</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45 units </a:t>
                      </a:r>
                    </a:p>
                  </a:txBody>
                  <a:tcPr>
                    <a:lnL w="317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2</a:t>
                      </a:r>
                      <a:r>
                        <a:rPr lang="en-US" sz="1400" baseline="30000" dirty="0">
                          <a:latin typeface="Calibri"/>
                        </a:rPr>
                        <a:t>nd</a:t>
                      </a:r>
                      <a:r>
                        <a:rPr lang="en-US" sz="1400" baseline="0" dirty="0">
                          <a:latin typeface="Calibri"/>
                        </a:rPr>
                        <a:t> to 4</a:t>
                      </a:r>
                      <a:r>
                        <a:rPr lang="en-US" sz="1400" baseline="30000" dirty="0">
                          <a:latin typeface="Calibri"/>
                        </a:rPr>
                        <a:t>th</a:t>
                      </a:r>
                      <a:r>
                        <a:rPr lang="en-US" sz="1400" baseline="0" dirty="0">
                          <a:latin typeface="Calibri"/>
                        </a:rPr>
                        <a:t> Floor</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per floor</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1" baseline="0" dirty="0">
                          <a:latin typeface="Calibri"/>
                        </a:rPr>
                        <a:t>   Total</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tc>
                  <a:txBody>
                    <a:bodyPr/>
                    <a:lstStyle/>
                    <a:p>
                      <a:pPr lvl="0" algn="ctr">
                        <a:lnSpc>
                          <a:spcPct val="100000"/>
                        </a:lnSpc>
                        <a:buNone/>
                      </a:pPr>
                      <a:r>
                        <a:rPr lang="en-US" sz="1400" b="1" baseline="0" dirty="0">
                          <a:latin typeface="Calibri"/>
                        </a:rPr>
                        <a:t>183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extLst>
                  <a:ext uri="{0D108BD9-81ED-4DB2-BD59-A6C34878D82A}">
                    <a16:rowId xmlns:a16="http://schemas.microsoft.com/office/drawing/2014/main" xmlns="" val="3312158801"/>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364255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35" y="1245165"/>
            <a:ext cx="6611661" cy="3308486"/>
          </a:xfrm>
          <a:prstGeom prst="rect">
            <a:avLst/>
          </a:prstGeom>
          <a:ln>
            <a:noFill/>
          </a:ln>
          <a:effectLst>
            <a:outerShdw blurRad="190500" algn="tl" rotWithShape="0">
              <a:srgbClr val="000000">
                <a:alpha val="70000"/>
              </a:srgbClr>
            </a:outerShdw>
          </a:effectLst>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7473521"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 – BUILDING F</a:t>
            </a:r>
            <a:endParaRPr lang="en-US" dirty="0">
              <a:solidFill>
                <a:srgbClr val="205454"/>
              </a:solidFill>
            </a:endParaRPr>
          </a:p>
        </p:txBody>
      </p:sp>
      <p:graphicFrame>
        <p:nvGraphicFramePr>
          <p:cNvPr id="14" name="Table 13">
            <a:extLst>
              <a:ext uri="{FF2B5EF4-FFF2-40B4-BE49-F238E27FC236}">
                <a16:creationId xmlns:a16="http://schemas.microsoft.com/office/drawing/2014/main" xmlns="" id="{A421B793-0DEE-47D7-B998-7A83D4230BA1}"/>
              </a:ext>
            </a:extLst>
          </p:cNvPr>
          <p:cNvGraphicFramePr>
            <a:graphicFrameLocks noGrp="1"/>
          </p:cNvGraphicFramePr>
          <p:nvPr>
            <p:extLst/>
          </p:nvPr>
        </p:nvGraphicFramePr>
        <p:xfrm>
          <a:off x="7171622" y="2969486"/>
          <a:ext cx="4822635" cy="1188720"/>
        </p:xfrm>
        <a:graphic>
          <a:graphicData uri="http://schemas.openxmlformats.org/drawingml/2006/table">
            <a:tbl>
              <a:tblPr firstRow="1" bandRow="1">
                <a:tableStyleId>{5FD0F851-EC5A-4D38-B0AD-8093EC10F338}</a:tableStyleId>
              </a:tblPr>
              <a:tblGrid>
                <a:gridCol w="1607545">
                  <a:extLst>
                    <a:ext uri="{9D8B030D-6E8A-4147-A177-3AD203B41FA5}">
                      <a16:colId xmlns:a16="http://schemas.microsoft.com/office/drawing/2014/main" xmlns="" val="20001"/>
                    </a:ext>
                  </a:extLst>
                </a:gridCol>
                <a:gridCol w="1607545">
                  <a:extLst>
                    <a:ext uri="{9D8B030D-6E8A-4147-A177-3AD203B41FA5}">
                      <a16:colId xmlns:a16="http://schemas.microsoft.com/office/drawing/2014/main" xmlns="" val="671730739"/>
                    </a:ext>
                  </a:extLst>
                </a:gridCol>
                <a:gridCol w="1607545">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TYPE</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AREA</a:t>
                      </a:r>
                    </a:p>
                  </a:txBody>
                  <a:tcPr anchor="ct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One Bedroom</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24.41 – 24.99 sqm</a:t>
                      </a:r>
                    </a:p>
                  </a:txBody>
                  <a:tcPr>
                    <a:lnL w="3175">
                      <a:solidFill>
                        <a:srgbClr val="205454"/>
                      </a:solidFill>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175 units</a:t>
                      </a:r>
                    </a:p>
                  </a:txBody>
                  <a:tcPr>
                    <a:lnL w="3175">
                      <a:solidFill>
                        <a:srgbClr val="205454"/>
                      </a:solidFill>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Studio End</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23.51 sqm</a:t>
                      </a:r>
                    </a:p>
                  </a:txBody>
                  <a:tcPr>
                    <a:lnL w="3174">
                      <a:solidFill>
                        <a:srgbClr val="205454"/>
                      </a:solidFill>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7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aseline="0" dirty="0">
                          <a:latin typeface="Calibri"/>
                        </a:rPr>
                        <a:t>   Studio</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17.63 – 18.21 sqm</a:t>
                      </a:r>
                    </a:p>
                  </a:txBody>
                  <a:tcPr>
                    <a:lnL w="3174"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985615468"/>
                  </a:ext>
                </a:extLst>
              </a:tr>
            </a:tbl>
          </a:graphicData>
        </a:graphic>
      </p:graphicFrame>
      <p:graphicFrame>
        <p:nvGraphicFramePr>
          <p:cNvPr id="15" name="Table 14">
            <a:extLst>
              <a:ext uri="{FF2B5EF4-FFF2-40B4-BE49-F238E27FC236}">
                <a16:creationId xmlns:a16="http://schemas.microsoft.com/office/drawing/2014/main" xmlns="" id="{37AA2974-1E32-45FC-9282-EF361C1DB149}"/>
              </a:ext>
            </a:extLst>
          </p:cNvPr>
          <p:cNvGraphicFramePr>
            <a:graphicFrameLocks noGrp="1"/>
          </p:cNvGraphicFramePr>
          <p:nvPr>
            <p:extLst/>
          </p:nvPr>
        </p:nvGraphicFramePr>
        <p:xfrm>
          <a:off x="7171621" y="1626308"/>
          <a:ext cx="4822636" cy="1188720"/>
        </p:xfrm>
        <a:graphic>
          <a:graphicData uri="http://schemas.openxmlformats.org/drawingml/2006/table">
            <a:tbl>
              <a:tblPr firstRow="1" bandRow="1">
                <a:tableStyleId>{5FD0F851-EC5A-4D38-B0AD-8093EC10F338}</a:tableStyleId>
              </a:tblPr>
              <a:tblGrid>
                <a:gridCol w="2411318">
                  <a:extLst>
                    <a:ext uri="{9D8B030D-6E8A-4147-A177-3AD203B41FA5}">
                      <a16:colId xmlns:a16="http://schemas.microsoft.com/office/drawing/2014/main" xmlns="" val="20001"/>
                    </a:ext>
                  </a:extLst>
                </a:gridCol>
                <a:gridCol w="2411318">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FLOOR</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Ground Floor</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a:t>
                      </a:r>
                    </a:p>
                  </a:txBody>
                  <a:tcPr>
                    <a:lnL w="317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2</a:t>
                      </a:r>
                      <a:r>
                        <a:rPr lang="en-US" sz="1400" baseline="30000" dirty="0">
                          <a:latin typeface="Calibri"/>
                        </a:rPr>
                        <a:t>nd</a:t>
                      </a:r>
                      <a:r>
                        <a:rPr lang="en-US" sz="1400" baseline="0" dirty="0">
                          <a:latin typeface="Calibri"/>
                        </a:rPr>
                        <a:t> to 4</a:t>
                      </a:r>
                      <a:r>
                        <a:rPr lang="en-US" sz="1400" baseline="30000" dirty="0">
                          <a:latin typeface="Calibri"/>
                        </a:rPr>
                        <a:t>th</a:t>
                      </a:r>
                      <a:r>
                        <a:rPr lang="en-US" sz="1400" baseline="0" dirty="0">
                          <a:latin typeface="Calibri"/>
                        </a:rPr>
                        <a:t> Floor</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per floor</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1" baseline="0" dirty="0">
                          <a:latin typeface="Calibri"/>
                        </a:rPr>
                        <a:t>   Total</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tc>
                  <a:txBody>
                    <a:bodyPr/>
                    <a:lstStyle/>
                    <a:p>
                      <a:pPr lvl="0" algn="ctr">
                        <a:lnSpc>
                          <a:spcPct val="100000"/>
                        </a:lnSpc>
                        <a:buNone/>
                      </a:pPr>
                      <a:r>
                        <a:rPr lang="en-US" sz="1400" b="1" baseline="0" dirty="0">
                          <a:latin typeface="Calibri"/>
                        </a:rPr>
                        <a:t>184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extLst>
                  <a:ext uri="{0D108BD9-81ED-4DB2-BD59-A6C34878D82A}">
                    <a16:rowId xmlns:a16="http://schemas.microsoft.com/office/drawing/2014/main" xmlns="" val="3312158801"/>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511421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35" y="1245165"/>
            <a:ext cx="6611661" cy="3308486"/>
          </a:xfrm>
          <a:prstGeom prst="rect">
            <a:avLst/>
          </a:prstGeom>
          <a:ln>
            <a:noFill/>
          </a:ln>
          <a:effectLst>
            <a:outerShdw blurRad="190500" algn="tl" rotWithShape="0">
              <a:srgbClr val="000000">
                <a:alpha val="70000"/>
              </a:srgbClr>
            </a:outerShdw>
          </a:effectLst>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7518405"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 – BUILDING G</a:t>
            </a:r>
            <a:endParaRPr lang="en-US" dirty="0">
              <a:solidFill>
                <a:srgbClr val="205454"/>
              </a:solidFill>
            </a:endParaRPr>
          </a:p>
        </p:txBody>
      </p:sp>
      <p:graphicFrame>
        <p:nvGraphicFramePr>
          <p:cNvPr id="14" name="Table 13">
            <a:extLst>
              <a:ext uri="{FF2B5EF4-FFF2-40B4-BE49-F238E27FC236}">
                <a16:creationId xmlns:a16="http://schemas.microsoft.com/office/drawing/2014/main" xmlns="" id="{A421B793-0DEE-47D7-B998-7A83D4230BA1}"/>
              </a:ext>
            </a:extLst>
          </p:cNvPr>
          <p:cNvGraphicFramePr>
            <a:graphicFrameLocks noGrp="1"/>
          </p:cNvGraphicFramePr>
          <p:nvPr>
            <p:extLst/>
          </p:nvPr>
        </p:nvGraphicFramePr>
        <p:xfrm>
          <a:off x="7171622" y="2969486"/>
          <a:ext cx="4822635" cy="883920"/>
        </p:xfrm>
        <a:graphic>
          <a:graphicData uri="http://schemas.openxmlformats.org/drawingml/2006/table">
            <a:tbl>
              <a:tblPr firstRow="1" bandRow="1">
                <a:tableStyleId>{5FD0F851-EC5A-4D38-B0AD-8093EC10F338}</a:tableStyleId>
              </a:tblPr>
              <a:tblGrid>
                <a:gridCol w="1607545">
                  <a:extLst>
                    <a:ext uri="{9D8B030D-6E8A-4147-A177-3AD203B41FA5}">
                      <a16:colId xmlns:a16="http://schemas.microsoft.com/office/drawing/2014/main" xmlns="" val="20001"/>
                    </a:ext>
                  </a:extLst>
                </a:gridCol>
                <a:gridCol w="1607545">
                  <a:extLst>
                    <a:ext uri="{9D8B030D-6E8A-4147-A177-3AD203B41FA5}">
                      <a16:colId xmlns:a16="http://schemas.microsoft.com/office/drawing/2014/main" xmlns="" val="671730739"/>
                    </a:ext>
                  </a:extLst>
                </a:gridCol>
                <a:gridCol w="1607545">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TYPE</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AREA</a:t>
                      </a:r>
                    </a:p>
                  </a:txBody>
                  <a:tcPr anchor="ct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One Bedroom</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24.41 – 24.99 sqm</a:t>
                      </a:r>
                    </a:p>
                  </a:txBody>
                  <a:tcPr>
                    <a:lnL w="3175">
                      <a:solidFill>
                        <a:srgbClr val="205454"/>
                      </a:solidFill>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176 units</a:t>
                      </a:r>
                    </a:p>
                  </a:txBody>
                  <a:tcPr>
                    <a:lnL w="3175">
                      <a:solidFill>
                        <a:srgbClr val="205454"/>
                      </a:solidFill>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Studio End</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23.51 sqm</a:t>
                      </a:r>
                    </a:p>
                  </a:txBody>
                  <a:tcPr>
                    <a:lnL w="3174">
                      <a:solidFill>
                        <a:srgbClr val="205454"/>
                      </a:solidFill>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7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bl>
          </a:graphicData>
        </a:graphic>
      </p:graphicFrame>
      <p:graphicFrame>
        <p:nvGraphicFramePr>
          <p:cNvPr id="15" name="Table 14">
            <a:extLst>
              <a:ext uri="{FF2B5EF4-FFF2-40B4-BE49-F238E27FC236}">
                <a16:creationId xmlns:a16="http://schemas.microsoft.com/office/drawing/2014/main" xmlns="" id="{37AA2974-1E32-45FC-9282-EF361C1DB149}"/>
              </a:ext>
            </a:extLst>
          </p:cNvPr>
          <p:cNvGraphicFramePr>
            <a:graphicFrameLocks noGrp="1"/>
          </p:cNvGraphicFramePr>
          <p:nvPr>
            <p:extLst/>
          </p:nvPr>
        </p:nvGraphicFramePr>
        <p:xfrm>
          <a:off x="7171621" y="1626308"/>
          <a:ext cx="4822636" cy="1188720"/>
        </p:xfrm>
        <a:graphic>
          <a:graphicData uri="http://schemas.openxmlformats.org/drawingml/2006/table">
            <a:tbl>
              <a:tblPr firstRow="1" bandRow="1">
                <a:tableStyleId>{5FD0F851-EC5A-4D38-B0AD-8093EC10F338}</a:tableStyleId>
              </a:tblPr>
              <a:tblGrid>
                <a:gridCol w="2411318">
                  <a:extLst>
                    <a:ext uri="{9D8B030D-6E8A-4147-A177-3AD203B41FA5}">
                      <a16:colId xmlns:a16="http://schemas.microsoft.com/office/drawing/2014/main" xmlns="" val="20001"/>
                    </a:ext>
                  </a:extLst>
                </a:gridCol>
                <a:gridCol w="2411318">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FLOOR</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Ground Floor</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45 units </a:t>
                      </a:r>
                    </a:p>
                  </a:txBody>
                  <a:tcPr>
                    <a:lnL w="317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2</a:t>
                      </a:r>
                      <a:r>
                        <a:rPr lang="en-US" sz="1400" baseline="30000" dirty="0">
                          <a:latin typeface="Calibri"/>
                        </a:rPr>
                        <a:t>nd</a:t>
                      </a:r>
                      <a:r>
                        <a:rPr lang="en-US" sz="1400" baseline="0" dirty="0">
                          <a:latin typeface="Calibri"/>
                        </a:rPr>
                        <a:t> to 4</a:t>
                      </a:r>
                      <a:r>
                        <a:rPr lang="en-US" sz="1400" baseline="30000" dirty="0">
                          <a:latin typeface="Calibri"/>
                        </a:rPr>
                        <a:t>th</a:t>
                      </a:r>
                      <a:r>
                        <a:rPr lang="en-US" sz="1400" baseline="0" dirty="0">
                          <a:latin typeface="Calibri"/>
                        </a:rPr>
                        <a:t> Floor</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per floor</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1" baseline="0" dirty="0">
                          <a:latin typeface="Calibri"/>
                        </a:rPr>
                        <a:t>   Total</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tc>
                  <a:txBody>
                    <a:bodyPr/>
                    <a:lstStyle/>
                    <a:p>
                      <a:pPr lvl="0" algn="ctr">
                        <a:lnSpc>
                          <a:spcPct val="100000"/>
                        </a:lnSpc>
                        <a:buNone/>
                      </a:pPr>
                      <a:r>
                        <a:rPr lang="en-US" sz="1400" b="1" baseline="0" dirty="0">
                          <a:latin typeface="Calibri"/>
                        </a:rPr>
                        <a:t>183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extLst>
                  <a:ext uri="{0D108BD9-81ED-4DB2-BD59-A6C34878D82A}">
                    <a16:rowId xmlns:a16="http://schemas.microsoft.com/office/drawing/2014/main" xmlns="" val="3312158801"/>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244572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35" y="1245165"/>
            <a:ext cx="6611661" cy="3308486"/>
          </a:xfrm>
          <a:prstGeom prst="rect">
            <a:avLst/>
          </a:prstGeom>
          <a:ln>
            <a:noFill/>
          </a:ln>
          <a:effectLst>
            <a:outerShdw blurRad="190500" algn="tl" rotWithShape="0">
              <a:srgbClr val="000000">
                <a:alpha val="70000"/>
              </a:srgbClr>
            </a:outerShdw>
          </a:effectLst>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7534435"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BUILDING CHART – BUILDING H</a:t>
            </a:r>
            <a:endParaRPr lang="en-US" dirty="0">
              <a:solidFill>
                <a:srgbClr val="205454"/>
              </a:solidFill>
            </a:endParaRPr>
          </a:p>
        </p:txBody>
      </p:sp>
      <p:graphicFrame>
        <p:nvGraphicFramePr>
          <p:cNvPr id="15" name="Table 14">
            <a:extLst>
              <a:ext uri="{FF2B5EF4-FFF2-40B4-BE49-F238E27FC236}">
                <a16:creationId xmlns:a16="http://schemas.microsoft.com/office/drawing/2014/main" xmlns="" id="{37AA2974-1E32-45FC-9282-EF361C1DB149}"/>
              </a:ext>
            </a:extLst>
          </p:cNvPr>
          <p:cNvGraphicFramePr>
            <a:graphicFrameLocks noGrp="1"/>
          </p:cNvGraphicFramePr>
          <p:nvPr>
            <p:extLst/>
          </p:nvPr>
        </p:nvGraphicFramePr>
        <p:xfrm>
          <a:off x="7171621" y="1626308"/>
          <a:ext cx="4822636" cy="1188720"/>
        </p:xfrm>
        <a:graphic>
          <a:graphicData uri="http://schemas.openxmlformats.org/drawingml/2006/table">
            <a:tbl>
              <a:tblPr firstRow="1" bandRow="1">
                <a:tableStyleId>{5FD0F851-EC5A-4D38-B0AD-8093EC10F338}</a:tableStyleId>
              </a:tblPr>
              <a:tblGrid>
                <a:gridCol w="2411318">
                  <a:extLst>
                    <a:ext uri="{9D8B030D-6E8A-4147-A177-3AD203B41FA5}">
                      <a16:colId xmlns:a16="http://schemas.microsoft.com/office/drawing/2014/main" xmlns="" val="20001"/>
                    </a:ext>
                  </a:extLst>
                </a:gridCol>
                <a:gridCol w="2411318">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FLOOR</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Ground Floor</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a:t>
                      </a:r>
                    </a:p>
                  </a:txBody>
                  <a:tcPr>
                    <a:lnL w="3175"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2</a:t>
                      </a:r>
                      <a:r>
                        <a:rPr lang="en-US" sz="1400" baseline="30000" dirty="0">
                          <a:latin typeface="Calibri"/>
                        </a:rPr>
                        <a:t>nd</a:t>
                      </a:r>
                      <a:r>
                        <a:rPr lang="en-US" sz="1400" baseline="0" dirty="0">
                          <a:latin typeface="Calibri"/>
                        </a:rPr>
                        <a:t> to 4</a:t>
                      </a:r>
                      <a:r>
                        <a:rPr lang="en-US" sz="1400" baseline="30000" dirty="0">
                          <a:latin typeface="Calibri"/>
                        </a:rPr>
                        <a:t>th</a:t>
                      </a:r>
                      <a:r>
                        <a:rPr lang="en-US" sz="1400" baseline="0" dirty="0">
                          <a:latin typeface="Calibri"/>
                        </a:rPr>
                        <a:t> Floor</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46 units per floor</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1" baseline="0" dirty="0">
                          <a:latin typeface="Calibri"/>
                        </a:rPr>
                        <a:t>   Total</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tc>
                  <a:txBody>
                    <a:bodyPr/>
                    <a:lstStyle/>
                    <a:p>
                      <a:pPr lvl="0" algn="ctr">
                        <a:lnSpc>
                          <a:spcPct val="100000"/>
                        </a:lnSpc>
                        <a:buNone/>
                      </a:pPr>
                      <a:r>
                        <a:rPr lang="en-US" sz="1400" b="1" baseline="0" dirty="0">
                          <a:latin typeface="Calibri"/>
                        </a:rPr>
                        <a:t>184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D4E1E2"/>
                    </a:solidFill>
                  </a:tcPr>
                </a:tc>
                <a:extLst>
                  <a:ext uri="{0D108BD9-81ED-4DB2-BD59-A6C34878D82A}">
                    <a16:rowId xmlns:a16="http://schemas.microsoft.com/office/drawing/2014/main" xmlns="" val="3312158801"/>
                  </a:ext>
                </a:extLst>
              </a:tr>
            </a:tbl>
          </a:graphicData>
        </a:graphic>
      </p:graphicFrame>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graphicFrame>
        <p:nvGraphicFramePr>
          <p:cNvPr id="10" name="Table 9">
            <a:extLst>
              <a:ext uri="{FF2B5EF4-FFF2-40B4-BE49-F238E27FC236}">
                <a16:creationId xmlns:a16="http://schemas.microsoft.com/office/drawing/2014/main" xmlns="" id="{78087A6A-C63F-4C6E-A001-65C05809476B}"/>
              </a:ext>
            </a:extLst>
          </p:cNvPr>
          <p:cNvGraphicFramePr>
            <a:graphicFrameLocks noGrp="1"/>
          </p:cNvGraphicFramePr>
          <p:nvPr>
            <p:extLst/>
          </p:nvPr>
        </p:nvGraphicFramePr>
        <p:xfrm>
          <a:off x="7171622" y="2969486"/>
          <a:ext cx="4822635" cy="1188720"/>
        </p:xfrm>
        <a:graphic>
          <a:graphicData uri="http://schemas.openxmlformats.org/drawingml/2006/table">
            <a:tbl>
              <a:tblPr firstRow="1" bandRow="1">
                <a:tableStyleId>{5FD0F851-EC5A-4D38-B0AD-8093EC10F338}</a:tableStyleId>
              </a:tblPr>
              <a:tblGrid>
                <a:gridCol w="1607545">
                  <a:extLst>
                    <a:ext uri="{9D8B030D-6E8A-4147-A177-3AD203B41FA5}">
                      <a16:colId xmlns:a16="http://schemas.microsoft.com/office/drawing/2014/main" xmlns="" val="20001"/>
                    </a:ext>
                  </a:extLst>
                </a:gridCol>
                <a:gridCol w="1607545">
                  <a:extLst>
                    <a:ext uri="{9D8B030D-6E8A-4147-A177-3AD203B41FA5}">
                      <a16:colId xmlns:a16="http://schemas.microsoft.com/office/drawing/2014/main" xmlns="" val="671730739"/>
                    </a:ext>
                  </a:extLst>
                </a:gridCol>
                <a:gridCol w="1607545">
                  <a:extLst>
                    <a:ext uri="{9D8B030D-6E8A-4147-A177-3AD203B41FA5}">
                      <a16:colId xmlns:a16="http://schemas.microsoft.com/office/drawing/2014/main" xmlns="" val="588899884"/>
                    </a:ext>
                  </a:extLst>
                </a:gridCol>
              </a:tblGrid>
              <a:tr h="241202">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TYPE</a:t>
                      </a:r>
                    </a:p>
                  </a:txBody>
                  <a:tcPr anchor="ctr">
                    <a:lnL w="9525" cap="flat" cmpd="sng" algn="ctr">
                      <a:solidFill>
                        <a:srgbClr val="205454"/>
                      </a:solidFill>
                      <a:prstDash val="solid"/>
                      <a:round/>
                      <a:headEnd type="none" w="med" len="med"/>
                      <a:tailEnd type="none" w="med" len="med"/>
                    </a:lnL>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UNIT AREA</a:t>
                      </a:r>
                    </a:p>
                  </a:txBody>
                  <a:tcPr anchor="ct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tc>
                  <a:txBody>
                    <a:bodyPr/>
                    <a:lstStyle/>
                    <a:p>
                      <a:pPr algn="ctr"/>
                      <a:r>
                        <a:rPr lang="en-US" sz="1200" dirty="0">
                          <a:solidFill>
                            <a:schemeClr val="bg1"/>
                          </a:solidFill>
                          <a:latin typeface="Century Schoolbook" panose="02040604050505020304" pitchFamily="18" charset="0"/>
                          <a:cs typeface="Angsana New" panose="02020603050405020304" pitchFamily="18" charset="-34"/>
                        </a:rPr>
                        <a:t>NO. OF UNITS</a:t>
                      </a:r>
                    </a:p>
                  </a:txBody>
                  <a:tcPr anchor="ctr">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solidFill>
                      <a:srgbClr val="205454"/>
                    </a:solidFill>
                  </a:tcPr>
                </a:tc>
                <a:extLst>
                  <a:ext uri="{0D108BD9-81ED-4DB2-BD59-A6C34878D82A}">
                    <a16:rowId xmlns:a16="http://schemas.microsoft.com/office/drawing/2014/main" xmlns="" val="10000"/>
                  </a:ext>
                </a:extLst>
              </a:tr>
              <a:tr h="241202">
                <a:tc>
                  <a:txBody>
                    <a:bodyPr/>
                    <a:lstStyle/>
                    <a:p>
                      <a:pPr lvl="0" algn="l">
                        <a:lnSpc>
                          <a:spcPct val="100000"/>
                        </a:lnSpc>
                        <a:buNone/>
                      </a:pPr>
                      <a:r>
                        <a:rPr lang="en-US" sz="1400" baseline="0" dirty="0">
                          <a:latin typeface="Calibri"/>
                        </a:rPr>
                        <a:t>   One Bedroom</a:t>
                      </a:r>
                    </a:p>
                  </a:txBody>
                  <a:tcPr>
                    <a:lnL w="9525" cap="flat" cmpd="sng" algn="ctr">
                      <a:solidFill>
                        <a:srgbClr val="205454"/>
                      </a:solidFill>
                      <a:prstDash val="solid"/>
                      <a:round/>
                      <a:headEnd type="none" w="med" len="med"/>
                      <a:tailEnd type="none" w="med" len="med"/>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24.41 – 24.99 sqm</a:t>
                      </a:r>
                    </a:p>
                  </a:txBody>
                  <a:tcPr>
                    <a:lnL w="3175">
                      <a:solidFill>
                        <a:srgbClr val="205454"/>
                      </a:solidFill>
                    </a:lnL>
                    <a:lnR w="317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175 units</a:t>
                      </a:r>
                    </a:p>
                  </a:txBody>
                  <a:tcPr>
                    <a:lnL w="3175">
                      <a:solidFill>
                        <a:srgbClr val="205454"/>
                      </a:solidFill>
                    </a:lnL>
                    <a:lnR w="9525" cap="flat" cmpd="sng" algn="ctr">
                      <a:solidFill>
                        <a:srgbClr val="205454"/>
                      </a:solidFill>
                      <a:prstDash val="solid"/>
                      <a:round/>
                      <a:headEnd type="none" w="med" len="med"/>
                      <a:tailEnd type="none" w="med" len="med"/>
                    </a:lnR>
                    <a:lnT w="952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302889741"/>
                  </a:ext>
                </a:extLst>
              </a:tr>
              <a:tr h="241202">
                <a:tc>
                  <a:txBody>
                    <a:bodyPr/>
                    <a:lstStyle/>
                    <a:p>
                      <a:pPr lvl="0" algn="l">
                        <a:lnSpc>
                          <a:spcPct val="100000"/>
                        </a:lnSpc>
                        <a:buNone/>
                      </a:pPr>
                      <a:r>
                        <a:rPr lang="en-US" sz="1400" baseline="0" dirty="0">
                          <a:latin typeface="Calibri"/>
                        </a:rPr>
                        <a:t>   Studio End</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23.51 sqm</a:t>
                      </a:r>
                    </a:p>
                  </a:txBody>
                  <a:tcPr>
                    <a:lnL w="3174">
                      <a:solidFill>
                        <a:srgbClr val="205454"/>
                      </a:solidFill>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7 units</a:t>
                      </a:r>
                    </a:p>
                  </a:txBody>
                  <a:tcPr>
                    <a:lnL w="3174">
                      <a:solidFill>
                        <a:srgbClr val="205454"/>
                      </a:solidFill>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317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401327239"/>
                  </a:ext>
                </a:extLst>
              </a:tr>
              <a:tr h="225409">
                <a:tc>
                  <a:txBody>
                    <a:bodyPr/>
                    <a:lstStyle/>
                    <a:p>
                      <a:pPr lvl="0" algn="l">
                        <a:lnSpc>
                          <a:spcPct val="100000"/>
                        </a:lnSpc>
                        <a:buNone/>
                      </a:pPr>
                      <a:r>
                        <a:rPr lang="en-US" sz="1400" baseline="0" dirty="0">
                          <a:latin typeface="Calibri"/>
                        </a:rPr>
                        <a:t>   Studio</a:t>
                      </a:r>
                    </a:p>
                  </a:txBody>
                  <a:tcPr>
                    <a:lnL w="9525"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17.63 – 18.21 sqm</a:t>
                      </a:r>
                    </a:p>
                  </a:txBody>
                  <a:tcPr>
                    <a:lnL w="3174" cap="flat" cmpd="sng" algn="ctr">
                      <a:solidFill>
                        <a:srgbClr val="205454"/>
                      </a:solidFill>
                      <a:prstDash val="solid"/>
                      <a:round/>
                      <a:headEnd type="none" w="med" len="med"/>
                      <a:tailEnd type="none" w="med" len="med"/>
                    </a:lnL>
                    <a:lnR w="3174"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tc>
                  <a:txBody>
                    <a:bodyPr/>
                    <a:lstStyle/>
                    <a:p>
                      <a:pPr lvl="0" algn="ctr">
                        <a:lnSpc>
                          <a:spcPct val="100000"/>
                        </a:lnSpc>
                        <a:buNone/>
                      </a:pPr>
                      <a:r>
                        <a:rPr lang="en-US" sz="1400" baseline="0" dirty="0">
                          <a:latin typeface="Calibri"/>
                        </a:rPr>
                        <a:t>2 units</a:t>
                      </a:r>
                    </a:p>
                  </a:txBody>
                  <a:tcPr>
                    <a:lnL w="3174" cap="flat" cmpd="sng" algn="ctr">
                      <a:solidFill>
                        <a:srgbClr val="205454"/>
                      </a:solidFill>
                      <a:prstDash val="solid"/>
                      <a:round/>
                      <a:headEnd type="none" w="med" len="med"/>
                      <a:tailEnd type="none" w="med" len="med"/>
                    </a:lnL>
                    <a:lnR w="9525" cap="flat" cmpd="sng" algn="ctr">
                      <a:solidFill>
                        <a:srgbClr val="205454"/>
                      </a:solidFill>
                      <a:prstDash val="solid"/>
                      <a:round/>
                      <a:headEnd type="none" w="med" len="med"/>
                      <a:tailEnd type="none" w="med" len="med"/>
                    </a:lnR>
                    <a:lnT w="3175" cap="flat" cmpd="sng" algn="ctr">
                      <a:solidFill>
                        <a:srgbClr val="205454"/>
                      </a:solidFill>
                      <a:prstDash val="solid"/>
                      <a:round/>
                      <a:headEnd type="none" w="med" len="med"/>
                      <a:tailEnd type="none" w="med" len="med"/>
                    </a:lnT>
                    <a:lnB w="9525"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985615468"/>
                  </a:ext>
                </a:extLst>
              </a:tr>
            </a:tbl>
          </a:graphicData>
        </a:graphic>
      </p:graphicFrame>
    </p:spTree>
    <p:extLst>
      <p:ext uri="{BB962C8B-B14F-4D97-AF65-F5344CB8AC3E}">
        <p14:creationId xmlns:p14="http://schemas.microsoft.com/office/powerpoint/2010/main" val="1128456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272EB0-E485-44EF-93F1-44F597A30501}"/>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6562333" y="1345735"/>
            <a:ext cx="5060471" cy="33416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Rectangle 28">
            <a:extLst>
              <a:ext uri="{FF2B5EF4-FFF2-40B4-BE49-F238E27FC236}">
                <a16:creationId xmlns:a16="http://schemas.microsoft.com/office/drawing/2014/main" xmlns="" id="{029C4A5F-C38D-4D44-AE07-16FA763942B5}"/>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514D1F0D-D2D5-496B-9095-C54CB5EBE72F}"/>
              </a:ext>
            </a:extLst>
          </p:cNvPr>
          <p:cNvSpPr txBox="1"/>
          <p:nvPr/>
        </p:nvSpPr>
        <p:spPr>
          <a:xfrm>
            <a:off x="202873" y="172490"/>
            <a:ext cx="9288120"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D</a:t>
            </a:r>
            <a:r>
              <a:rPr lang="en-PH" sz="3200" b="1" dirty="0">
                <a:solidFill>
                  <a:srgbClr val="205454"/>
                </a:solidFill>
                <a:effectLst>
                  <a:outerShdw blurRad="38100" dist="38100" dir="2700000" algn="tl">
                    <a:srgbClr val="000000">
                      <a:alpha val="43137"/>
                    </a:srgbClr>
                  </a:outerShdw>
                </a:effectLst>
                <a:latin typeface="Century Schoolbook"/>
              </a:rPr>
              <a:t>EVELOPMENT &amp; BUILDING FEATURES</a:t>
            </a:r>
            <a:endParaRPr lang="en-US" dirty="0">
              <a:solidFill>
                <a:srgbClr val="205454"/>
              </a:solidFill>
            </a:endParaRPr>
          </a:p>
        </p:txBody>
      </p:sp>
      <p:sp>
        <p:nvSpPr>
          <p:cNvPr id="10" name="Rectangle 9">
            <a:extLst>
              <a:ext uri="{FF2B5EF4-FFF2-40B4-BE49-F238E27FC236}">
                <a16:creationId xmlns:a16="http://schemas.microsoft.com/office/drawing/2014/main" xmlns="" id="{4736D45D-9E85-40AF-8ED4-680352EBFCF4}"/>
              </a:ext>
            </a:extLst>
          </p:cNvPr>
          <p:cNvSpPr/>
          <p:nvPr/>
        </p:nvSpPr>
        <p:spPr>
          <a:xfrm>
            <a:off x="775012" y="1275747"/>
            <a:ext cx="5787321" cy="4188006"/>
          </a:xfrm>
          <a:prstGeom prst="rect">
            <a:avLst/>
          </a:prstGeom>
        </p:spPr>
        <p:txBody>
          <a:bodyPr wrap="square" lIns="91440" tIns="45720" rIns="91440" bIns="45720" anchor="t">
            <a:spAutoFit/>
          </a:bodyPr>
          <a:lstStyle/>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Gated community with 24/7 security</a:t>
            </a: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CCTV for common areas</a:t>
            </a: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Mailroom located at the ground floor near the elevator</a:t>
            </a: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Garbage room in every floor</a:t>
            </a:r>
          </a:p>
          <a:p>
            <a:pPr marL="285750" indent="-285750">
              <a:lnSpc>
                <a:spcPct val="150000"/>
              </a:lnSpc>
              <a:buFont typeface="Wingdings" panose="05000000000000000000" pitchFamily="2" charset="2"/>
              <a:buChar char="ü"/>
            </a:pPr>
            <a:r>
              <a:rPr lang="en-US" sz="2000" b="1" dirty="0" err="1">
                <a:solidFill>
                  <a:srgbClr val="205454"/>
                </a:solidFill>
                <a:latin typeface="Century Schoolbook" panose="02040604050505020304" pitchFamily="18" charset="0"/>
                <a:cs typeface="Calibri"/>
              </a:rPr>
              <a:t>Wifi</a:t>
            </a:r>
            <a:r>
              <a:rPr lang="en-US" sz="2000" b="1" dirty="0">
                <a:solidFill>
                  <a:srgbClr val="205454"/>
                </a:solidFill>
                <a:latin typeface="Century Schoolbook" panose="02040604050505020304" pitchFamily="18" charset="0"/>
                <a:cs typeface="Calibri"/>
              </a:rPr>
              <a:t> ready lobby &amp; function rooms</a:t>
            </a:r>
            <a:endParaRPr lang="en-US" sz="2000" b="1" dirty="0">
              <a:solidFill>
                <a:srgbClr val="FF0000"/>
              </a:solidFill>
              <a:latin typeface="Century Schoolbook" panose="02040604050505020304" pitchFamily="18" charset="0"/>
              <a:cs typeface="Calibri"/>
            </a:endParaRP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Property Management Services</a:t>
            </a: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Prime Key Leasing</a:t>
            </a:r>
          </a:p>
          <a:p>
            <a:pPr marL="285750" indent="-285750">
              <a:lnSpc>
                <a:spcPct val="150000"/>
              </a:lnSpc>
              <a:buFont typeface="Wingdings" panose="05000000000000000000" pitchFamily="2" charset="2"/>
              <a:buChar char="ü"/>
            </a:pPr>
            <a:r>
              <a:rPr lang="en-US" sz="2000" b="1" dirty="0">
                <a:solidFill>
                  <a:srgbClr val="205454"/>
                </a:solidFill>
                <a:latin typeface="Century Schoolbook" panose="02040604050505020304" pitchFamily="18" charset="0"/>
                <a:cs typeface="Calibri"/>
              </a:rPr>
              <a:t>Power by Meralco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798841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079CBF3-B83A-4BFE-96D1-A755B98D23D1}"/>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208993" y="576776"/>
            <a:ext cx="9774013" cy="5499210"/>
          </a:xfrm>
          <a:prstGeom prst="rect">
            <a:avLst/>
          </a:prstGeom>
          <a:ln>
            <a:noFill/>
          </a:ln>
          <a:effectLst>
            <a:softEdge rad="112500"/>
          </a:effectLst>
        </p:spPr>
      </p:pic>
      <p:sp>
        <p:nvSpPr>
          <p:cNvPr id="7" name="Rectangle 28">
            <a:extLst>
              <a:ext uri="{FF2B5EF4-FFF2-40B4-BE49-F238E27FC236}">
                <a16:creationId xmlns:a16="http://schemas.microsoft.com/office/drawing/2014/main" xmlns="" id="{FD88E7E0-C6D2-40CB-B2AF-9355713F1F02}"/>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0"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7F663481-CC68-463D-84C7-F098EDB98ABF}"/>
              </a:ext>
            </a:extLst>
          </p:cNvPr>
          <p:cNvSpPr txBox="1"/>
          <p:nvPr/>
        </p:nvSpPr>
        <p:spPr>
          <a:xfrm>
            <a:off x="2037036" y="2844225"/>
            <a:ext cx="8117928" cy="584775"/>
          </a:xfrm>
          <a:prstGeom prst="rect">
            <a:avLst/>
          </a:prstGeom>
          <a:noFill/>
          <a:ln>
            <a:solidFill>
              <a:srgbClr val="205454"/>
            </a:solidFill>
          </a:ln>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FLOOR PLANS AND UNIT LAYOUTS</a:t>
            </a:r>
            <a:endParaRPr lang="en-US" dirty="0">
              <a:solidFill>
                <a:srgbClr val="205454"/>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35720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3139001"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VIEWPOINTS</a:t>
            </a:r>
            <a:endParaRPr lang="en-US" dirty="0">
              <a:solidFill>
                <a:srgbClr val="205454"/>
              </a:solidFill>
            </a:endParaRPr>
          </a:p>
        </p:txBody>
      </p:sp>
      <p:sp>
        <p:nvSpPr>
          <p:cNvPr id="2" name="TextBox 1">
            <a:extLst>
              <a:ext uri="{FF2B5EF4-FFF2-40B4-BE49-F238E27FC236}">
                <a16:creationId xmlns:a16="http://schemas.microsoft.com/office/drawing/2014/main" xmlns="" id="{E4C8540F-5794-44CC-9BA0-985F2B6F65E3}"/>
              </a:ext>
            </a:extLst>
          </p:cNvPr>
          <p:cNvSpPr txBox="1"/>
          <p:nvPr/>
        </p:nvSpPr>
        <p:spPr>
          <a:xfrm>
            <a:off x="1296469" y="4057441"/>
            <a:ext cx="1487908" cy="307777"/>
          </a:xfrm>
          <a:prstGeom prst="rect">
            <a:avLst/>
          </a:prstGeom>
          <a:noFill/>
        </p:spPr>
        <p:txBody>
          <a:bodyPr wrap="none" rtlCol="0">
            <a:spAutoFit/>
          </a:bodyPr>
          <a:lstStyle/>
          <a:p>
            <a:r>
              <a:rPr lang="en-US" sz="1400" b="1" dirty="0">
                <a:solidFill>
                  <a:srgbClr val="205454"/>
                </a:solidFill>
                <a:latin typeface="Century Schoolbook" panose="02040604050505020304" pitchFamily="18" charset="0"/>
              </a:rPr>
              <a:t>Amenity View</a:t>
            </a:r>
            <a:endParaRPr lang="en-PH" sz="1400" b="1" dirty="0">
              <a:solidFill>
                <a:srgbClr val="205454"/>
              </a:solidFill>
              <a:latin typeface="Century Schoolbook" panose="02040604050505020304" pitchFamily="18" charset="0"/>
            </a:endParaRPr>
          </a:p>
        </p:txBody>
      </p:sp>
      <p:pic>
        <p:nvPicPr>
          <p:cNvPr id="3" name="Picture 2">
            <a:extLst>
              <a:ext uri="{FF2B5EF4-FFF2-40B4-BE49-F238E27FC236}">
                <a16:creationId xmlns:a16="http://schemas.microsoft.com/office/drawing/2014/main" xmlns="" id="{13EAF8DA-2EE3-4C87-BA9D-206D6C2DB0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14" y="1731385"/>
            <a:ext cx="4019618" cy="2261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xmlns="" id="{100576FD-35B1-47DF-973F-E29DF65D1E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78319" y="1731385"/>
            <a:ext cx="4035362" cy="2261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xmlns="" id="{5336E928-CF70-41FE-BB8A-18E7241141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38711" y="1737139"/>
            <a:ext cx="4019617" cy="2255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xmlns="" id="{84F575E7-AA7E-4ECC-9018-61FD31DAEB9D}"/>
              </a:ext>
            </a:extLst>
          </p:cNvPr>
          <p:cNvSpPr txBox="1"/>
          <p:nvPr/>
        </p:nvSpPr>
        <p:spPr>
          <a:xfrm>
            <a:off x="4999935" y="4057441"/>
            <a:ext cx="1917513" cy="307777"/>
          </a:xfrm>
          <a:prstGeom prst="rect">
            <a:avLst/>
          </a:prstGeom>
          <a:noFill/>
        </p:spPr>
        <p:txBody>
          <a:bodyPr wrap="none" rtlCol="0">
            <a:spAutoFit/>
          </a:bodyPr>
          <a:lstStyle/>
          <a:p>
            <a:r>
              <a:rPr lang="en-US" sz="1400" b="1" dirty="0">
                <a:solidFill>
                  <a:srgbClr val="205454"/>
                </a:solidFill>
                <a:latin typeface="Century Schoolbook" panose="02040604050505020304" pitchFamily="18" charset="0"/>
              </a:rPr>
              <a:t>Central Park View</a:t>
            </a:r>
            <a:endParaRPr lang="en-PH" sz="1400" b="1" dirty="0">
              <a:solidFill>
                <a:srgbClr val="205454"/>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92B25EFA-3333-4D63-87E6-537002E04AE8}"/>
              </a:ext>
            </a:extLst>
          </p:cNvPr>
          <p:cNvSpPr txBox="1"/>
          <p:nvPr/>
        </p:nvSpPr>
        <p:spPr>
          <a:xfrm>
            <a:off x="9267919" y="4060207"/>
            <a:ext cx="1834156" cy="307777"/>
          </a:xfrm>
          <a:prstGeom prst="rect">
            <a:avLst/>
          </a:prstGeom>
          <a:noFill/>
        </p:spPr>
        <p:txBody>
          <a:bodyPr wrap="none" rtlCol="0">
            <a:spAutoFit/>
          </a:bodyPr>
          <a:lstStyle/>
          <a:p>
            <a:r>
              <a:rPr lang="en-US" sz="1400" b="1" dirty="0">
                <a:solidFill>
                  <a:srgbClr val="205454"/>
                </a:solidFill>
                <a:latin typeface="Century Schoolbook" panose="02040604050505020304" pitchFamily="18" charset="0"/>
              </a:rPr>
              <a:t>Linear Park View</a:t>
            </a:r>
            <a:endParaRPr lang="en-PH" sz="1400" b="1" dirty="0">
              <a:solidFill>
                <a:srgbClr val="205454"/>
              </a:solidFill>
              <a:latin typeface="Century Schoolbook" panose="02040604050505020304"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05247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18D0C51-03F1-4A5E-8E97-5B52C0CEF1BB}"/>
              </a:ext>
            </a:extLst>
          </p:cNvPr>
          <p:cNvGrpSpPr/>
          <p:nvPr/>
        </p:nvGrpSpPr>
        <p:grpSpPr>
          <a:xfrm>
            <a:off x="4297936" y="951717"/>
            <a:ext cx="7455914" cy="4277508"/>
            <a:chOff x="4436918" y="1446057"/>
            <a:chExt cx="7674628" cy="4332691"/>
          </a:xfrm>
        </p:grpSpPr>
        <p:pic>
          <p:nvPicPr>
            <p:cNvPr id="5" name="Picture 4">
              <a:extLst>
                <a:ext uri="{FF2B5EF4-FFF2-40B4-BE49-F238E27FC236}">
                  <a16:creationId xmlns:a16="http://schemas.microsoft.com/office/drawing/2014/main" xmlns="" id="{C14D1652-B80C-4C8E-9478-964315D25BE8}"/>
                </a:ext>
              </a:extLst>
            </p:cNvPr>
            <p:cNvPicPr>
              <a:picLocks noChangeAspect="1"/>
            </p:cNvPicPr>
            <p:nvPr/>
          </p:nvPicPr>
          <p:blipFill rotWithShape="1">
            <a:blip r:embed="rId3"/>
            <a:srcRect l="12860" t="13300" r="13880" b="13175"/>
            <a:stretch/>
          </p:blipFill>
          <p:spPr>
            <a:xfrm>
              <a:off x="4436918" y="1446057"/>
              <a:ext cx="7674628" cy="433269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xmlns="" id="{E2A184D2-B539-4BC0-838A-6FBCD418057D}"/>
                </a:ext>
              </a:extLst>
            </p:cNvPr>
            <p:cNvSpPr/>
            <p:nvPr/>
          </p:nvSpPr>
          <p:spPr>
            <a:xfrm>
              <a:off x="7018812" y="2975078"/>
              <a:ext cx="1531828" cy="1708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AFEF385-AA29-4040-BF6E-7492E42B0711}"/>
                </a:ext>
              </a:extLst>
            </p:cNvPr>
            <p:cNvSpPr/>
            <p:nvPr/>
          </p:nvSpPr>
          <p:spPr>
            <a:xfrm>
              <a:off x="9565179" y="3187523"/>
              <a:ext cx="1531828" cy="17088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rotWithShape="1">
          <a:blip r:embed="rId4"/>
          <a:srcRect l="39894" t="28292" r="37802" b="9115"/>
          <a:stretch/>
        </p:blipFill>
        <p:spPr>
          <a:xfrm>
            <a:off x="828984" y="951717"/>
            <a:ext cx="3310613" cy="5226117"/>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1ADCF3EA-8C57-440C-A8F3-2A7A36509986}"/>
              </a:ext>
            </a:extLst>
          </p:cNvPr>
          <p:cNvSpPr txBox="1"/>
          <p:nvPr/>
        </p:nvSpPr>
        <p:spPr>
          <a:xfrm>
            <a:off x="202873" y="172490"/>
            <a:ext cx="5455340" cy="584775"/>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PROVINCE OF LAGUNA</a:t>
            </a:r>
            <a:endParaRPr lang="en-US" dirty="0">
              <a:solidFill>
                <a:srgbClr val="205454"/>
              </a:solidFill>
            </a:endParaRPr>
          </a:p>
        </p:txBody>
      </p:sp>
    </p:spTree>
    <p:extLst>
      <p:ext uri="{BB962C8B-B14F-4D97-AF65-F5344CB8AC3E}">
        <p14:creationId xmlns:p14="http://schemas.microsoft.com/office/powerpoint/2010/main" val="3388308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561959"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D – GROUND FLOOR PLAN</a:t>
            </a:r>
            <a:endParaRPr lang="en-US" dirty="0">
              <a:solidFill>
                <a:srgbClr val="205454"/>
              </a:solidFill>
            </a:endParaRPr>
          </a:p>
        </p:txBody>
      </p:sp>
      <p:pic>
        <p:nvPicPr>
          <p:cNvPr id="8" name="Picture 7">
            <a:extLst>
              <a:ext uri="{FF2B5EF4-FFF2-40B4-BE49-F238E27FC236}">
                <a16:creationId xmlns:a16="http://schemas.microsoft.com/office/drawing/2014/main" xmlns="" id="{1BC1DA9D-A60F-4D9F-BD4A-AF15E64BF65D}"/>
              </a:ext>
            </a:extLst>
          </p:cNvPr>
          <p:cNvPicPr>
            <a:picLocks noChangeAspect="1"/>
          </p:cNvPicPr>
          <p:nvPr/>
        </p:nvPicPr>
        <p:blipFill rotWithShape="1">
          <a:blip r:embed="rId4">
            <a:clrChange>
              <a:clrFrom>
                <a:srgbClr val="FFFFFF"/>
              </a:clrFrom>
              <a:clrTo>
                <a:srgbClr val="FFFFFF">
                  <a:alpha val="0"/>
                </a:srgbClr>
              </a:clrTo>
            </a:clrChange>
          </a:blip>
          <a:srcRect t="16819" b="20887"/>
          <a:stretch/>
        </p:blipFill>
        <p:spPr>
          <a:xfrm>
            <a:off x="1601802" y="2224971"/>
            <a:ext cx="8881556" cy="2492429"/>
          </a:xfrm>
          <a:prstGeom prst="rect">
            <a:avLst/>
          </a:prstGeom>
        </p:spPr>
      </p:pic>
      <p:pic>
        <p:nvPicPr>
          <p:cNvPr id="10" name="Picture 9">
            <a:extLst>
              <a:ext uri="{FF2B5EF4-FFF2-40B4-BE49-F238E27FC236}">
                <a16:creationId xmlns:a16="http://schemas.microsoft.com/office/drawing/2014/main" xmlns="" id="{DB61A575-910D-480A-BEEC-058BD1C1957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90199" y="4496586"/>
            <a:ext cx="1591390" cy="1921212"/>
          </a:xfrm>
          <a:prstGeom prst="rect">
            <a:avLst/>
          </a:prstGeom>
        </p:spPr>
      </p:pic>
      <p:pic>
        <p:nvPicPr>
          <p:cNvPr id="16" name="Picture 15">
            <a:extLst>
              <a:ext uri="{FF2B5EF4-FFF2-40B4-BE49-F238E27FC236}">
                <a16:creationId xmlns:a16="http://schemas.microsoft.com/office/drawing/2014/main" xmlns="" id="{BAD65154-F0C5-4A99-9B19-50A21933A8E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3350" y="783404"/>
            <a:ext cx="1336808" cy="947562"/>
          </a:xfrm>
          <a:prstGeom prst="rect">
            <a:avLst/>
          </a:prstGeom>
          <a:ln>
            <a:noFill/>
          </a:ln>
        </p:spPr>
      </p:pic>
      <p:sp>
        <p:nvSpPr>
          <p:cNvPr id="18" name="TextBox 17">
            <a:extLst>
              <a:ext uri="{FF2B5EF4-FFF2-40B4-BE49-F238E27FC236}">
                <a16:creationId xmlns:a16="http://schemas.microsoft.com/office/drawing/2014/main" xmlns="" id="{6E8A2C12-28EE-4426-B884-B4EA451FF8A7}"/>
              </a:ext>
            </a:extLst>
          </p:cNvPr>
          <p:cNvSpPr txBox="1"/>
          <p:nvPr/>
        </p:nvSpPr>
        <p:spPr>
          <a:xfrm>
            <a:off x="1819373" y="1891662"/>
            <a:ext cx="8408710"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C9492CC6-3C7F-4AAB-9DBF-8A8A98CDB4CB}"/>
              </a:ext>
            </a:extLst>
          </p:cNvPr>
          <p:cNvSpPr txBox="1"/>
          <p:nvPr/>
        </p:nvSpPr>
        <p:spPr>
          <a:xfrm>
            <a:off x="1819373" y="4792565"/>
            <a:ext cx="8408709" cy="276999"/>
          </a:xfrm>
          <a:prstGeom prst="rect">
            <a:avLst/>
          </a:prstGeom>
          <a:solidFill>
            <a:schemeClr val="accent3">
              <a:lumMod val="75000"/>
            </a:schemeClr>
          </a:solidFill>
        </p:spPr>
        <p:txBody>
          <a:bodyPr wrap="square" rtlCol="0">
            <a:spAutoFit/>
          </a:bodyPr>
          <a:lstStyle/>
          <a:p>
            <a:pPr algn="ctr"/>
            <a:r>
              <a:rPr lang="en-US" sz="1200" b="1" dirty="0">
                <a:solidFill>
                  <a:schemeClr val="bg1"/>
                </a:solidFill>
                <a:latin typeface="Century Schoolbook" panose="02040604050505020304" pitchFamily="18" charset="0"/>
              </a:rPr>
              <a:t>Residential View</a:t>
            </a:r>
            <a:endParaRPr lang="en-PH" sz="1200" b="1" dirty="0">
              <a:solidFill>
                <a:schemeClr val="bg1"/>
              </a:solidFill>
              <a:latin typeface="Century Schoolbook" panose="02040604050505020304" pitchFamily="18" charset="0"/>
            </a:endParaRPr>
          </a:p>
        </p:txBody>
      </p:sp>
      <p:pic>
        <p:nvPicPr>
          <p:cNvPr id="20" name="Picture 19">
            <a:extLst>
              <a:ext uri="{FF2B5EF4-FFF2-40B4-BE49-F238E27FC236}">
                <a16:creationId xmlns:a16="http://schemas.microsoft.com/office/drawing/2014/main" xmlns="" id="{233F8A91-16DE-43BE-8AE0-6AA9B8F5D8F2}"/>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4234340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75752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D – 2</a:t>
            </a:r>
            <a:r>
              <a:rPr lang="en-US" sz="3200" b="1" baseline="30000" dirty="0">
                <a:solidFill>
                  <a:srgbClr val="205454"/>
                </a:solidFill>
                <a:effectLst>
                  <a:outerShdw blurRad="38100" dist="38100" dir="2700000" algn="tl">
                    <a:srgbClr val="000000">
                      <a:alpha val="43137"/>
                    </a:srgbClr>
                  </a:outerShdw>
                </a:effectLst>
                <a:latin typeface="Century Schoolbook"/>
              </a:rPr>
              <a:t>ND</a:t>
            </a:r>
            <a:r>
              <a:rPr lang="en-US" sz="3200" b="1" dirty="0">
                <a:solidFill>
                  <a:srgbClr val="205454"/>
                </a:solidFill>
                <a:effectLst>
                  <a:outerShdw blurRad="38100" dist="38100" dir="2700000" algn="tl">
                    <a:srgbClr val="000000">
                      <a:alpha val="43137"/>
                    </a:srgbClr>
                  </a:outerShdw>
                </a:effectLst>
                <a:latin typeface="Century Schoolbook"/>
              </a:rPr>
              <a:t> TO 4</a:t>
            </a:r>
            <a:r>
              <a:rPr lang="en-US" sz="3200" b="1" baseline="30000" dirty="0">
                <a:solidFill>
                  <a:srgbClr val="205454"/>
                </a:solidFill>
                <a:effectLst>
                  <a:outerShdw blurRad="38100" dist="38100" dir="2700000" algn="tl">
                    <a:srgbClr val="000000">
                      <a:alpha val="43137"/>
                    </a:srgbClr>
                  </a:outerShdw>
                </a:effectLst>
                <a:latin typeface="Century Schoolbook"/>
              </a:rPr>
              <a:t>TH</a:t>
            </a:r>
            <a:r>
              <a:rPr lang="en-US" sz="3200" b="1" dirty="0">
                <a:solidFill>
                  <a:srgbClr val="205454"/>
                </a:solidFill>
                <a:effectLst>
                  <a:outerShdw blurRad="38100" dist="38100" dir="2700000" algn="tl">
                    <a:srgbClr val="000000">
                      <a:alpha val="43137"/>
                    </a:srgbClr>
                  </a:outerShdw>
                </a:effectLst>
                <a:latin typeface="Century Schoolbook"/>
              </a:rPr>
              <a:t> FLOOR PLAN</a:t>
            </a:r>
            <a:endParaRPr lang="en-US" dirty="0">
              <a:solidFill>
                <a:srgbClr val="205454"/>
              </a:solidFill>
            </a:endParaRPr>
          </a:p>
        </p:txBody>
      </p:sp>
      <p:pic>
        <p:nvPicPr>
          <p:cNvPr id="8" name="Picture 7">
            <a:extLst>
              <a:ext uri="{FF2B5EF4-FFF2-40B4-BE49-F238E27FC236}">
                <a16:creationId xmlns:a16="http://schemas.microsoft.com/office/drawing/2014/main" xmlns="" id="{09B882F1-DB43-4AFC-A124-8B3434FF6854}"/>
              </a:ext>
            </a:extLst>
          </p:cNvPr>
          <p:cNvPicPr>
            <a:picLocks noChangeAspect="1"/>
          </p:cNvPicPr>
          <p:nvPr/>
        </p:nvPicPr>
        <p:blipFill rotWithShape="1">
          <a:blip r:embed="rId4">
            <a:clrChange>
              <a:clrFrom>
                <a:srgbClr val="FFFFFF"/>
              </a:clrFrom>
              <a:clrTo>
                <a:srgbClr val="FFFFFF">
                  <a:alpha val="0"/>
                </a:srgbClr>
              </a:clrTo>
            </a:clrChange>
          </a:blip>
          <a:srcRect t="17687" b="21058"/>
          <a:stretch/>
        </p:blipFill>
        <p:spPr>
          <a:xfrm>
            <a:off x="1644331" y="2272477"/>
            <a:ext cx="8675326" cy="2385359"/>
          </a:xfrm>
          <a:prstGeom prst="rect">
            <a:avLst/>
          </a:prstGeom>
        </p:spPr>
      </p:pic>
      <p:pic>
        <p:nvPicPr>
          <p:cNvPr id="13" name="Picture 12">
            <a:extLst>
              <a:ext uri="{FF2B5EF4-FFF2-40B4-BE49-F238E27FC236}">
                <a16:creationId xmlns:a16="http://schemas.microsoft.com/office/drawing/2014/main" xmlns="" id="{90498493-08DC-4967-8ECB-06560BEBE3DD}"/>
              </a:ext>
            </a:extLst>
          </p:cNvPr>
          <p:cNvPicPr>
            <a:picLocks noChangeAspect="1"/>
          </p:cNvPicPr>
          <p:nvPr/>
        </p:nvPicPr>
        <p:blipFill rotWithShape="1">
          <a:blip r:embed="rId5">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9" name="TextBox 18">
            <a:extLst>
              <a:ext uri="{FF2B5EF4-FFF2-40B4-BE49-F238E27FC236}">
                <a16:creationId xmlns:a16="http://schemas.microsoft.com/office/drawing/2014/main" xmlns="" id="{20CF8925-9EF1-4CDF-9390-E495813A3DD9}"/>
              </a:ext>
            </a:extLst>
          </p:cNvPr>
          <p:cNvSpPr txBox="1"/>
          <p:nvPr/>
        </p:nvSpPr>
        <p:spPr>
          <a:xfrm>
            <a:off x="1838222" y="1891662"/>
            <a:ext cx="8352152"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DABD5147-72AF-4939-9482-1CCAE21C50C8}"/>
              </a:ext>
            </a:extLst>
          </p:cNvPr>
          <p:cNvSpPr txBox="1"/>
          <p:nvPr/>
        </p:nvSpPr>
        <p:spPr>
          <a:xfrm>
            <a:off x="1838223" y="4792564"/>
            <a:ext cx="8352151" cy="276999"/>
          </a:xfrm>
          <a:prstGeom prst="rect">
            <a:avLst/>
          </a:prstGeom>
          <a:solidFill>
            <a:schemeClr val="accent3">
              <a:lumMod val="75000"/>
            </a:schemeClr>
          </a:solidFill>
        </p:spPr>
        <p:txBody>
          <a:bodyPr wrap="square" rtlCol="0">
            <a:spAutoFit/>
          </a:bodyPr>
          <a:lstStyle/>
          <a:p>
            <a:pPr algn="ctr"/>
            <a:r>
              <a:rPr lang="en-US" sz="1200" b="1" dirty="0">
                <a:solidFill>
                  <a:schemeClr val="bg1"/>
                </a:solidFill>
                <a:latin typeface="Century Schoolbook" panose="02040604050505020304" pitchFamily="18" charset="0"/>
              </a:rPr>
              <a:t>Residential View</a:t>
            </a:r>
            <a:endParaRPr lang="en-PH" sz="1200" b="1" dirty="0">
              <a:solidFill>
                <a:schemeClr val="bg1"/>
              </a:solidFill>
              <a:latin typeface="Century Schoolbook" panose="02040604050505020304" pitchFamily="18" charset="0"/>
            </a:endParaRPr>
          </a:p>
        </p:txBody>
      </p:sp>
      <p:pic>
        <p:nvPicPr>
          <p:cNvPr id="21" name="Picture 20">
            <a:extLst>
              <a:ext uri="{FF2B5EF4-FFF2-40B4-BE49-F238E27FC236}">
                <a16:creationId xmlns:a16="http://schemas.microsoft.com/office/drawing/2014/main" xmlns="" id="{642A5D7A-FA72-4FD8-B6C1-6F997DEDF37A}"/>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23" name="Picture 22">
            <a:extLst>
              <a:ext uri="{FF2B5EF4-FFF2-40B4-BE49-F238E27FC236}">
                <a16:creationId xmlns:a16="http://schemas.microsoft.com/office/drawing/2014/main" xmlns="" id="{D7AF6D86-F04B-4B9E-86BE-32711D52159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90199" y="4496586"/>
            <a:ext cx="1591390" cy="192121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086097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561959"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E – GROUND FLOOR PLAN</a:t>
            </a:r>
            <a:endParaRPr lang="en-US" dirty="0">
              <a:solidFill>
                <a:srgbClr val="205454"/>
              </a:solidFill>
            </a:endParaRPr>
          </a:p>
        </p:txBody>
      </p:sp>
      <p:pic>
        <p:nvPicPr>
          <p:cNvPr id="8" name="Picture 7">
            <a:extLst>
              <a:ext uri="{FF2B5EF4-FFF2-40B4-BE49-F238E27FC236}">
                <a16:creationId xmlns:a16="http://schemas.microsoft.com/office/drawing/2014/main" xmlns="" id="{76FE0879-A636-4D91-AE3C-339535D557F6}"/>
              </a:ext>
            </a:extLst>
          </p:cNvPr>
          <p:cNvPicPr>
            <a:picLocks noChangeAspect="1"/>
          </p:cNvPicPr>
          <p:nvPr/>
        </p:nvPicPr>
        <p:blipFill rotWithShape="1">
          <a:blip r:embed="rId4">
            <a:clrChange>
              <a:clrFrom>
                <a:srgbClr val="FFFFFF"/>
              </a:clrFrom>
              <a:clrTo>
                <a:srgbClr val="FFFFFF">
                  <a:alpha val="0"/>
                </a:srgbClr>
              </a:clrTo>
            </a:clrChange>
          </a:blip>
          <a:srcRect t="17010" r="8239" b="16916"/>
          <a:stretch/>
        </p:blipFill>
        <p:spPr>
          <a:xfrm>
            <a:off x="1564847" y="2309971"/>
            <a:ext cx="8924486" cy="2594933"/>
          </a:xfrm>
          <a:prstGeom prst="rect">
            <a:avLst/>
          </a:prstGeom>
        </p:spPr>
      </p:pic>
      <p:pic>
        <p:nvPicPr>
          <p:cNvPr id="10" name="Picture 9">
            <a:extLst>
              <a:ext uri="{FF2B5EF4-FFF2-40B4-BE49-F238E27FC236}">
                <a16:creationId xmlns:a16="http://schemas.microsoft.com/office/drawing/2014/main" xmlns="" id="{7C44BB94-CC96-4B9E-81C3-E416E2E9AF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89469" y="4511479"/>
            <a:ext cx="1554064" cy="1906319"/>
          </a:xfrm>
          <a:prstGeom prst="rect">
            <a:avLst/>
          </a:prstGeom>
        </p:spPr>
      </p:pic>
      <p:pic>
        <p:nvPicPr>
          <p:cNvPr id="18" name="Picture 17">
            <a:extLst>
              <a:ext uri="{FF2B5EF4-FFF2-40B4-BE49-F238E27FC236}">
                <a16:creationId xmlns:a16="http://schemas.microsoft.com/office/drawing/2014/main" xmlns="" id="{E7778A2F-9C4A-4362-84B5-76E21B4F406B}"/>
              </a:ext>
            </a:extLst>
          </p:cNvPr>
          <p:cNvPicPr>
            <a:picLocks noChangeAspect="1"/>
          </p:cNvPicPr>
          <p:nvPr/>
        </p:nvPicPr>
        <p:blipFill rotWithShape="1">
          <a:blip r:embed="rId6">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9" name="TextBox 18">
            <a:extLst>
              <a:ext uri="{FF2B5EF4-FFF2-40B4-BE49-F238E27FC236}">
                <a16:creationId xmlns:a16="http://schemas.microsoft.com/office/drawing/2014/main" xmlns="" id="{577D7F90-597D-4DCE-8B28-D04E26859793}"/>
              </a:ext>
            </a:extLst>
          </p:cNvPr>
          <p:cNvSpPr txBox="1"/>
          <p:nvPr/>
        </p:nvSpPr>
        <p:spPr>
          <a:xfrm>
            <a:off x="1753386" y="1797392"/>
            <a:ext cx="7352904" cy="461665"/>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p>
          <a:p>
            <a:pPr algn="ctr"/>
            <a:r>
              <a:rPr lang="en-US" sz="1200" dirty="0">
                <a:solidFill>
                  <a:schemeClr val="bg1"/>
                </a:solidFill>
                <a:latin typeface="Century Schoolbook" panose="02040604050505020304" pitchFamily="18" charset="0"/>
              </a:rPr>
              <a:t>01 - 23</a:t>
            </a:r>
            <a:endParaRPr lang="en-PH" sz="1200"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63C0704C-2870-48A1-A0E9-1E5514B699AB}"/>
              </a:ext>
            </a:extLst>
          </p:cNvPr>
          <p:cNvSpPr txBox="1"/>
          <p:nvPr/>
        </p:nvSpPr>
        <p:spPr>
          <a:xfrm>
            <a:off x="9147873" y="1673370"/>
            <a:ext cx="1070792"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p>
          <a:p>
            <a:pPr algn="ctr"/>
            <a:r>
              <a:rPr lang="en-US" sz="1200" dirty="0">
                <a:solidFill>
                  <a:schemeClr val="bg1"/>
                </a:solidFill>
                <a:latin typeface="Century Schoolbook" panose="02040604050505020304" pitchFamily="18" charset="0"/>
              </a:rPr>
              <a:t>24 - 26</a:t>
            </a:r>
            <a:endParaRPr lang="en-PH" sz="1200" dirty="0">
              <a:solidFill>
                <a:schemeClr val="bg1"/>
              </a:solidFill>
              <a:latin typeface="Century Schoolbook" panose="02040604050505020304" pitchFamily="18" charset="0"/>
            </a:endParaRPr>
          </a:p>
        </p:txBody>
      </p:sp>
      <p:sp>
        <p:nvSpPr>
          <p:cNvPr id="21" name="TextBox 20">
            <a:extLst>
              <a:ext uri="{FF2B5EF4-FFF2-40B4-BE49-F238E27FC236}">
                <a16:creationId xmlns:a16="http://schemas.microsoft.com/office/drawing/2014/main" xmlns="" id="{ED10E42B-BC8C-408A-A1B4-468DE6B83FDA}"/>
              </a:ext>
            </a:extLst>
          </p:cNvPr>
          <p:cNvSpPr txBox="1"/>
          <p:nvPr/>
        </p:nvSpPr>
        <p:spPr>
          <a:xfrm rot="5400000">
            <a:off x="9667817" y="3427566"/>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sp>
        <p:nvSpPr>
          <p:cNvPr id="23" name="TextBox 22">
            <a:extLst>
              <a:ext uri="{FF2B5EF4-FFF2-40B4-BE49-F238E27FC236}">
                <a16:creationId xmlns:a16="http://schemas.microsoft.com/office/drawing/2014/main" xmlns="" id="{81A78142-9DA7-4EDC-A9E4-8CC467555D64}"/>
              </a:ext>
            </a:extLst>
          </p:cNvPr>
          <p:cNvSpPr txBox="1"/>
          <p:nvPr/>
        </p:nvSpPr>
        <p:spPr>
          <a:xfrm>
            <a:off x="1753386" y="4904905"/>
            <a:ext cx="8465279" cy="277000"/>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pic>
        <p:nvPicPr>
          <p:cNvPr id="24" name="Picture 23">
            <a:extLst>
              <a:ext uri="{FF2B5EF4-FFF2-40B4-BE49-F238E27FC236}">
                <a16:creationId xmlns:a16="http://schemas.microsoft.com/office/drawing/2014/main" xmlns="" id="{0D29A836-5448-493C-A8CD-3D802A4C0028}"/>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188275" y="650170"/>
            <a:ext cx="1047630" cy="99774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453754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75752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E – 2</a:t>
            </a:r>
            <a:r>
              <a:rPr lang="en-US" sz="3200" b="1" baseline="30000" dirty="0">
                <a:solidFill>
                  <a:srgbClr val="205454"/>
                </a:solidFill>
                <a:effectLst>
                  <a:outerShdw blurRad="38100" dist="38100" dir="2700000" algn="tl">
                    <a:srgbClr val="000000">
                      <a:alpha val="43137"/>
                    </a:srgbClr>
                  </a:outerShdw>
                </a:effectLst>
                <a:latin typeface="Century Schoolbook"/>
              </a:rPr>
              <a:t>ND</a:t>
            </a:r>
            <a:r>
              <a:rPr lang="en-US" sz="3200" b="1" dirty="0">
                <a:solidFill>
                  <a:srgbClr val="205454"/>
                </a:solidFill>
                <a:effectLst>
                  <a:outerShdw blurRad="38100" dist="38100" dir="2700000" algn="tl">
                    <a:srgbClr val="000000">
                      <a:alpha val="43137"/>
                    </a:srgbClr>
                  </a:outerShdw>
                </a:effectLst>
                <a:latin typeface="Century Schoolbook"/>
              </a:rPr>
              <a:t> TO 4</a:t>
            </a:r>
            <a:r>
              <a:rPr lang="en-US" sz="3200" b="1" baseline="30000" dirty="0">
                <a:solidFill>
                  <a:srgbClr val="205454"/>
                </a:solidFill>
                <a:effectLst>
                  <a:outerShdw blurRad="38100" dist="38100" dir="2700000" algn="tl">
                    <a:srgbClr val="000000">
                      <a:alpha val="43137"/>
                    </a:srgbClr>
                  </a:outerShdw>
                </a:effectLst>
                <a:latin typeface="Century Schoolbook"/>
              </a:rPr>
              <a:t>TH</a:t>
            </a:r>
            <a:r>
              <a:rPr lang="en-US" sz="3200" b="1" dirty="0">
                <a:solidFill>
                  <a:srgbClr val="205454"/>
                </a:solidFill>
                <a:effectLst>
                  <a:outerShdw blurRad="38100" dist="38100" dir="2700000" algn="tl">
                    <a:srgbClr val="000000">
                      <a:alpha val="43137"/>
                    </a:srgbClr>
                  </a:outerShdw>
                </a:effectLst>
                <a:latin typeface="Century Schoolbook"/>
              </a:rPr>
              <a:t> FLOOR PLAN</a:t>
            </a:r>
            <a:endParaRPr lang="en-US" dirty="0">
              <a:solidFill>
                <a:srgbClr val="205454"/>
              </a:solidFill>
            </a:endParaRPr>
          </a:p>
        </p:txBody>
      </p:sp>
      <p:pic>
        <p:nvPicPr>
          <p:cNvPr id="8" name="Picture 7">
            <a:extLst>
              <a:ext uri="{FF2B5EF4-FFF2-40B4-BE49-F238E27FC236}">
                <a16:creationId xmlns:a16="http://schemas.microsoft.com/office/drawing/2014/main" xmlns="" id="{C0B4B4E4-E00B-483A-9D8A-BB3313D33817}"/>
              </a:ext>
            </a:extLst>
          </p:cNvPr>
          <p:cNvPicPr>
            <a:picLocks noChangeAspect="1"/>
          </p:cNvPicPr>
          <p:nvPr/>
        </p:nvPicPr>
        <p:blipFill rotWithShape="1">
          <a:blip r:embed="rId4">
            <a:clrChange>
              <a:clrFrom>
                <a:srgbClr val="FFFFFF"/>
              </a:clrFrom>
              <a:clrTo>
                <a:srgbClr val="FFFFFF">
                  <a:alpha val="0"/>
                </a:srgbClr>
              </a:clrTo>
            </a:clrChange>
          </a:blip>
          <a:srcRect t="16866" r="9024" b="19443"/>
          <a:stretch/>
        </p:blipFill>
        <p:spPr>
          <a:xfrm>
            <a:off x="1607353" y="2283073"/>
            <a:ext cx="8796086" cy="2547461"/>
          </a:xfrm>
          <a:prstGeom prst="rect">
            <a:avLst/>
          </a:prstGeom>
        </p:spPr>
      </p:pic>
      <p:pic>
        <p:nvPicPr>
          <p:cNvPr id="18" name="Picture 17">
            <a:extLst>
              <a:ext uri="{FF2B5EF4-FFF2-40B4-BE49-F238E27FC236}">
                <a16:creationId xmlns:a16="http://schemas.microsoft.com/office/drawing/2014/main" xmlns="" id="{C5FF0111-98D2-4E92-BD11-B121BBA7DF48}"/>
              </a:ext>
            </a:extLst>
          </p:cNvPr>
          <p:cNvPicPr>
            <a:picLocks noChangeAspect="1"/>
          </p:cNvPicPr>
          <p:nvPr/>
        </p:nvPicPr>
        <p:blipFill rotWithShape="1">
          <a:blip r:embed="rId5">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9" name="TextBox 18">
            <a:extLst>
              <a:ext uri="{FF2B5EF4-FFF2-40B4-BE49-F238E27FC236}">
                <a16:creationId xmlns:a16="http://schemas.microsoft.com/office/drawing/2014/main" xmlns="" id="{121137A6-D1D4-4BC2-88F6-90064313D2D5}"/>
              </a:ext>
            </a:extLst>
          </p:cNvPr>
          <p:cNvSpPr txBox="1"/>
          <p:nvPr/>
        </p:nvSpPr>
        <p:spPr>
          <a:xfrm>
            <a:off x="1809946" y="1778539"/>
            <a:ext cx="7286919" cy="461665"/>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p>
          <a:p>
            <a:pPr algn="ctr"/>
            <a:r>
              <a:rPr lang="en-US" sz="1200" dirty="0">
                <a:solidFill>
                  <a:schemeClr val="bg1"/>
                </a:solidFill>
                <a:latin typeface="Century Schoolbook" panose="02040604050505020304" pitchFamily="18" charset="0"/>
              </a:rPr>
              <a:t>01 - 24</a:t>
            </a:r>
            <a:endParaRPr lang="en-PH" sz="1200"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9B7C6592-AA05-4D8D-A91C-F6F7EB2D56F8}"/>
              </a:ext>
            </a:extLst>
          </p:cNvPr>
          <p:cNvSpPr txBox="1"/>
          <p:nvPr/>
        </p:nvSpPr>
        <p:spPr>
          <a:xfrm>
            <a:off x="9138447" y="1654517"/>
            <a:ext cx="1165050"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p>
          <a:p>
            <a:pPr algn="ctr"/>
            <a:r>
              <a:rPr lang="en-US" sz="1200" dirty="0">
                <a:solidFill>
                  <a:schemeClr val="bg1"/>
                </a:solidFill>
                <a:latin typeface="Century Schoolbook" panose="02040604050505020304" pitchFamily="18" charset="0"/>
              </a:rPr>
              <a:t>25 - 27</a:t>
            </a:r>
            <a:endParaRPr lang="en-PH" sz="1200" dirty="0">
              <a:solidFill>
                <a:schemeClr val="bg1"/>
              </a:solidFill>
              <a:latin typeface="Century Schoolbook" panose="02040604050505020304" pitchFamily="18" charset="0"/>
            </a:endParaRPr>
          </a:p>
        </p:txBody>
      </p:sp>
      <p:sp>
        <p:nvSpPr>
          <p:cNvPr id="21" name="TextBox 20">
            <a:extLst>
              <a:ext uri="{FF2B5EF4-FFF2-40B4-BE49-F238E27FC236}">
                <a16:creationId xmlns:a16="http://schemas.microsoft.com/office/drawing/2014/main" xmlns="" id="{3056A910-1FC7-404D-A1BA-BB0AF4AE6420}"/>
              </a:ext>
            </a:extLst>
          </p:cNvPr>
          <p:cNvSpPr txBox="1"/>
          <p:nvPr/>
        </p:nvSpPr>
        <p:spPr>
          <a:xfrm rot="5400000">
            <a:off x="9658392" y="3408713"/>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sp>
        <p:nvSpPr>
          <p:cNvPr id="24" name="TextBox 23">
            <a:extLst>
              <a:ext uri="{FF2B5EF4-FFF2-40B4-BE49-F238E27FC236}">
                <a16:creationId xmlns:a16="http://schemas.microsoft.com/office/drawing/2014/main" xmlns="" id="{204A6FE9-4A9D-4928-A40E-6EEB7C7776DA}"/>
              </a:ext>
            </a:extLst>
          </p:cNvPr>
          <p:cNvSpPr txBox="1"/>
          <p:nvPr/>
        </p:nvSpPr>
        <p:spPr>
          <a:xfrm>
            <a:off x="1809946" y="4921077"/>
            <a:ext cx="8493551"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pic>
        <p:nvPicPr>
          <p:cNvPr id="25" name="Picture 24">
            <a:extLst>
              <a:ext uri="{FF2B5EF4-FFF2-40B4-BE49-F238E27FC236}">
                <a16:creationId xmlns:a16="http://schemas.microsoft.com/office/drawing/2014/main" xmlns="" id="{B096CC50-38D3-45CA-9C99-CA5BEAF4F8FB}"/>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9188275" y="650170"/>
            <a:ext cx="1047630" cy="997743"/>
          </a:xfrm>
          <a:prstGeom prst="rect">
            <a:avLst/>
          </a:prstGeom>
        </p:spPr>
      </p:pic>
      <p:pic>
        <p:nvPicPr>
          <p:cNvPr id="26" name="Picture 25">
            <a:extLst>
              <a:ext uri="{FF2B5EF4-FFF2-40B4-BE49-F238E27FC236}">
                <a16:creationId xmlns:a16="http://schemas.microsoft.com/office/drawing/2014/main" xmlns="" id="{AE8A9551-8294-405C-A0E7-A3647E7A909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89469" y="4511479"/>
            <a:ext cx="1554064" cy="190631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721609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561959"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F – GROUND FLOOR PLAN</a:t>
            </a:r>
            <a:endParaRPr lang="en-US" dirty="0">
              <a:solidFill>
                <a:srgbClr val="205454"/>
              </a:solidFill>
            </a:endParaRPr>
          </a:p>
        </p:txBody>
      </p:sp>
      <p:pic>
        <p:nvPicPr>
          <p:cNvPr id="8" name="Picture 7">
            <a:extLst>
              <a:ext uri="{FF2B5EF4-FFF2-40B4-BE49-F238E27FC236}">
                <a16:creationId xmlns:a16="http://schemas.microsoft.com/office/drawing/2014/main" xmlns="" id="{5EB230D1-A502-4EB7-94EB-B178478D30F5}"/>
              </a:ext>
            </a:extLst>
          </p:cNvPr>
          <p:cNvPicPr>
            <a:picLocks noChangeAspect="1"/>
          </p:cNvPicPr>
          <p:nvPr/>
        </p:nvPicPr>
        <p:blipFill rotWithShape="1">
          <a:blip r:embed="rId4">
            <a:clrChange>
              <a:clrFrom>
                <a:srgbClr val="FFFFFF"/>
              </a:clrFrom>
              <a:clrTo>
                <a:srgbClr val="FFFFFF">
                  <a:alpha val="0"/>
                </a:srgbClr>
              </a:clrTo>
            </a:clrChange>
          </a:blip>
          <a:srcRect t="20256" r="9282" b="20622"/>
          <a:stretch/>
        </p:blipFill>
        <p:spPr>
          <a:xfrm>
            <a:off x="1426890" y="2271023"/>
            <a:ext cx="9018660" cy="2418317"/>
          </a:xfrm>
          <a:prstGeom prst="rect">
            <a:avLst/>
          </a:prstGeom>
        </p:spPr>
      </p:pic>
      <p:pic>
        <p:nvPicPr>
          <p:cNvPr id="10" name="Picture 9">
            <a:extLst>
              <a:ext uri="{FF2B5EF4-FFF2-40B4-BE49-F238E27FC236}">
                <a16:creationId xmlns:a16="http://schemas.microsoft.com/office/drawing/2014/main" xmlns="" id="{C3AE32BF-CE9A-4FD5-945F-91A2466AC3C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03805" y="4526970"/>
            <a:ext cx="1506184" cy="1890828"/>
          </a:xfrm>
          <a:prstGeom prst="rect">
            <a:avLst/>
          </a:prstGeom>
        </p:spPr>
      </p:pic>
      <p:pic>
        <p:nvPicPr>
          <p:cNvPr id="16" name="Picture 15">
            <a:extLst>
              <a:ext uri="{FF2B5EF4-FFF2-40B4-BE49-F238E27FC236}">
                <a16:creationId xmlns:a16="http://schemas.microsoft.com/office/drawing/2014/main" xmlns="" id="{6F40B215-1021-49ED-BD7D-6743CF14A63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3350" y="783404"/>
            <a:ext cx="1336808" cy="947562"/>
          </a:xfrm>
          <a:prstGeom prst="rect">
            <a:avLst/>
          </a:prstGeom>
          <a:ln>
            <a:noFill/>
          </a:ln>
        </p:spPr>
      </p:pic>
      <p:sp>
        <p:nvSpPr>
          <p:cNvPr id="18" name="TextBox 17">
            <a:extLst>
              <a:ext uri="{FF2B5EF4-FFF2-40B4-BE49-F238E27FC236}">
                <a16:creationId xmlns:a16="http://schemas.microsoft.com/office/drawing/2014/main" xmlns="" id="{982C3955-79E2-46E1-869E-195BF216A598}"/>
              </a:ext>
            </a:extLst>
          </p:cNvPr>
          <p:cNvSpPr txBox="1"/>
          <p:nvPr/>
        </p:nvSpPr>
        <p:spPr>
          <a:xfrm>
            <a:off x="1720158" y="4798528"/>
            <a:ext cx="8583339"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1130EB02-7A55-48CC-B084-9806EB16B101}"/>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26807345-EB0A-42D5-BBE1-D7B3E401FAFC}"/>
              </a:ext>
            </a:extLst>
          </p:cNvPr>
          <p:cNvSpPr txBox="1"/>
          <p:nvPr/>
        </p:nvSpPr>
        <p:spPr>
          <a:xfrm rot="5400000">
            <a:off x="9658392" y="3286163"/>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pic>
        <p:nvPicPr>
          <p:cNvPr id="21" name="Picture 20">
            <a:extLst>
              <a:ext uri="{FF2B5EF4-FFF2-40B4-BE49-F238E27FC236}">
                <a16:creationId xmlns:a16="http://schemas.microsoft.com/office/drawing/2014/main" xmlns="" id="{9311160F-A0ED-44AF-BBE8-B6196E06F683}"/>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931211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75752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F – 2</a:t>
            </a:r>
            <a:r>
              <a:rPr lang="en-US" sz="3200" b="1" baseline="30000" dirty="0">
                <a:solidFill>
                  <a:srgbClr val="205454"/>
                </a:solidFill>
                <a:effectLst>
                  <a:outerShdw blurRad="38100" dist="38100" dir="2700000" algn="tl">
                    <a:srgbClr val="000000">
                      <a:alpha val="43137"/>
                    </a:srgbClr>
                  </a:outerShdw>
                </a:effectLst>
                <a:latin typeface="Century Schoolbook"/>
              </a:rPr>
              <a:t>ND</a:t>
            </a:r>
            <a:r>
              <a:rPr lang="en-US" sz="3200" b="1" dirty="0">
                <a:solidFill>
                  <a:srgbClr val="205454"/>
                </a:solidFill>
                <a:effectLst>
                  <a:outerShdw blurRad="38100" dist="38100" dir="2700000" algn="tl">
                    <a:srgbClr val="000000">
                      <a:alpha val="43137"/>
                    </a:srgbClr>
                  </a:outerShdw>
                </a:effectLst>
                <a:latin typeface="Century Schoolbook"/>
              </a:rPr>
              <a:t> TO 4</a:t>
            </a:r>
            <a:r>
              <a:rPr lang="en-US" sz="3200" b="1" baseline="30000" dirty="0">
                <a:solidFill>
                  <a:srgbClr val="205454"/>
                </a:solidFill>
                <a:effectLst>
                  <a:outerShdw blurRad="38100" dist="38100" dir="2700000" algn="tl">
                    <a:srgbClr val="000000">
                      <a:alpha val="43137"/>
                    </a:srgbClr>
                  </a:outerShdw>
                </a:effectLst>
                <a:latin typeface="Century Schoolbook"/>
              </a:rPr>
              <a:t>TH</a:t>
            </a:r>
            <a:r>
              <a:rPr lang="en-US" sz="3200" b="1" dirty="0">
                <a:solidFill>
                  <a:srgbClr val="205454"/>
                </a:solidFill>
                <a:effectLst>
                  <a:outerShdw blurRad="38100" dist="38100" dir="2700000" algn="tl">
                    <a:srgbClr val="000000">
                      <a:alpha val="43137"/>
                    </a:srgbClr>
                  </a:outerShdw>
                </a:effectLst>
                <a:latin typeface="Century Schoolbook"/>
              </a:rPr>
              <a:t> FLOOR PLAN</a:t>
            </a:r>
            <a:endParaRPr lang="en-US" dirty="0">
              <a:solidFill>
                <a:srgbClr val="205454"/>
              </a:solidFill>
            </a:endParaRPr>
          </a:p>
        </p:txBody>
      </p:sp>
      <p:pic>
        <p:nvPicPr>
          <p:cNvPr id="9" name="Picture 8">
            <a:extLst>
              <a:ext uri="{FF2B5EF4-FFF2-40B4-BE49-F238E27FC236}">
                <a16:creationId xmlns:a16="http://schemas.microsoft.com/office/drawing/2014/main" xmlns="" id="{C4201F32-34EB-4288-83DC-6D6AE67058A6}"/>
              </a:ext>
            </a:extLst>
          </p:cNvPr>
          <p:cNvPicPr>
            <a:picLocks noChangeAspect="1"/>
          </p:cNvPicPr>
          <p:nvPr/>
        </p:nvPicPr>
        <p:blipFill rotWithShape="1">
          <a:blip r:embed="rId4">
            <a:clrChange>
              <a:clrFrom>
                <a:srgbClr val="FFFFFF"/>
              </a:clrFrom>
              <a:clrTo>
                <a:srgbClr val="FFFFFF">
                  <a:alpha val="0"/>
                </a:srgbClr>
              </a:clrTo>
            </a:clrChange>
          </a:blip>
          <a:srcRect l="3065" t="17118" r="9768" b="18565"/>
          <a:stretch/>
        </p:blipFill>
        <p:spPr>
          <a:xfrm>
            <a:off x="1630812" y="2290984"/>
            <a:ext cx="8757526" cy="2507544"/>
          </a:xfrm>
          <a:prstGeom prst="rect">
            <a:avLst/>
          </a:prstGeom>
        </p:spPr>
      </p:pic>
      <p:pic>
        <p:nvPicPr>
          <p:cNvPr id="17" name="Picture 16">
            <a:extLst>
              <a:ext uri="{FF2B5EF4-FFF2-40B4-BE49-F238E27FC236}">
                <a16:creationId xmlns:a16="http://schemas.microsoft.com/office/drawing/2014/main" xmlns="" id="{88D956AD-5C3B-4629-939D-532672B7230C}"/>
              </a:ext>
            </a:extLst>
          </p:cNvPr>
          <p:cNvPicPr>
            <a:picLocks noChangeAspect="1"/>
          </p:cNvPicPr>
          <p:nvPr/>
        </p:nvPicPr>
        <p:blipFill rotWithShape="1">
          <a:blip r:embed="rId5">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8" name="TextBox 17">
            <a:extLst>
              <a:ext uri="{FF2B5EF4-FFF2-40B4-BE49-F238E27FC236}">
                <a16:creationId xmlns:a16="http://schemas.microsoft.com/office/drawing/2014/main" xmlns="" id="{9D07A7B5-2B10-4EF3-9962-2E81BF9EF588}"/>
              </a:ext>
            </a:extLst>
          </p:cNvPr>
          <p:cNvSpPr txBox="1"/>
          <p:nvPr/>
        </p:nvSpPr>
        <p:spPr>
          <a:xfrm>
            <a:off x="1720158" y="4798528"/>
            <a:ext cx="8583339"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B029870E-C24D-4B63-BD1B-EF028467E2AC}"/>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F6D50E44-0ECB-4692-A126-033CD394FA8A}"/>
              </a:ext>
            </a:extLst>
          </p:cNvPr>
          <p:cNvSpPr txBox="1"/>
          <p:nvPr/>
        </p:nvSpPr>
        <p:spPr>
          <a:xfrm rot="5400000">
            <a:off x="9658392" y="3286163"/>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pic>
        <p:nvPicPr>
          <p:cNvPr id="23" name="Picture 22">
            <a:extLst>
              <a:ext uri="{FF2B5EF4-FFF2-40B4-BE49-F238E27FC236}">
                <a16:creationId xmlns:a16="http://schemas.microsoft.com/office/drawing/2014/main" xmlns="" id="{86A396F0-ED5F-4807-BEB6-F3A41FB9B86B}"/>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24" name="Picture 23">
            <a:extLst>
              <a:ext uri="{FF2B5EF4-FFF2-40B4-BE49-F238E27FC236}">
                <a16:creationId xmlns:a16="http://schemas.microsoft.com/office/drawing/2014/main" xmlns="" id="{299D8E35-35CF-444F-9B14-DEC316DE87C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603805" y="4526970"/>
            <a:ext cx="1506184" cy="189082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689316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561959"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G – GROUND FLOOR PLAN</a:t>
            </a:r>
            <a:endParaRPr lang="en-US" dirty="0">
              <a:solidFill>
                <a:srgbClr val="205454"/>
              </a:solidFill>
            </a:endParaRPr>
          </a:p>
        </p:txBody>
      </p:sp>
      <p:pic>
        <p:nvPicPr>
          <p:cNvPr id="8" name="Picture 7">
            <a:extLst>
              <a:ext uri="{FF2B5EF4-FFF2-40B4-BE49-F238E27FC236}">
                <a16:creationId xmlns:a16="http://schemas.microsoft.com/office/drawing/2014/main" xmlns="" id="{D6425C65-DB72-4F6B-9C2F-EB0A879A1340}"/>
              </a:ext>
            </a:extLst>
          </p:cNvPr>
          <p:cNvPicPr>
            <a:picLocks noChangeAspect="1"/>
          </p:cNvPicPr>
          <p:nvPr/>
        </p:nvPicPr>
        <p:blipFill rotWithShape="1">
          <a:blip r:embed="rId4">
            <a:clrChange>
              <a:clrFrom>
                <a:srgbClr val="FFFFFF"/>
              </a:clrFrom>
              <a:clrTo>
                <a:srgbClr val="FFFFFF">
                  <a:alpha val="0"/>
                </a:srgbClr>
              </a:clrTo>
            </a:clrChange>
          </a:blip>
          <a:srcRect t="21049" r="7977" b="17915"/>
          <a:stretch/>
        </p:blipFill>
        <p:spPr>
          <a:xfrm>
            <a:off x="1417105" y="2167376"/>
            <a:ext cx="9072500" cy="2521963"/>
          </a:xfrm>
          <a:prstGeom prst="rect">
            <a:avLst/>
          </a:prstGeom>
        </p:spPr>
      </p:pic>
      <p:pic>
        <p:nvPicPr>
          <p:cNvPr id="10" name="Picture 9">
            <a:extLst>
              <a:ext uri="{FF2B5EF4-FFF2-40B4-BE49-F238E27FC236}">
                <a16:creationId xmlns:a16="http://schemas.microsoft.com/office/drawing/2014/main" xmlns="" id="{F4240365-335D-4D52-B5B8-468B20D2AC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94870" y="4526971"/>
            <a:ext cx="1529704" cy="1890827"/>
          </a:xfrm>
          <a:prstGeom prst="rect">
            <a:avLst/>
          </a:prstGeom>
        </p:spPr>
      </p:pic>
      <p:pic>
        <p:nvPicPr>
          <p:cNvPr id="17" name="Picture 16">
            <a:extLst>
              <a:ext uri="{FF2B5EF4-FFF2-40B4-BE49-F238E27FC236}">
                <a16:creationId xmlns:a16="http://schemas.microsoft.com/office/drawing/2014/main" xmlns="" id="{1F5C67BE-264E-4828-A2E6-52950592D414}"/>
              </a:ext>
            </a:extLst>
          </p:cNvPr>
          <p:cNvPicPr>
            <a:picLocks noChangeAspect="1"/>
          </p:cNvPicPr>
          <p:nvPr/>
        </p:nvPicPr>
        <p:blipFill rotWithShape="1">
          <a:blip r:embed="rId6">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8" name="TextBox 17">
            <a:extLst>
              <a:ext uri="{FF2B5EF4-FFF2-40B4-BE49-F238E27FC236}">
                <a16:creationId xmlns:a16="http://schemas.microsoft.com/office/drawing/2014/main" xmlns="" id="{B59B5BE5-2E95-46E7-ACBA-FE2B626A5CB7}"/>
              </a:ext>
            </a:extLst>
          </p:cNvPr>
          <p:cNvSpPr txBox="1"/>
          <p:nvPr/>
        </p:nvSpPr>
        <p:spPr>
          <a:xfrm>
            <a:off x="1720158" y="4798528"/>
            <a:ext cx="8583339"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85D89770-1E11-45D9-9815-3C412830266D}"/>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A1BB529B-C714-4F98-A4F1-0B83F951A33B}"/>
              </a:ext>
            </a:extLst>
          </p:cNvPr>
          <p:cNvSpPr txBox="1"/>
          <p:nvPr/>
        </p:nvSpPr>
        <p:spPr>
          <a:xfrm rot="5400000">
            <a:off x="9658392" y="3286163"/>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pic>
        <p:nvPicPr>
          <p:cNvPr id="21" name="Picture 20">
            <a:extLst>
              <a:ext uri="{FF2B5EF4-FFF2-40B4-BE49-F238E27FC236}">
                <a16:creationId xmlns:a16="http://schemas.microsoft.com/office/drawing/2014/main" xmlns="" id="{2857FCF0-23BD-48CA-8AC0-E5BF2B234B09}"/>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632678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75752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G – 2</a:t>
            </a:r>
            <a:r>
              <a:rPr lang="en-US" sz="3200" b="1" baseline="30000" dirty="0">
                <a:solidFill>
                  <a:srgbClr val="205454"/>
                </a:solidFill>
                <a:effectLst>
                  <a:outerShdw blurRad="38100" dist="38100" dir="2700000" algn="tl">
                    <a:srgbClr val="000000">
                      <a:alpha val="43137"/>
                    </a:srgbClr>
                  </a:outerShdw>
                </a:effectLst>
                <a:latin typeface="Century Schoolbook"/>
              </a:rPr>
              <a:t>ND</a:t>
            </a:r>
            <a:r>
              <a:rPr lang="en-US" sz="3200" b="1" dirty="0">
                <a:solidFill>
                  <a:srgbClr val="205454"/>
                </a:solidFill>
                <a:effectLst>
                  <a:outerShdw blurRad="38100" dist="38100" dir="2700000" algn="tl">
                    <a:srgbClr val="000000">
                      <a:alpha val="43137"/>
                    </a:srgbClr>
                  </a:outerShdw>
                </a:effectLst>
                <a:latin typeface="Century Schoolbook"/>
              </a:rPr>
              <a:t> TO 4</a:t>
            </a:r>
            <a:r>
              <a:rPr lang="en-US" sz="3200" b="1" baseline="30000" dirty="0">
                <a:solidFill>
                  <a:srgbClr val="205454"/>
                </a:solidFill>
                <a:effectLst>
                  <a:outerShdw blurRad="38100" dist="38100" dir="2700000" algn="tl">
                    <a:srgbClr val="000000">
                      <a:alpha val="43137"/>
                    </a:srgbClr>
                  </a:outerShdw>
                </a:effectLst>
                <a:latin typeface="Century Schoolbook"/>
              </a:rPr>
              <a:t>TH</a:t>
            </a:r>
            <a:r>
              <a:rPr lang="en-US" sz="3200" b="1" dirty="0">
                <a:solidFill>
                  <a:srgbClr val="205454"/>
                </a:solidFill>
                <a:effectLst>
                  <a:outerShdw blurRad="38100" dist="38100" dir="2700000" algn="tl">
                    <a:srgbClr val="000000">
                      <a:alpha val="43137"/>
                    </a:srgbClr>
                  </a:outerShdw>
                </a:effectLst>
                <a:latin typeface="Century Schoolbook"/>
              </a:rPr>
              <a:t> FLOOR PLAN</a:t>
            </a:r>
            <a:endParaRPr lang="en-US" dirty="0">
              <a:solidFill>
                <a:srgbClr val="205454"/>
              </a:solidFill>
            </a:endParaRPr>
          </a:p>
        </p:txBody>
      </p:sp>
      <p:pic>
        <p:nvPicPr>
          <p:cNvPr id="8" name="Picture 7">
            <a:extLst>
              <a:ext uri="{FF2B5EF4-FFF2-40B4-BE49-F238E27FC236}">
                <a16:creationId xmlns:a16="http://schemas.microsoft.com/office/drawing/2014/main" xmlns="" id="{ABDC8D5B-95D2-4FF0-B406-1D8A53C97072}"/>
              </a:ext>
            </a:extLst>
          </p:cNvPr>
          <p:cNvPicPr>
            <a:picLocks noChangeAspect="1"/>
          </p:cNvPicPr>
          <p:nvPr/>
        </p:nvPicPr>
        <p:blipFill rotWithShape="1">
          <a:blip r:embed="rId4">
            <a:clrChange>
              <a:clrFrom>
                <a:srgbClr val="FFFFFF"/>
              </a:clrFrom>
              <a:clrTo>
                <a:srgbClr val="FFFFFF">
                  <a:alpha val="0"/>
                </a:srgbClr>
              </a:clrTo>
            </a:clrChange>
          </a:blip>
          <a:srcRect t="16366" r="8836" b="19013"/>
          <a:stretch/>
        </p:blipFill>
        <p:spPr>
          <a:xfrm>
            <a:off x="1593129" y="2183007"/>
            <a:ext cx="8841006" cy="2606116"/>
          </a:xfrm>
          <a:prstGeom prst="rect">
            <a:avLst/>
          </a:prstGeom>
        </p:spPr>
      </p:pic>
      <p:pic>
        <p:nvPicPr>
          <p:cNvPr id="17" name="Picture 16">
            <a:extLst>
              <a:ext uri="{FF2B5EF4-FFF2-40B4-BE49-F238E27FC236}">
                <a16:creationId xmlns:a16="http://schemas.microsoft.com/office/drawing/2014/main" xmlns="" id="{AF2FEF7D-BCF8-44CA-B702-BBAFE6ED39C3}"/>
              </a:ext>
            </a:extLst>
          </p:cNvPr>
          <p:cNvPicPr>
            <a:picLocks noChangeAspect="1"/>
          </p:cNvPicPr>
          <p:nvPr/>
        </p:nvPicPr>
        <p:blipFill rotWithShape="1">
          <a:blip r:embed="rId5">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sp>
        <p:nvSpPr>
          <p:cNvPr id="18" name="TextBox 17">
            <a:extLst>
              <a:ext uri="{FF2B5EF4-FFF2-40B4-BE49-F238E27FC236}">
                <a16:creationId xmlns:a16="http://schemas.microsoft.com/office/drawing/2014/main" xmlns="" id="{19791E11-A595-4486-A08C-F6DB0DBB4670}"/>
              </a:ext>
            </a:extLst>
          </p:cNvPr>
          <p:cNvSpPr txBox="1"/>
          <p:nvPr/>
        </p:nvSpPr>
        <p:spPr>
          <a:xfrm>
            <a:off x="1720158" y="4798528"/>
            <a:ext cx="8583339"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E75BA043-895E-4E50-ABAD-A1C4ADB72E9D}"/>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C143DC84-61AC-449F-BB81-6E03A5308A02}"/>
              </a:ext>
            </a:extLst>
          </p:cNvPr>
          <p:cNvSpPr txBox="1"/>
          <p:nvPr/>
        </p:nvSpPr>
        <p:spPr>
          <a:xfrm rot="5400000">
            <a:off x="9658392" y="3286163"/>
            <a:ext cx="1890826" cy="276999"/>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endParaRPr lang="en-PH" sz="1200" b="1" dirty="0">
              <a:solidFill>
                <a:schemeClr val="bg1"/>
              </a:solidFill>
              <a:latin typeface="Century Schoolbook" panose="02040604050505020304" pitchFamily="18" charset="0"/>
            </a:endParaRPr>
          </a:p>
        </p:txBody>
      </p:sp>
      <p:pic>
        <p:nvPicPr>
          <p:cNvPr id="21" name="Picture 20">
            <a:extLst>
              <a:ext uri="{FF2B5EF4-FFF2-40B4-BE49-F238E27FC236}">
                <a16:creationId xmlns:a16="http://schemas.microsoft.com/office/drawing/2014/main" xmlns="" id="{8609010F-ED82-4365-9376-458FA4ED8C01}"/>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23" name="Picture 22">
            <a:extLst>
              <a:ext uri="{FF2B5EF4-FFF2-40B4-BE49-F238E27FC236}">
                <a16:creationId xmlns:a16="http://schemas.microsoft.com/office/drawing/2014/main" xmlns="" id="{1E88A311-15E8-4DC9-B2B4-5C36606375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94870" y="4526971"/>
            <a:ext cx="1529704" cy="189082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684914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561959"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H – GROUND FLOOR PLAN</a:t>
            </a:r>
            <a:endParaRPr lang="en-US" dirty="0">
              <a:solidFill>
                <a:srgbClr val="205454"/>
              </a:solidFill>
            </a:endParaRPr>
          </a:p>
        </p:txBody>
      </p:sp>
      <p:pic>
        <p:nvPicPr>
          <p:cNvPr id="8" name="Picture 7">
            <a:extLst>
              <a:ext uri="{FF2B5EF4-FFF2-40B4-BE49-F238E27FC236}">
                <a16:creationId xmlns:a16="http://schemas.microsoft.com/office/drawing/2014/main" xmlns="" id="{CFD8BDFE-0717-4EA2-9F4F-8114614046DF}"/>
              </a:ext>
            </a:extLst>
          </p:cNvPr>
          <p:cNvPicPr>
            <a:picLocks noChangeAspect="1"/>
          </p:cNvPicPr>
          <p:nvPr/>
        </p:nvPicPr>
        <p:blipFill rotWithShape="1">
          <a:blip r:embed="rId4">
            <a:clrChange>
              <a:clrFrom>
                <a:srgbClr val="FFFFFF"/>
              </a:clrFrom>
              <a:clrTo>
                <a:srgbClr val="FFFFFF">
                  <a:alpha val="0"/>
                </a:srgbClr>
              </a:clrTo>
            </a:clrChange>
          </a:blip>
          <a:srcRect t="15523" b="25053"/>
          <a:stretch/>
        </p:blipFill>
        <p:spPr>
          <a:xfrm>
            <a:off x="1593890" y="2184969"/>
            <a:ext cx="9004220" cy="2550925"/>
          </a:xfrm>
          <a:prstGeom prst="rect">
            <a:avLst/>
          </a:prstGeom>
        </p:spPr>
      </p:pic>
      <p:pic>
        <p:nvPicPr>
          <p:cNvPr id="10" name="Picture 9">
            <a:extLst>
              <a:ext uri="{FF2B5EF4-FFF2-40B4-BE49-F238E27FC236}">
                <a16:creationId xmlns:a16="http://schemas.microsoft.com/office/drawing/2014/main" xmlns="" id="{FE93C59B-63FB-456D-8CC6-4610FDAAA60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598110" y="4524903"/>
            <a:ext cx="1535594" cy="1864651"/>
          </a:xfrm>
          <a:prstGeom prst="rect">
            <a:avLst/>
          </a:prstGeom>
        </p:spPr>
      </p:pic>
      <p:pic>
        <p:nvPicPr>
          <p:cNvPr id="17" name="Picture 16">
            <a:extLst>
              <a:ext uri="{FF2B5EF4-FFF2-40B4-BE49-F238E27FC236}">
                <a16:creationId xmlns:a16="http://schemas.microsoft.com/office/drawing/2014/main" xmlns="" id="{65001C17-1379-41B8-A655-9D8A095AC1A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3350" y="783404"/>
            <a:ext cx="1336808" cy="947562"/>
          </a:xfrm>
          <a:prstGeom prst="rect">
            <a:avLst/>
          </a:prstGeom>
          <a:ln>
            <a:noFill/>
          </a:ln>
        </p:spPr>
      </p:pic>
      <p:sp>
        <p:nvSpPr>
          <p:cNvPr id="18" name="TextBox 17">
            <a:extLst>
              <a:ext uri="{FF2B5EF4-FFF2-40B4-BE49-F238E27FC236}">
                <a16:creationId xmlns:a16="http://schemas.microsoft.com/office/drawing/2014/main" xmlns="" id="{B1A0CE42-815A-444C-9D97-76E2D2F49C4B}"/>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02060B52-AAE8-4E79-906D-8D8B1B09F90F}"/>
              </a:ext>
            </a:extLst>
          </p:cNvPr>
          <p:cNvSpPr txBox="1"/>
          <p:nvPr/>
        </p:nvSpPr>
        <p:spPr>
          <a:xfrm>
            <a:off x="1720158" y="4798528"/>
            <a:ext cx="7468117" cy="461665"/>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p>
          <a:p>
            <a:pPr algn="ctr"/>
            <a:r>
              <a:rPr lang="en-US" sz="1200" dirty="0">
                <a:solidFill>
                  <a:schemeClr val="bg1"/>
                </a:solidFill>
                <a:latin typeface="Century Schoolbook" panose="02040604050505020304" pitchFamily="18" charset="0"/>
              </a:rPr>
              <a:t>30 - 49</a:t>
            </a:r>
            <a:endParaRPr lang="en-PH" sz="1200" dirty="0">
              <a:solidFill>
                <a:schemeClr val="bg1"/>
              </a:solidFill>
              <a:latin typeface="Century Schoolbook" panose="02040604050505020304" pitchFamily="18" charset="0"/>
            </a:endParaRPr>
          </a:p>
        </p:txBody>
      </p:sp>
      <p:sp>
        <p:nvSpPr>
          <p:cNvPr id="20" name="TextBox 19">
            <a:extLst>
              <a:ext uri="{FF2B5EF4-FFF2-40B4-BE49-F238E27FC236}">
                <a16:creationId xmlns:a16="http://schemas.microsoft.com/office/drawing/2014/main" xmlns="" id="{8B52AD82-FDA4-41CA-AACA-CBDF0C61534B}"/>
              </a:ext>
            </a:extLst>
          </p:cNvPr>
          <p:cNvSpPr txBox="1"/>
          <p:nvPr/>
        </p:nvSpPr>
        <p:spPr>
          <a:xfrm>
            <a:off x="9229596" y="4696767"/>
            <a:ext cx="1036192"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p>
          <a:p>
            <a:pPr algn="ctr"/>
            <a:r>
              <a:rPr lang="en-US" sz="1200" dirty="0">
                <a:solidFill>
                  <a:schemeClr val="bg1"/>
                </a:solidFill>
                <a:latin typeface="Century Schoolbook" panose="02040604050505020304" pitchFamily="18" charset="0"/>
              </a:rPr>
              <a:t>28 - 29</a:t>
            </a:r>
            <a:endParaRPr lang="en-PH" sz="1200" dirty="0">
              <a:solidFill>
                <a:schemeClr val="bg1"/>
              </a:solidFill>
              <a:latin typeface="Century Schoolbook" panose="02040604050505020304" pitchFamily="18" charset="0"/>
            </a:endParaRPr>
          </a:p>
        </p:txBody>
      </p:sp>
      <p:pic>
        <p:nvPicPr>
          <p:cNvPr id="21" name="Picture 20">
            <a:extLst>
              <a:ext uri="{FF2B5EF4-FFF2-40B4-BE49-F238E27FC236}">
                <a16:creationId xmlns:a16="http://schemas.microsoft.com/office/drawing/2014/main" xmlns="" id="{91BF3DEE-922B-44F7-8347-17F285AF1524}"/>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750553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4"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xmlns="" id="{0ECDCB6E-E0F0-43F2-8AEE-CA9A9324FC29}"/>
              </a:ext>
            </a:extLst>
          </p:cNvPr>
          <p:cNvSpPr txBox="1"/>
          <p:nvPr/>
        </p:nvSpPr>
        <p:spPr>
          <a:xfrm>
            <a:off x="202873" y="172490"/>
            <a:ext cx="879599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BUILDING H – 2</a:t>
            </a:r>
            <a:r>
              <a:rPr lang="en-US" sz="3200" b="1" baseline="30000" dirty="0">
                <a:solidFill>
                  <a:srgbClr val="205454"/>
                </a:solidFill>
                <a:effectLst>
                  <a:outerShdw blurRad="38100" dist="38100" dir="2700000" algn="tl">
                    <a:srgbClr val="000000">
                      <a:alpha val="43137"/>
                    </a:srgbClr>
                  </a:outerShdw>
                </a:effectLst>
                <a:latin typeface="Century Schoolbook"/>
              </a:rPr>
              <a:t>ND</a:t>
            </a:r>
            <a:r>
              <a:rPr lang="en-US" sz="3200" b="1" dirty="0">
                <a:solidFill>
                  <a:srgbClr val="205454"/>
                </a:solidFill>
                <a:effectLst>
                  <a:outerShdw blurRad="38100" dist="38100" dir="2700000" algn="tl">
                    <a:srgbClr val="000000">
                      <a:alpha val="43137"/>
                    </a:srgbClr>
                  </a:outerShdw>
                </a:effectLst>
                <a:latin typeface="Century Schoolbook"/>
              </a:rPr>
              <a:t> TO 4</a:t>
            </a:r>
            <a:r>
              <a:rPr lang="en-US" sz="3200" b="1" baseline="30000" dirty="0">
                <a:solidFill>
                  <a:srgbClr val="205454"/>
                </a:solidFill>
                <a:effectLst>
                  <a:outerShdw blurRad="38100" dist="38100" dir="2700000" algn="tl">
                    <a:srgbClr val="000000">
                      <a:alpha val="43137"/>
                    </a:srgbClr>
                  </a:outerShdw>
                </a:effectLst>
                <a:latin typeface="Century Schoolbook"/>
              </a:rPr>
              <a:t>TH</a:t>
            </a:r>
            <a:r>
              <a:rPr lang="en-US" sz="3200" b="1" dirty="0">
                <a:solidFill>
                  <a:srgbClr val="205454"/>
                </a:solidFill>
                <a:effectLst>
                  <a:outerShdw blurRad="38100" dist="38100" dir="2700000" algn="tl">
                    <a:srgbClr val="000000">
                      <a:alpha val="43137"/>
                    </a:srgbClr>
                  </a:outerShdw>
                </a:effectLst>
                <a:latin typeface="Century Schoolbook"/>
              </a:rPr>
              <a:t> FLOOR PLAN</a:t>
            </a:r>
            <a:endParaRPr lang="en-US" dirty="0">
              <a:solidFill>
                <a:srgbClr val="205454"/>
              </a:solidFill>
            </a:endParaRPr>
          </a:p>
        </p:txBody>
      </p:sp>
      <p:pic>
        <p:nvPicPr>
          <p:cNvPr id="8" name="Picture 7">
            <a:extLst>
              <a:ext uri="{FF2B5EF4-FFF2-40B4-BE49-F238E27FC236}">
                <a16:creationId xmlns:a16="http://schemas.microsoft.com/office/drawing/2014/main" xmlns="" id="{6DF19333-12FA-42DE-ACCC-F61B33DCEE38}"/>
              </a:ext>
            </a:extLst>
          </p:cNvPr>
          <p:cNvPicPr>
            <a:picLocks noChangeAspect="1"/>
          </p:cNvPicPr>
          <p:nvPr/>
        </p:nvPicPr>
        <p:blipFill rotWithShape="1">
          <a:blip r:embed="rId4">
            <a:clrChange>
              <a:clrFrom>
                <a:srgbClr val="FFFFFF"/>
              </a:clrFrom>
              <a:clrTo>
                <a:srgbClr val="FFFFFF">
                  <a:alpha val="0"/>
                </a:srgbClr>
              </a:clrTo>
            </a:clrChange>
          </a:blip>
          <a:srcRect t="16215" b="25307"/>
          <a:stretch/>
        </p:blipFill>
        <p:spPr>
          <a:xfrm>
            <a:off x="1555279" y="2210532"/>
            <a:ext cx="8913096" cy="2492558"/>
          </a:xfrm>
          <a:prstGeom prst="rect">
            <a:avLst/>
          </a:prstGeom>
        </p:spPr>
      </p:pic>
      <p:sp>
        <p:nvSpPr>
          <p:cNvPr id="17" name="TextBox 16">
            <a:extLst>
              <a:ext uri="{FF2B5EF4-FFF2-40B4-BE49-F238E27FC236}">
                <a16:creationId xmlns:a16="http://schemas.microsoft.com/office/drawing/2014/main" xmlns="" id="{0B55FF46-D90E-4C48-9D66-B676EBBCE634}"/>
              </a:ext>
            </a:extLst>
          </p:cNvPr>
          <p:cNvSpPr txBox="1"/>
          <p:nvPr/>
        </p:nvSpPr>
        <p:spPr>
          <a:xfrm>
            <a:off x="1720158" y="1891663"/>
            <a:ext cx="8583338" cy="276999"/>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endParaRPr lang="en-PH" sz="1200" b="1" dirty="0">
              <a:solidFill>
                <a:schemeClr val="bg1"/>
              </a:solidFill>
              <a:latin typeface="Century Schoolbook" panose="02040604050505020304" pitchFamily="18" charset="0"/>
            </a:endParaRPr>
          </a:p>
        </p:txBody>
      </p:sp>
      <p:sp>
        <p:nvSpPr>
          <p:cNvPr id="18" name="TextBox 17">
            <a:extLst>
              <a:ext uri="{FF2B5EF4-FFF2-40B4-BE49-F238E27FC236}">
                <a16:creationId xmlns:a16="http://schemas.microsoft.com/office/drawing/2014/main" xmlns="" id="{5BA6BC53-CE74-4036-B203-0979B1ADEDEA}"/>
              </a:ext>
            </a:extLst>
          </p:cNvPr>
          <p:cNvSpPr txBox="1"/>
          <p:nvPr/>
        </p:nvSpPr>
        <p:spPr>
          <a:xfrm>
            <a:off x="1720158" y="4798528"/>
            <a:ext cx="7468117" cy="461665"/>
          </a:xfrm>
          <a:prstGeom prst="rect">
            <a:avLst/>
          </a:prstGeom>
          <a:solidFill>
            <a:schemeClr val="accent5">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Linear Park View</a:t>
            </a:r>
          </a:p>
          <a:p>
            <a:pPr algn="ctr"/>
            <a:r>
              <a:rPr lang="en-US" sz="1200" dirty="0">
                <a:solidFill>
                  <a:schemeClr val="bg1"/>
                </a:solidFill>
                <a:latin typeface="Century Schoolbook" panose="02040604050505020304" pitchFamily="18" charset="0"/>
              </a:rPr>
              <a:t>30 - 49</a:t>
            </a:r>
            <a:endParaRPr lang="en-PH" sz="1200" dirty="0">
              <a:solidFill>
                <a:schemeClr val="bg1"/>
              </a:solidFill>
              <a:latin typeface="Century Schoolbook" panose="02040604050505020304" pitchFamily="18" charset="0"/>
            </a:endParaRPr>
          </a:p>
        </p:txBody>
      </p:sp>
      <p:sp>
        <p:nvSpPr>
          <p:cNvPr id="19" name="TextBox 18">
            <a:extLst>
              <a:ext uri="{FF2B5EF4-FFF2-40B4-BE49-F238E27FC236}">
                <a16:creationId xmlns:a16="http://schemas.microsoft.com/office/drawing/2014/main" xmlns="" id="{F59012DC-0B23-4CDF-A90F-7AAD5DAE628E}"/>
              </a:ext>
            </a:extLst>
          </p:cNvPr>
          <p:cNvSpPr txBox="1"/>
          <p:nvPr/>
        </p:nvSpPr>
        <p:spPr>
          <a:xfrm>
            <a:off x="9229596" y="4696767"/>
            <a:ext cx="1036192"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latin typeface="Century Schoolbook" panose="02040604050505020304" pitchFamily="18" charset="0"/>
              </a:rPr>
              <a:t>Central Park View</a:t>
            </a:r>
          </a:p>
          <a:p>
            <a:pPr algn="ctr"/>
            <a:r>
              <a:rPr lang="en-US" sz="1200" dirty="0">
                <a:solidFill>
                  <a:schemeClr val="bg1"/>
                </a:solidFill>
                <a:latin typeface="Century Schoolbook" panose="02040604050505020304" pitchFamily="18" charset="0"/>
              </a:rPr>
              <a:t>28 - 29</a:t>
            </a:r>
            <a:endParaRPr lang="en-PH" sz="1200" dirty="0">
              <a:solidFill>
                <a:schemeClr val="bg1"/>
              </a:solidFill>
              <a:latin typeface="Century Schoolbook" panose="02040604050505020304" pitchFamily="18" charset="0"/>
            </a:endParaRPr>
          </a:p>
        </p:txBody>
      </p:sp>
      <p:pic>
        <p:nvPicPr>
          <p:cNvPr id="20" name="Picture 19">
            <a:extLst>
              <a:ext uri="{FF2B5EF4-FFF2-40B4-BE49-F238E27FC236}">
                <a16:creationId xmlns:a16="http://schemas.microsoft.com/office/drawing/2014/main" xmlns="" id="{39F09C4A-D9AB-42FD-8CD2-2C013C0ACF76}"/>
              </a:ext>
            </a:extLst>
          </p:cNvPr>
          <p:cNvPicPr>
            <a:picLocks noChangeAspect="1"/>
          </p:cNvPicPr>
          <p:nvPr/>
        </p:nvPicPr>
        <p:blipFill rotWithShape="1">
          <a:blip r:embed="rId5">
            <a:clrChange>
              <a:clrFrom>
                <a:srgbClr val="FFFFFF"/>
              </a:clrFrom>
              <a:clrTo>
                <a:srgbClr val="FFFFFF">
                  <a:alpha val="0"/>
                </a:srgbClr>
              </a:clrTo>
            </a:clrChange>
          </a:blip>
          <a:srcRect b="11280"/>
          <a:stretch/>
        </p:blipFill>
        <p:spPr>
          <a:xfrm>
            <a:off x="322171" y="816434"/>
            <a:ext cx="1261243" cy="752322"/>
          </a:xfrm>
          <a:prstGeom prst="rect">
            <a:avLst/>
          </a:prstGeom>
          <a:ln>
            <a:noFill/>
          </a:ln>
        </p:spPr>
      </p:pic>
      <p:pic>
        <p:nvPicPr>
          <p:cNvPr id="21" name="Picture 20">
            <a:extLst>
              <a:ext uri="{FF2B5EF4-FFF2-40B4-BE49-F238E27FC236}">
                <a16:creationId xmlns:a16="http://schemas.microsoft.com/office/drawing/2014/main" xmlns="" id="{370EA0CB-AC42-447A-AA99-CF45030750D3}"/>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9036434" y="863793"/>
            <a:ext cx="1047630" cy="997743"/>
          </a:xfrm>
          <a:prstGeom prst="rect">
            <a:avLst/>
          </a:prstGeom>
        </p:spPr>
      </p:pic>
      <p:pic>
        <p:nvPicPr>
          <p:cNvPr id="23" name="Picture 22">
            <a:extLst>
              <a:ext uri="{FF2B5EF4-FFF2-40B4-BE49-F238E27FC236}">
                <a16:creationId xmlns:a16="http://schemas.microsoft.com/office/drawing/2014/main" xmlns="" id="{40336AA5-77DD-409B-BB62-92AD9380AF2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598110" y="4524903"/>
            <a:ext cx="1535594" cy="186465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510140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89096" y="6607631"/>
            <a:ext cx="2492990" cy="276999"/>
          </a:xfrm>
          <a:prstGeom prst="rect">
            <a:avLst/>
          </a:prstGeom>
          <a:noFill/>
        </p:spPr>
        <p:txBody>
          <a:bodyPr wrap="none" rtlCol="0">
            <a:spAutoFit/>
          </a:bodyPr>
          <a:lstStyle/>
          <a:p>
            <a:r>
              <a:rPr lang="en-US" sz="600" dirty="0"/>
              <a:t>Source:</a:t>
            </a:r>
          </a:p>
          <a:p>
            <a:r>
              <a:rPr lang="en-US" sz="600" dirty="0"/>
              <a:t>https://santarosacity.gov.ph/invest-in-santa-rosa/investment-profile/	</a:t>
            </a:r>
          </a:p>
        </p:txBody>
      </p:sp>
      <p:sp>
        <p:nvSpPr>
          <p:cNvPr id="15" name="TextBox 14">
            <a:extLst>
              <a:ext uri="{FF2B5EF4-FFF2-40B4-BE49-F238E27FC236}">
                <a16:creationId xmlns:a16="http://schemas.microsoft.com/office/drawing/2014/main" xmlns="" id="{A3A85354-0F6E-4C90-85EE-C3E9EEEF6346}"/>
              </a:ext>
            </a:extLst>
          </p:cNvPr>
          <p:cNvSpPr txBox="1"/>
          <p:nvPr/>
        </p:nvSpPr>
        <p:spPr>
          <a:xfrm>
            <a:off x="712637" y="1319664"/>
            <a:ext cx="5907782" cy="3359894"/>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Investment hub of South Luzon</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4 PEZA Accredited Economic Zone</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Motor City of the Philippines</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IT Hub of Region IV-A: 82</a:t>
            </a:r>
            <a:r>
              <a:rPr lang="en-PH" baseline="30000" dirty="0">
                <a:solidFill>
                  <a:srgbClr val="205454"/>
                </a:solidFill>
                <a:latin typeface="Tahoma" panose="020B0604030504040204" pitchFamily="34" charset="0"/>
                <a:ea typeface="Tahoma" panose="020B0604030504040204" pitchFamily="34" charset="0"/>
                <a:cs typeface="Tahoma" panose="020B0604030504040204" pitchFamily="34" charset="0"/>
              </a:rPr>
              <a:t>nd</a:t>
            </a: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 in the world competitiveness in IT and BPO (THOLONS)</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Vibrant, Booming and Fastest Growing Economy</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Growing Residential Demand</a:t>
            </a:r>
          </a:p>
          <a:p>
            <a:pPr marL="342900" indent="-342900">
              <a:lnSpc>
                <a:spcPct val="150000"/>
              </a:lnSpc>
              <a:buFont typeface="Wingdings" panose="05000000000000000000" pitchFamily="2" charset="2"/>
              <a:buChar char="ü"/>
            </a:pPr>
            <a:r>
              <a:rPr lang="en-PH" dirty="0">
                <a:solidFill>
                  <a:srgbClr val="205454"/>
                </a:solidFill>
                <a:latin typeface="Tahoma" panose="020B0604030504040204" pitchFamily="34" charset="0"/>
                <a:ea typeface="Tahoma" panose="020B0604030504040204" pitchFamily="34" charset="0"/>
                <a:cs typeface="Tahoma" panose="020B0604030504040204" pitchFamily="34" charset="0"/>
              </a:rPr>
              <a:t>Close Proximity to Metro Manila</a:t>
            </a:r>
          </a:p>
        </p:txBody>
      </p:sp>
      <p:grpSp>
        <p:nvGrpSpPr>
          <p:cNvPr id="16" name="Group 15">
            <a:extLst>
              <a:ext uri="{FF2B5EF4-FFF2-40B4-BE49-F238E27FC236}">
                <a16:creationId xmlns:a16="http://schemas.microsoft.com/office/drawing/2014/main" xmlns="" id="{F385D58C-5033-4DA7-8B80-CD5F94904CEB}"/>
              </a:ext>
            </a:extLst>
          </p:cNvPr>
          <p:cNvGrpSpPr/>
          <p:nvPr/>
        </p:nvGrpSpPr>
        <p:grpSpPr>
          <a:xfrm>
            <a:off x="6162675" y="1087145"/>
            <a:ext cx="5561922" cy="3459418"/>
            <a:chOff x="6096000" y="1630070"/>
            <a:chExt cx="5561922" cy="3459418"/>
          </a:xfrm>
        </p:grpSpPr>
        <p:pic>
          <p:nvPicPr>
            <p:cNvPr id="1026" name="Picture 2" descr="Toyota resumes production at Sta. Rosa, Laguna plant | AutoPH">
              <a:extLst>
                <a:ext uri="{FF2B5EF4-FFF2-40B4-BE49-F238E27FC236}">
                  <a16:creationId xmlns:a16="http://schemas.microsoft.com/office/drawing/2014/main" xmlns="" id="{88CE26A5-0907-4C9E-8C6C-F75E280B4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943" y="3429000"/>
              <a:ext cx="2951979" cy="1660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M Sta. Rosa | ASYA">
              <a:extLst>
                <a:ext uri="{FF2B5EF4-FFF2-40B4-BE49-F238E27FC236}">
                  <a16:creationId xmlns:a16="http://schemas.microsoft.com/office/drawing/2014/main" xmlns="" id="{62CAAD1E-5D22-48B2-851B-B14EA823F5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7190" y="1630070"/>
              <a:ext cx="2490732" cy="1660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Attracting (and retaining) women employees in BPO companies">
              <a:extLst>
                <a:ext uri="{FF2B5EF4-FFF2-40B4-BE49-F238E27FC236}">
                  <a16:creationId xmlns:a16="http://schemas.microsoft.com/office/drawing/2014/main" xmlns="" id="{ED513A5E-12ED-48E8-BB3E-152B07F603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111"/>
            <a:stretch/>
          </p:blipFill>
          <p:spPr bwMode="auto">
            <a:xfrm>
              <a:off x="6096000" y="1630070"/>
              <a:ext cx="2951979" cy="1660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Goodman Media International, Inc.">
              <a:extLst>
                <a:ext uri="{FF2B5EF4-FFF2-40B4-BE49-F238E27FC236}">
                  <a16:creationId xmlns:a16="http://schemas.microsoft.com/office/drawing/2014/main" xmlns="" id="{C7F1AC6B-8C09-4EC1-BD64-61572AF4FF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3429000"/>
              <a:ext cx="2490732" cy="1660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xmlns="" id="{87AABD3D-A621-4555-A746-17F2B8282779}"/>
              </a:ext>
            </a:extLst>
          </p:cNvPr>
          <p:cNvGrpSpPr/>
          <p:nvPr/>
        </p:nvGrpSpPr>
        <p:grpSpPr>
          <a:xfrm>
            <a:off x="795585" y="4962946"/>
            <a:ext cx="10600830" cy="1150779"/>
            <a:chOff x="1439852" y="5410733"/>
            <a:chExt cx="10600830" cy="1150779"/>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8067" y="5412084"/>
              <a:ext cx="1532570" cy="114942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3580" y="5412084"/>
              <a:ext cx="1534545" cy="11494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852" y="5410733"/>
              <a:ext cx="1874865" cy="115077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2109" y="5412084"/>
              <a:ext cx="1534430" cy="114942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6539" y="5412084"/>
              <a:ext cx="1724143" cy="114942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xmlns="" id="{E381F23E-5EED-49CF-A6D3-ABA1B6DA4B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50637" y="5414668"/>
              <a:ext cx="2431472" cy="1146844"/>
            </a:xfrm>
            <a:prstGeom prst="rect">
              <a:avLst/>
            </a:prstGeom>
            <a:ln>
              <a:noFill/>
            </a:ln>
            <a:effectLst>
              <a:outerShdw blurRad="292100" dist="139700" dir="2700000" algn="tl" rotWithShape="0">
                <a:srgbClr val="333333">
                  <a:alpha val="65000"/>
                </a:srgbClr>
              </a:outerShdw>
            </a:effectLst>
          </p:spPr>
        </p:pic>
      </p:grpSp>
      <p:sp>
        <p:nvSpPr>
          <p:cNvPr id="19" name="TextBox 18">
            <a:extLst>
              <a:ext uri="{FF2B5EF4-FFF2-40B4-BE49-F238E27FC236}">
                <a16:creationId xmlns:a16="http://schemas.microsoft.com/office/drawing/2014/main" xmlns="" id="{3132DC64-A2BF-48A6-AFEB-B45130F49502}"/>
              </a:ext>
            </a:extLst>
          </p:cNvPr>
          <p:cNvSpPr txBox="1"/>
          <p:nvPr/>
        </p:nvSpPr>
        <p:spPr>
          <a:xfrm>
            <a:off x="202873" y="172490"/>
            <a:ext cx="8076250" cy="1077218"/>
          </a:xfrm>
          <a:prstGeom prst="rect">
            <a:avLst/>
          </a:prstGeom>
          <a:noFill/>
        </p:spPr>
        <p:txBody>
          <a:bodyPr wrap="none" lIns="91440" tIns="45720" rIns="91440" bIns="45720" rtlCol="0" anchor="t">
            <a:spAutoFit/>
          </a:bodyPr>
          <a:lstStyle/>
          <a:p>
            <a:r>
              <a:rPr lang="en-PH" sz="3200" b="1" dirty="0">
                <a:solidFill>
                  <a:srgbClr val="205454"/>
                </a:solidFill>
                <a:effectLst>
                  <a:outerShdw blurRad="38100" dist="38100" dir="2700000" algn="tl">
                    <a:srgbClr val="000000">
                      <a:alpha val="43137"/>
                    </a:srgbClr>
                  </a:outerShdw>
                </a:effectLst>
                <a:latin typeface="Century Schoolbook"/>
              </a:rPr>
              <a:t>THE LION CITY OF SOUTH LUZON: </a:t>
            </a:r>
          </a:p>
          <a:p>
            <a:r>
              <a:rPr lang="en-US" sz="3200" dirty="0">
                <a:solidFill>
                  <a:srgbClr val="205454"/>
                </a:solidFill>
                <a:effectLst>
                  <a:outerShdw blurRad="38100" dist="38100" dir="2700000" algn="tl">
                    <a:srgbClr val="000000">
                      <a:alpha val="43137"/>
                    </a:srgbClr>
                  </a:outerShdw>
                </a:effectLst>
                <a:latin typeface="Century Schoolbook"/>
              </a:rPr>
              <a:t>C</a:t>
            </a:r>
            <a:r>
              <a:rPr lang="en-PH" sz="3200" dirty="0">
                <a:solidFill>
                  <a:srgbClr val="205454"/>
                </a:solidFill>
                <a:effectLst>
                  <a:outerShdw blurRad="38100" dist="38100" dir="2700000" algn="tl">
                    <a:srgbClr val="000000">
                      <a:alpha val="43137"/>
                    </a:srgbClr>
                  </a:outerShdw>
                </a:effectLst>
                <a:latin typeface="Century Schoolbook"/>
              </a:rPr>
              <a:t>ITY OF SANTA ROSA</a:t>
            </a:r>
            <a:endParaRPr lang="en-US" dirty="0">
              <a:solidFill>
                <a:srgbClr val="205454"/>
              </a:solidFill>
            </a:endParaRPr>
          </a:p>
        </p:txBody>
      </p:sp>
    </p:spTree>
    <p:extLst>
      <p:ext uri="{BB962C8B-B14F-4D97-AF65-F5344CB8AC3E}">
        <p14:creationId xmlns:p14="http://schemas.microsoft.com/office/powerpoint/2010/main" val="3987254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143" t="6772" r="47857" b="10899"/>
          <a:stretch/>
        </p:blipFill>
        <p:spPr>
          <a:xfrm>
            <a:off x="5757673" y="757265"/>
            <a:ext cx="1765042" cy="5449215"/>
          </a:xfrm>
          <a:prstGeom prst="rect">
            <a:avLst/>
          </a:prstGeom>
        </p:spPr>
      </p:pic>
      <p:sp>
        <p:nvSpPr>
          <p:cNvPr id="14"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1"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9C6614D7-C913-4A1B-B845-1BECA49C6BA4}"/>
              </a:ext>
            </a:extLst>
          </p:cNvPr>
          <p:cNvSpPr txBox="1"/>
          <p:nvPr/>
        </p:nvSpPr>
        <p:spPr>
          <a:xfrm>
            <a:off x="202873" y="172490"/>
            <a:ext cx="568777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STUDIO</a:t>
            </a:r>
            <a:endParaRPr lang="en-US" dirty="0">
              <a:solidFill>
                <a:srgbClr val="205454"/>
              </a:solidFill>
            </a:endParaRPr>
          </a:p>
        </p:txBody>
      </p:sp>
      <p:pic>
        <p:nvPicPr>
          <p:cNvPr id="3" name="Picture 2">
            <a:extLst>
              <a:ext uri="{FF2B5EF4-FFF2-40B4-BE49-F238E27FC236}">
                <a16:creationId xmlns:a16="http://schemas.microsoft.com/office/drawing/2014/main" xmlns="" id="{5416D3D7-515C-4244-BED2-301EAC705F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800" y="1324698"/>
            <a:ext cx="5102803" cy="3381376"/>
          </a:xfrm>
          <a:prstGeom prst="rect">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xmlns="" id="{549E1E7C-5E39-4C05-924A-B08B6B5BCE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922" t="10060" r="20013" b="53441"/>
          <a:stretch/>
        </p:blipFill>
        <p:spPr>
          <a:xfrm>
            <a:off x="7629748" y="1324698"/>
            <a:ext cx="3610904" cy="325729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28840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1"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9C6614D7-C913-4A1B-B845-1BECA49C6BA4}"/>
              </a:ext>
            </a:extLst>
          </p:cNvPr>
          <p:cNvSpPr txBox="1"/>
          <p:nvPr/>
        </p:nvSpPr>
        <p:spPr>
          <a:xfrm>
            <a:off x="202873" y="172490"/>
            <a:ext cx="5687776"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STUDIO</a:t>
            </a:r>
            <a:endParaRPr lang="en-US" dirty="0">
              <a:solidFill>
                <a:srgbClr val="205454"/>
              </a:solidFill>
            </a:endParaRPr>
          </a:p>
        </p:txBody>
      </p:sp>
      <p:pic>
        <p:nvPicPr>
          <p:cNvPr id="3" name="Picture 2">
            <a:extLst>
              <a:ext uri="{FF2B5EF4-FFF2-40B4-BE49-F238E27FC236}">
                <a16:creationId xmlns:a16="http://schemas.microsoft.com/office/drawing/2014/main" xmlns="" id="{B70B70EB-9286-4308-8637-FED2766D033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42621" y="1308266"/>
            <a:ext cx="3415603" cy="3320725"/>
          </a:xfrm>
          <a:prstGeom prst="rect">
            <a:avLst/>
          </a:prstGeom>
        </p:spPr>
      </p:pic>
      <p:pic>
        <p:nvPicPr>
          <p:cNvPr id="7" name="Picture 6">
            <a:extLst>
              <a:ext uri="{FF2B5EF4-FFF2-40B4-BE49-F238E27FC236}">
                <a16:creationId xmlns:a16="http://schemas.microsoft.com/office/drawing/2014/main" xmlns="" id="{E7E33227-DB1B-4D13-B635-B1902550BC65}"/>
              </a:ext>
            </a:extLst>
          </p:cNvPr>
          <p:cNvPicPr>
            <a:picLocks noChangeAspect="1"/>
          </p:cNvPicPr>
          <p:nvPr/>
        </p:nvPicPr>
        <p:blipFill rotWithShape="1">
          <a:blip r:embed="rId5">
            <a:extLst>
              <a:ext uri="{28A0092B-C50C-407E-A947-70E740481C1C}">
                <a14:useLocalDpi xmlns:a14="http://schemas.microsoft.com/office/drawing/2010/main" val="0"/>
              </a:ext>
            </a:extLst>
          </a:blip>
          <a:srcRect r="39799"/>
          <a:stretch/>
        </p:blipFill>
        <p:spPr>
          <a:xfrm>
            <a:off x="202873" y="265367"/>
            <a:ext cx="7339748" cy="6858000"/>
          </a:xfrm>
          <a:prstGeom prst="rect">
            <a:avLst/>
          </a:prstGeom>
        </p:spPr>
      </p:pic>
      <p:pic>
        <p:nvPicPr>
          <p:cNvPr id="9" name="Picture 8">
            <a:extLst>
              <a:ext uri="{FF2B5EF4-FFF2-40B4-BE49-F238E27FC236}">
                <a16:creationId xmlns:a16="http://schemas.microsoft.com/office/drawing/2014/main" xmlns="" id="{D1CFFC42-7BDC-4FA2-8598-82C758339AB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4383" y="1383930"/>
            <a:ext cx="5006964" cy="3320725"/>
          </a:xfrm>
          <a:prstGeom prst="rect">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19779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704" t="11152" r="46955" b="7151"/>
          <a:stretch/>
        </p:blipFill>
        <p:spPr>
          <a:xfrm>
            <a:off x="5498239" y="892977"/>
            <a:ext cx="2505907" cy="5396105"/>
          </a:xfrm>
          <a:prstGeom prst="rect">
            <a:avLst/>
          </a:prstGeom>
        </p:spPr>
      </p:pic>
      <p:sp>
        <p:nvSpPr>
          <p:cNvPr id="11"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4" name="Picture 13">
            <a:extLst>
              <a:ext uri="{FF2B5EF4-FFF2-40B4-BE49-F238E27FC236}">
                <a16:creationId xmlns:a16="http://schemas.microsoft.com/office/drawing/2014/main" xmlns="" id="{747751F0-007A-46B4-B2CD-E41D01FD19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269" t="10059" r="19859" b="53244"/>
          <a:stretch/>
        </p:blipFill>
        <p:spPr>
          <a:xfrm>
            <a:off x="7745558" y="1624130"/>
            <a:ext cx="4071509" cy="3609739"/>
          </a:xfrm>
          <a:prstGeom prst="rect">
            <a:avLst/>
          </a:prstGeom>
        </p:spPr>
      </p:pic>
      <p:pic>
        <p:nvPicPr>
          <p:cNvPr id="13" name="Picture 4"/>
          <p:cNvPicPr>
            <a:picLocks noChangeAspect="1" noChangeArrowheads="1"/>
          </p:cNvPicPr>
          <p:nvPr/>
        </p:nvPicPr>
        <p:blipFill>
          <a:blip r:embed="rId5"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C36A3696-CF74-4F6A-BFAB-733D3608AE39}"/>
              </a:ext>
            </a:extLst>
          </p:cNvPr>
          <p:cNvSpPr txBox="1"/>
          <p:nvPr/>
        </p:nvSpPr>
        <p:spPr>
          <a:xfrm>
            <a:off x="202873" y="172490"/>
            <a:ext cx="6681637"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STUDIO END</a:t>
            </a:r>
            <a:endParaRPr lang="en-US" dirty="0">
              <a:solidFill>
                <a:srgbClr val="205454"/>
              </a:solidFill>
            </a:endParaRPr>
          </a:p>
        </p:txBody>
      </p:sp>
      <p:pic>
        <p:nvPicPr>
          <p:cNvPr id="16" name="Picture 15">
            <a:extLst>
              <a:ext uri="{FF2B5EF4-FFF2-40B4-BE49-F238E27FC236}">
                <a16:creationId xmlns:a16="http://schemas.microsoft.com/office/drawing/2014/main" xmlns="" id="{97A8489A-D19E-442C-BA0D-01BEDDE1EE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880" y="1308266"/>
            <a:ext cx="4998383" cy="3320725"/>
          </a:xfrm>
          <a:prstGeom prst="rect">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223748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5" name="Picture 14">
            <a:extLst>
              <a:ext uri="{FF2B5EF4-FFF2-40B4-BE49-F238E27FC236}">
                <a16:creationId xmlns:a16="http://schemas.microsoft.com/office/drawing/2014/main" xmlns="" id="{E37E16B8-E7A3-4BF3-9067-1B0FEAE67F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57" t="8917" r="20332" b="50318"/>
          <a:stretch/>
        </p:blipFill>
        <p:spPr>
          <a:xfrm>
            <a:off x="7250908" y="1564853"/>
            <a:ext cx="3542783" cy="349523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6071" t="7407" r="34881" b="17249"/>
          <a:stretch/>
        </p:blipFill>
        <p:spPr>
          <a:xfrm rot="10800000">
            <a:off x="4924144" y="800102"/>
            <a:ext cx="2505387" cy="5574486"/>
          </a:xfrm>
          <a:prstGeom prst="rect">
            <a:avLst/>
          </a:prstGeom>
        </p:spPr>
      </p:pic>
      <p:pic>
        <p:nvPicPr>
          <p:cNvPr id="13"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312C9934-8313-4A66-9737-F2560A101FA8}"/>
              </a:ext>
            </a:extLst>
          </p:cNvPr>
          <p:cNvSpPr txBox="1"/>
          <p:nvPr/>
        </p:nvSpPr>
        <p:spPr>
          <a:xfrm>
            <a:off x="202873" y="172490"/>
            <a:ext cx="722665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ONE BEDROOM</a:t>
            </a:r>
            <a:endParaRPr lang="en-US" dirty="0">
              <a:solidFill>
                <a:srgbClr val="205454"/>
              </a:solidFill>
            </a:endParaRPr>
          </a:p>
        </p:txBody>
      </p:sp>
      <p:pic>
        <p:nvPicPr>
          <p:cNvPr id="4" name="Picture 3">
            <a:extLst>
              <a:ext uri="{FF2B5EF4-FFF2-40B4-BE49-F238E27FC236}">
                <a16:creationId xmlns:a16="http://schemas.microsoft.com/office/drawing/2014/main" xmlns="" id="{B6B18A86-92EF-4108-8595-3362AD2F0F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6097" y="855019"/>
            <a:ext cx="3869253" cy="2573981"/>
          </a:xfrm>
          <a:prstGeom prst="rect">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xmlns="" id="{F8E42CDC-395B-4BCD-BD95-BD0635B937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292" y="3568967"/>
            <a:ext cx="3891058" cy="2573982"/>
          </a:xfrm>
          <a:prstGeom prst="rect">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903333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3"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312C9934-8313-4A66-9737-F2560A101FA8}"/>
              </a:ext>
            </a:extLst>
          </p:cNvPr>
          <p:cNvSpPr txBox="1"/>
          <p:nvPr/>
        </p:nvSpPr>
        <p:spPr>
          <a:xfrm>
            <a:off x="202873" y="172490"/>
            <a:ext cx="722665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ONE BEDROOM</a:t>
            </a:r>
            <a:endParaRPr lang="en-US" dirty="0">
              <a:solidFill>
                <a:srgbClr val="205454"/>
              </a:solidFill>
            </a:endParaRPr>
          </a:p>
        </p:txBody>
      </p:sp>
      <p:pic>
        <p:nvPicPr>
          <p:cNvPr id="6" name="Picture 5">
            <a:extLst>
              <a:ext uri="{FF2B5EF4-FFF2-40B4-BE49-F238E27FC236}">
                <a16:creationId xmlns:a16="http://schemas.microsoft.com/office/drawing/2014/main" xmlns="" id="{2FF18F46-7B9B-468B-9168-93AD68848EAC}"/>
              </a:ext>
            </a:extLst>
          </p:cNvPr>
          <p:cNvPicPr>
            <a:picLocks noChangeAspect="1"/>
          </p:cNvPicPr>
          <p:nvPr/>
        </p:nvPicPr>
        <p:blipFill rotWithShape="1">
          <a:blip r:embed="rId4">
            <a:extLst>
              <a:ext uri="{28A0092B-C50C-407E-A947-70E740481C1C}">
                <a14:useLocalDpi xmlns:a14="http://schemas.microsoft.com/office/drawing/2010/main" val="0"/>
              </a:ext>
            </a:extLst>
          </a:blip>
          <a:srcRect l="34220" r="46717"/>
          <a:stretch/>
        </p:blipFill>
        <p:spPr>
          <a:xfrm>
            <a:off x="3771869" y="368921"/>
            <a:ext cx="2324131" cy="6858000"/>
          </a:xfrm>
          <a:prstGeom prst="rect">
            <a:avLst/>
          </a:prstGeom>
        </p:spPr>
      </p:pic>
      <p:pic>
        <p:nvPicPr>
          <p:cNvPr id="7" name="Picture 6">
            <a:extLst>
              <a:ext uri="{FF2B5EF4-FFF2-40B4-BE49-F238E27FC236}">
                <a16:creationId xmlns:a16="http://schemas.microsoft.com/office/drawing/2014/main" xmlns="" id="{21D30187-7C90-4A0C-9F3A-29A8A587151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84571" y="956871"/>
            <a:ext cx="3200400" cy="3048000"/>
          </a:xfrm>
          <a:prstGeom prst="rect">
            <a:avLst/>
          </a:prstGeom>
        </p:spPr>
      </p:pic>
      <p:sp>
        <p:nvSpPr>
          <p:cNvPr id="8" name="TextBox 7">
            <a:extLst>
              <a:ext uri="{FF2B5EF4-FFF2-40B4-BE49-F238E27FC236}">
                <a16:creationId xmlns:a16="http://schemas.microsoft.com/office/drawing/2014/main" xmlns="" id="{2D35270A-DC89-443B-916A-FB4E623E3A2B}"/>
              </a:ext>
            </a:extLst>
          </p:cNvPr>
          <p:cNvSpPr txBox="1"/>
          <p:nvPr/>
        </p:nvSpPr>
        <p:spPr>
          <a:xfrm>
            <a:off x="4303633" y="5874042"/>
            <a:ext cx="1260602" cy="276999"/>
          </a:xfrm>
          <a:prstGeom prst="rect">
            <a:avLst/>
          </a:prstGeom>
          <a:noFill/>
        </p:spPr>
        <p:txBody>
          <a:bodyPr wrap="none" rtlCol="0">
            <a:spAutoFit/>
          </a:bodyPr>
          <a:lstStyle/>
          <a:p>
            <a:r>
              <a:rPr lang="en-PH" sz="1200" i="1" dirty="0">
                <a:solidFill>
                  <a:srgbClr val="205454"/>
                </a:solidFill>
                <a:latin typeface="Tahoma" panose="020B0604030504040204" pitchFamily="34" charset="0"/>
                <a:ea typeface="Tahoma" panose="020B0604030504040204" pitchFamily="34" charset="0"/>
                <a:cs typeface="Tahoma" panose="020B0604030504040204" pitchFamily="34" charset="0"/>
              </a:rPr>
              <a:t>With 2 Columns</a:t>
            </a:r>
          </a:p>
        </p:txBody>
      </p:sp>
      <p:pic>
        <p:nvPicPr>
          <p:cNvPr id="16" name="Picture 15">
            <a:extLst>
              <a:ext uri="{FF2B5EF4-FFF2-40B4-BE49-F238E27FC236}">
                <a16:creationId xmlns:a16="http://schemas.microsoft.com/office/drawing/2014/main" xmlns="" id="{326B9A75-5150-4DA8-BE11-D25FB204D0DD}"/>
              </a:ext>
            </a:extLst>
          </p:cNvPr>
          <p:cNvPicPr>
            <a:picLocks noChangeAspect="1"/>
          </p:cNvPicPr>
          <p:nvPr/>
        </p:nvPicPr>
        <p:blipFill rotWithShape="1">
          <a:blip r:embed="rId6">
            <a:extLst>
              <a:ext uri="{28A0092B-C50C-407E-A947-70E740481C1C}">
                <a14:useLocalDpi xmlns:a14="http://schemas.microsoft.com/office/drawing/2010/main" val="0"/>
              </a:ext>
            </a:extLst>
          </a:blip>
          <a:srcRect l="33359" r="44375" b="9476"/>
          <a:stretch/>
        </p:blipFill>
        <p:spPr>
          <a:xfrm>
            <a:off x="1065045" y="437565"/>
            <a:ext cx="2440942" cy="5582235"/>
          </a:xfrm>
          <a:prstGeom prst="rect">
            <a:avLst/>
          </a:prstGeom>
        </p:spPr>
      </p:pic>
      <p:sp>
        <p:nvSpPr>
          <p:cNvPr id="17" name="TextBox 16">
            <a:extLst>
              <a:ext uri="{FF2B5EF4-FFF2-40B4-BE49-F238E27FC236}">
                <a16:creationId xmlns:a16="http://schemas.microsoft.com/office/drawing/2014/main" xmlns="" id="{D3300E5E-8FBF-4D4C-9EB3-A8ACFFE4EC2B}"/>
              </a:ext>
            </a:extLst>
          </p:cNvPr>
          <p:cNvSpPr txBox="1"/>
          <p:nvPr/>
        </p:nvSpPr>
        <p:spPr>
          <a:xfrm>
            <a:off x="1655215" y="5871933"/>
            <a:ext cx="933269" cy="276999"/>
          </a:xfrm>
          <a:prstGeom prst="rect">
            <a:avLst/>
          </a:prstGeom>
          <a:noFill/>
        </p:spPr>
        <p:txBody>
          <a:bodyPr wrap="none" rtlCol="0">
            <a:spAutoFit/>
          </a:bodyPr>
          <a:lstStyle/>
          <a:p>
            <a:r>
              <a:rPr lang="en-PH" sz="1200" i="1" dirty="0">
                <a:solidFill>
                  <a:srgbClr val="205454"/>
                </a:solidFill>
                <a:latin typeface="Tahoma" panose="020B0604030504040204" pitchFamily="34" charset="0"/>
                <a:ea typeface="Tahoma" panose="020B0604030504040204" pitchFamily="34" charset="0"/>
                <a:cs typeface="Tahoma" panose="020B0604030504040204" pitchFamily="34" charset="0"/>
              </a:rPr>
              <a:t>No Column</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621044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3"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312C9934-8313-4A66-9737-F2560A101FA8}"/>
              </a:ext>
            </a:extLst>
          </p:cNvPr>
          <p:cNvSpPr txBox="1"/>
          <p:nvPr/>
        </p:nvSpPr>
        <p:spPr>
          <a:xfrm>
            <a:off x="202873" y="172490"/>
            <a:ext cx="722665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ONE BEDROOM</a:t>
            </a:r>
            <a:endParaRPr lang="en-US" dirty="0">
              <a:solidFill>
                <a:srgbClr val="205454"/>
              </a:solidFill>
            </a:endParaRPr>
          </a:p>
        </p:txBody>
      </p:sp>
      <p:pic>
        <p:nvPicPr>
          <p:cNvPr id="2" name="Picture 1">
            <a:extLst>
              <a:ext uri="{FF2B5EF4-FFF2-40B4-BE49-F238E27FC236}">
                <a16:creationId xmlns:a16="http://schemas.microsoft.com/office/drawing/2014/main" xmlns="" id="{82858A21-19D2-4779-9CAA-87A26F9DD8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68392" y="1159334"/>
            <a:ext cx="3105150" cy="3000375"/>
          </a:xfrm>
          <a:prstGeom prst="rect">
            <a:avLst/>
          </a:prstGeom>
        </p:spPr>
      </p:pic>
      <p:pic>
        <p:nvPicPr>
          <p:cNvPr id="4" name="Picture 3">
            <a:extLst>
              <a:ext uri="{FF2B5EF4-FFF2-40B4-BE49-F238E27FC236}">
                <a16:creationId xmlns:a16="http://schemas.microsoft.com/office/drawing/2014/main" xmlns="" id="{FDAA08D2-AF09-43B7-B18E-4FADFE6674AF}"/>
              </a:ext>
            </a:extLst>
          </p:cNvPr>
          <p:cNvPicPr>
            <a:picLocks noChangeAspect="1"/>
          </p:cNvPicPr>
          <p:nvPr/>
        </p:nvPicPr>
        <p:blipFill rotWithShape="1">
          <a:blip r:embed="rId4">
            <a:extLst>
              <a:ext uri="{28A0092B-C50C-407E-A947-70E740481C1C}">
                <a14:useLocalDpi xmlns:a14="http://schemas.microsoft.com/office/drawing/2010/main" val="0"/>
              </a:ext>
            </a:extLst>
          </a:blip>
          <a:srcRect l="31875" t="5127" r="48047" b="13197"/>
          <a:stretch/>
        </p:blipFill>
        <p:spPr>
          <a:xfrm>
            <a:off x="4872037" y="816434"/>
            <a:ext cx="2447925" cy="5601365"/>
          </a:xfrm>
          <a:prstGeom prst="rect">
            <a:avLst/>
          </a:prstGeom>
        </p:spPr>
      </p:pic>
      <p:pic>
        <p:nvPicPr>
          <p:cNvPr id="5" name="Picture 4">
            <a:extLst>
              <a:ext uri="{FF2B5EF4-FFF2-40B4-BE49-F238E27FC236}">
                <a16:creationId xmlns:a16="http://schemas.microsoft.com/office/drawing/2014/main" xmlns="" id="{F2779546-CCCB-4C7E-8839-DDF1259C15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072" y="937614"/>
            <a:ext cx="3935733" cy="2609120"/>
          </a:xfrm>
          <a:prstGeom prst="rect">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D34920AD-39E1-4918-AE05-A01215AAF1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670" y="3727083"/>
            <a:ext cx="3930535" cy="2609121"/>
          </a:xfrm>
          <a:prstGeom prst="rect">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157683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8">
            <a:extLst>
              <a:ext uri="{FF2B5EF4-FFF2-40B4-BE49-F238E27FC236}">
                <a16:creationId xmlns:a16="http://schemas.microsoft.com/office/drawing/2014/main" xmlns="" id="{A0DBEB69-CD3F-456B-9E56-D87B98F27701}"/>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pic>
        <p:nvPicPr>
          <p:cNvPr id="13"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312C9934-8313-4A66-9737-F2560A101FA8}"/>
              </a:ext>
            </a:extLst>
          </p:cNvPr>
          <p:cNvSpPr txBox="1"/>
          <p:nvPr/>
        </p:nvSpPr>
        <p:spPr>
          <a:xfrm>
            <a:off x="202873" y="172490"/>
            <a:ext cx="722665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LAYOUT - ONE BEDROOM</a:t>
            </a:r>
            <a:endParaRPr lang="en-US" dirty="0">
              <a:solidFill>
                <a:srgbClr val="205454"/>
              </a:solidFill>
            </a:endParaRPr>
          </a:p>
        </p:txBody>
      </p:sp>
      <p:pic>
        <p:nvPicPr>
          <p:cNvPr id="5" name="Picture 4">
            <a:extLst>
              <a:ext uri="{FF2B5EF4-FFF2-40B4-BE49-F238E27FC236}">
                <a16:creationId xmlns:a16="http://schemas.microsoft.com/office/drawing/2014/main" xmlns="" id="{F6FF5CC1-7E76-4AB9-8C59-8DF1E32CB2C8}"/>
              </a:ext>
            </a:extLst>
          </p:cNvPr>
          <p:cNvPicPr>
            <a:picLocks noChangeAspect="1"/>
          </p:cNvPicPr>
          <p:nvPr/>
        </p:nvPicPr>
        <p:blipFill rotWithShape="1">
          <a:blip r:embed="rId3">
            <a:extLst>
              <a:ext uri="{28A0092B-C50C-407E-A947-70E740481C1C}">
                <a14:useLocalDpi xmlns:a14="http://schemas.microsoft.com/office/drawing/2010/main" val="0"/>
              </a:ext>
            </a:extLst>
          </a:blip>
          <a:srcRect t="8646" r="45345"/>
          <a:stretch/>
        </p:blipFill>
        <p:spPr>
          <a:xfrm>
            <a:off x="904875" y="628649"/>
            <a:ext cx="6663517" cy="6265059"/>
          </a:xfrm>
          <a:prstGeom prst="rect">
            <a:avLst/>
          </a:prstGeom>
        </p:spPr>
      </p:pic>
      <p:pic>
        <p:nvPicPr>
          <p:cNvPr id="6" name="Picture 5">
            <a:extLst>
              <a:ext uri="{FF2B5EF4-FFF2-40B4-BE49-F238E27FC236}">
                <a16:creationId xmlns:a16="http://schemas.microsoft.com/office/drawing/2014/main" xmlns="" id="{EF79CE90-33CE-4A83-96F2-74463B83DF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11887" y="816434"/>
            <a:ext cx="3152775" cy="2952750"/>
          </a:xfrm>
          <a:prstGeom prst="rect">
            <a:avLst/>
          </a:prstGeom>
        </p:spPr>
      </p:pic>
      <p:pic>
        <p:nvPicPr>
          <p:cNvPr id="11" name="Picture 10">
            <a:extLst>
              <a:ext uri="{FF2B5EF4-FFF2-40B4-BE49-F238E27FC236}">
                <a16:creationId xmlns:a16="http://schemas.microsoft.com/office/drawing/2014/main" xmlns="" id="{E39D954A-7BDF-4A79-AB24-8D550324E2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043" y="901416"/>
            <a:ext cx="3869253" cy="2573981"/>
          </a:xfrm>
          <a:prstGeom prst="rect">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883397BE-C1BF-4D21-BBCB-6D8F665B2B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654" y="3619549"/>
            <a:ext cx="3877642" cy="2573981"/>
          </a:xfrm>
          <a:prstGeom prst="rect">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860504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695420F-B984-4307-9050-F8C52A50C86B}"/>
              </a:ext>
            </a:extLst>
          </p:cNvPr>
          <p:cNvPicPr>
            <a:picLocks noChangeAspect="1"/>
          </p:cNvPicPr>
          <p:nvPr/>
        </p:nvPicPr>
        <p:blipFill rotWithShape="1">
          <a:blip r:embed="rId2" cstate="hqprint">
            <a:lum bright="70000" contrast="-70000"/>
            <a:extLst>
              <a:ext uri="{28A0092B-C50C-407E-A947-70E740481C1C}">
                <a14:useLocalDpi xmlns:a14="http://schemas.microsoft.com/office/drawing/2010/main" val="0"/>
              </a:ext>
            </a:extLst>
          </a:blip>
          <a:srcRect t="23355"/>
          <a:stretch/>
        </p:blipFill>
        <p:spPr>
          <a:xfrm>
            <a:off x="1945861" y="1077789"/>
            <a:ext cx="9282578" cy="4747794"/>
          </a:xfrm>
          <a:prstGeom prst="rect">
            <a:avLst/>
          </a:prstGeom>
          <a:ln>
            <a:noFill/>
          </a:ln>
          <a:effectLst>
            <a:softEdge rad="112500"/>
          </a:effectLst>
        </p:spPr>
      </p:pic>
      <p:sp>
        <p:nvSpPr>
          <p:cNvPr id="11" name="Rectangle 28">
            <a:extLst>
              <a:ext uri="{FF2B5EF4-FFF2-40B4-BE49-F238E27FC236}">
                <a16:creationId xmlns:a16="http://schemas.microsoft.com/office/drawing/2014/main" xmlns="" id="{79A0DCB6-EFE6-4D30-8D2F-A717BADAF12A}"/>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graphicFrame>
        <p:nvGraphicFramePr>
          <p:cNvPr id="2" name="Table 2">
            <a:extLst>
              <a:ext uri="{FF2B5EF4-FFF2-40B4-BE49-F238E27FC236}">
                <a16:creationId xmlns:a16="http://schemas.microsoft.com/office/drawing/2014/main" xmlns="" id="{5512DCB3-9CF0-4170-BFBC-F9C6E198AC5E}"/>
              </a:ext>
            </a:extLst>
          </p:cNvPr>
          <p:cNvGraphicFramePr>
            <a:graphicFrameLocks noGrp="1"/>
          </p:cNvGraphicFramePr>
          <p:nvPr>
            <p:extLst/>
          </p:nvPr>
        </p:nvGraphicFramePr>
        <p:xfrm>
          <a:off x="1927603" y="1077789"/>
          <a:ext cx="9174472" cy="4775198"/>
        </p:xfrm>
        <a:graphic>
          <a:graphicData uri="http://schemas.openxmlformats.org/drawingml/2006/table">
            <a:tbl>
              <a:tblPr firstRow="1" bandRow="1">
                <a:tableStyleId>{5FD0F851-EC5A-4D38-B0AD-8093EC10F338}</a:tableStyleId>
              </a:tblPr>
              <a:tblGrid>
                <a:gridCol w="2365897">
                  <a:extLst>
                    <a:ext uri="{9D8B030D-6E8A-4147-A177-3AD203B41FA5}">
                      <a16:colId xmlns:a16="http://schemas.microsoft.com/office/drawing/2014/main" xmlns="" val="3302980752"/>
                    </a:ext>
                  </a:extLst>
                </a:gridCol>
                <a:gridCol w="6808575">
                  <a:extLst>
                    <a:ext uri="{9D8B030D-6E8A-4147-A177-3AD203B41FA5}">
                      <a16:colId xmlns:a16="http://schemas.microsoft.com/office/drawing/2014/main" xmlns="" val="1857838549"/>
                    </a:ext>
                  </a:extLst>
                </a:gridCol>
              </a:tblGrid>
              <a:tr h="370840">
                <a:tc gridSpan="2">
                  <a:txBody>
                    <a:bodyPr/>
                    <a:lstStyle/>
                    <a:p>
                      <a:pPr algn="ctr"/>
                      <a:r>
                        <a:rPr lang="en-US" dirty="0">
                          <a:solidFill>
                            <a:schemeClr val="bg1"/>
                          </a:solidFill>
                          <a:latin typeface="Century Schoolbook" panose="02040604050505020304" pitchFamily="18" charset="0"/>
                        </a:rPr>
                        <a:t>TYPICAL UNIT FINISHES</a:t>
                      </a:r>
                    </a:p>
                  </a:txBody>
                  <a:tcPr>
                    <a:lnL w="12700" cap="flat" cmpd="sng" algn="ctr">
                      <a:solidFill>
                        <a:srgbClr val="205454"/>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205454"/>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hMerge="1">
                  <a:txBody>
                    <a:bodyPr/>
                    <a:lstStyle/>
                    <a:p>
                      <a:endParaRPr lang="en-US"/>
                    </a:p>
                  </a:txBody>
                  <a:tcPr marL="0" marR="0" marT="0" marB="0" horzOverflow="overflow"/>
                </a:tc>
                <a:extLst>
                  <a:ext uri="{0D108BD9-81ED-4DB2-BD59-A6C34878D82A}">
                    <a16:rowId xmlns:a16="http://schemas.microsoft.com/office/drawing/2014/main" xmlns="" val="2990916620"/>
                  </a:ext>
                </a:extLst>
              </a:tr>
              <a:tr h="370840">
                <a:tc>
                  <a:txBody>
                    <a:bodyPr/>
                    <a:lstStyle/>
                    <a:p>
                      <a:pPr algn="l"/>
                      <a:r>
                        <a:rPr lang="en-US" dirty="0">
                          <a:latin typeface="Century Schoolbook" panose="02040604050505020304" pitchFamily="18" charset="0"/>
                        </a:rPr>
                        <a:t>Wall Finish</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marL="285750" indent="-285750" algn="l">
                        <a:buFont typeface="Wingdings" panose="05000000000000000000" pitchFamily="2" charset="2"/>
                        <a:buChar char="§"/>
                      </a:pPr>
                      <a:r>
                        <a:rPr lang="en-US" dirty="0">
                          <a:latin typeface="Century Schoolbook" panose="02040604050505020304" pitchFamily="18" charset="0"/>
                        </a:rPr>
                        <a:t>Living, Dining, Kitchen &amp; Bedroom: Semi-gloss paint finish</a:t>
                      </a:r>
                    </a:p>
                    <a:p>
                      <a:pPr marL="285750" indent="-285750" algn="l">
                        <a:buFont typeface="Wingdings" panose="05000000000000000000" pitchFamily="2" charset="2"/>
                        <a:buChar char="§"/>
                      </a:pPr>
                      <a:r>
                        <a:rPr lang="en-US" dirty="0">
                          <a:latin typeface="Century Schoolbook" panose="02040604050505020304" pitchFamily="18" charset="0"/>
                        </a:rPr>
                        <a:t>Toilet &amp; Bath: Semi-gloss paint finish with 1.2m-high tiles on shower area and tiled baseboard</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955226959"/>
                  </a:ext>
                </a:extLst>
              </a:tr>
              <a:tr h="370840">
                <a:tc>
                  <a:txBody>
                    <a:bodyPr/>
                    <a:lstStyle/>
                    <a:p>
                      <a:pPr algn="l"/>
                      <a:r>
                        <a:rPr lang="en-US" dirty="0">
                          <a:latin typeface="Century Schoolbook" panose="02040604050505020304" pitchFamily="18" charset="0"/>
                        </a:rPr>
                        <a:t>Floor Finish</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marL="285750" indent="-285750" algn="l">
                        <a:buFont typeface="Wingdings" panose="05000000000000000000" pitchFamily="2" charset="2"/>
                        <a:buChar char="§"/>
                      </a:pPr>
                      <a:r>
                        <a:rPr lang="en-US" dirty="0">
                          <a:latin typeface="Century Schoolbook" panose="02040604050505020304" pitchFamily="18" charset="0"/>
                        </a:rPr>
                        <a:t>Ceramic tiles</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2109342515"/>
                  </a:ext>
                </a:extLst>
              </a:tr>
              <a:tr h="370840">
                <a:tc>
                  <a:txBody>
                    <a:bodyPr/>
                    <a:lstStyle/>
                    <a:p>
                      <a:pPr algn="l"/>
                      <a:r>
                        <a:rPr lang="en-US" dirty="0">
                          <a:latin typeface="Century Schoolbook" panose="02040604050505020304" pitchFamily="18" charset="0"/>
                        </a:rPr>
                        <a:t>Doors </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latin typeface="Century Schoolbook" panose="02040604050505020304" pitchFamily="18" charset="0"/>
                        </a:rPr>
                        <a:t>Main Entrance: Laminated wood door</a:t>
                      </a:r>
                    </a:p>
                    <a:p>
                      <a:pPr marL="285750" indent="-285750" algn="l">
                        <a:buFont typeface="Wingdings" panose="05000000000000000000" pitchFamily="2" charset="2"/>
                        <a:buChar char="§"/>
                      </a:pPr>
                      <a:r>
                        <a:rPr lang="en-US" dirty="0">
                          <a:latin typeface="Century Schoolbook" panose="02040604050505020304" pitchFamily="18" charset="0"/>
                        </a:rPr>
                        <a:t>Bedroom: Laminated wood door</a:t>
                      </a:r>
                    </a:p>
                    <a:p>
                      <a:pPr marL="285750" indent="-285750" algn="l">
                        <a:buFont typeface="Wingdings" panose="05000000000000000000" pitchFamily="2" charset="2"/>
                        <a:buChar char="§"/>
                      </a:pPr>
                      <a:r>
                        <a:rPr lang="en-US" dirty="0">
                          <a:latin typeface="Century Schoolbook" panose="02040604050505020304" pitchFamily="18" charset="0"/>
                        </a:rPr>
                        <a:t>Toilet &amp; Bath: PVC door</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407174697"/>
                  </a:ext>
                </a:extLst>
              </a:tr>
              <a:tr h="370840">
                <a:tc>
                  <a:txBody>
                    <a:bodyPr/>
                    <a:lstStyle/>
                    <a:p>
                      <a:pPr algn="l"/>
                      <a:r>
                        <a:rPr lang="en-US" dirty="0">
                          <a:latin typeface="Century Schoolbook" panose="02040604050505020304" pitchFamily="18" charset="0"/>
                        </a:rPr>
                        <a:t>Windows</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marL="285750" indent="-285750" algn="l">
                        <a:buFont typeface="Wingdings" panose="05000000000000000000" pitchFamily="2" charset="2"/>
                        <a:buChar char="§"/>
                      </a:pPr>
                      <a:r>
                        <a:rPr lang="en-US" dirty="0">
                          <a:latin typeface="Century Schoolbook" panose="02040604050505020304" pitchFamily="18" charset="0"/>
                        </a:rPr>
                        <a:t>Aluminum casement window</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1525440609"/>
                  </a:ext>
                </a:extLst>
              </a:tr>
              <a:tr h="370839">
                <a:tc>
                  <a:txBody>
                    <a:bodyPr/>
                    <a:lstStyle/>
                    <a:p>
                      <a:pPr lvl="0" algn="l">
                        <a:buNone/>
                      </a:pPr>
                      <a:r>
                        <a:rPr lang="en-US" dirty="0">
                          <a:latin typeface="Century Schoolbook" panose="02040604050505020304" pitchFamily="18" charset="0"/>
                        </a:rPr>
                        <a:t>Toilet &amp; Bath</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marL="285750" lvl="0" indent="-285750" algn="l">
                        <a:buFont typeface="Wingdings" panose="05000000000000000000" pitchFamily="2" charset="2"/>
                        <a:buChar char="§"/>
                      </a:pPr>
                      <a:r>
                        <a:rPr lang="en-US" dirty="0">
                          <a:latin typeface="Century Schoolbook" panose="02040604050505020304" pitchFamily="18" charset="0"/>
                        </a:rPr>
                        <a:t>Water closet</a:t>
                      </a:r>
                    </a:p>
                    <a:p>
                      <a:pPr marL="285750" lvl="0" indent="-285750" algn="l">
                        <a:buFont typeface="Wingdings" panose="05000000000000000000" pitchFamily="2" charset="2"/>
                        <a:buChar char="§"/>
                      </a:pPr>
                      <a:r>
                        <a:rPr lang="en-US" dirty="0">
                          <a:latin typeface="Century Schoolbook" panose="02040604050505020304" pitchFamily="18" charset="0"/>
                        </a:rPr>
                        <a:t>Lavatory</a:t>
                      </a:r>
                    </a:p>
                    <a:p>
                      <a:pPr marL="285750" lvl="0" indent="-285750" algn="l">
                        <a:buFont typeface="Wingdings" panose="05000000000000000000" pitchFamily="2" charset="2"/>
                        <a:buChar char="§"/>
                      </a:pPr>
                      <a:r>
                        <a:rPr lang="en-US" dirty="0">
                          <a:latin typeface="Century Schoolbook" panose="02040604050505020304" pitchFamily="18" charset="0"/>
                        </a:rPr>
                        <a:t>Soap Holder</a:t>
                      </a:r>
                    </a:p>
                    <a:p>
                      <a:pPr marL="285750" lvl="0" indent="-285750" algn="l">
                        <a:buFont typeface="Wingdings" panose="05000000000000000000" pitchFamily="2" charset="2"/>
                        <a:buChar char="§"/>
                      </a:pPr>
                      <a:r>
                        <a:rPr lang="en-US" dirty="0">
                          <a:latin typeface="Century Schoolbook" panose="02040604050505020304" pitchFamily="18" charset="0"/>
                        </a:rPr>
                        <a:t>Tissue Holder</a:t>
                      </a:r>
                    </a:p>
                    <a:p>
                      <a:pPr marL="285750" lvl="0" indent="-285750" algn="l">
                        <a:buFont typeface="Wingdings" panose="05000000000000000000" pitchFamily="2" charset="2"/>
                        <a:buChar char="§"/>
                      </a:pPr>
                      <a:r>
                        <a:rPr lang="en-US" dirty="0">
                          <a:latin typeface="Century Schoolbook" panose="02040604050505020304" pitchFamily="18" charset="0"/>
                        </a:rPr>
                        <a:t>Shower Assembly Fixtures</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68363176"/>
                  </a:ext>
                </a:extLst>
              </a:tr>
              <a:tr h="370838">
                <a:tc>
                  <a:txBody>
                    <a:bodyPr/>
                    <a:lstStyle/>
                    <a:p>
                      <a:pPr lvl="0" algn="l">
                        <a:buNone/>
                      </a:pPr>
                      <a:r>
                        <a:rPr lang="en-US" dirty="0">
                          <a:latin typeface="Century Schoolbook" panose="02040604050505020304" pitchFamily="18" charset="0"/>
                        </a:rPr>
                        <a:t>Kitchen</a:t>
                      </a:r>
                    </a:p>
                  </a:txBody>
                  <a:tcP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marL="285750" lvl="0" indent="-285750" algn="l">
                        <a:buFont typeface="Wingdings" panose="05000000000000000000" pitchFamily="2" charset="2"/>
                        <a:buChar char="§"/>
                      </a:pPr>
                      <a:r>
                        <a:rPr lang="en-US" dirty="0">
                          <a:latin typeface="Century Schoolbook" panose="02040604050505020304" pitchFamily="18" charset="0"/>
                        </a:rPr>
                        <a:t>Polished tiles on concrete kitchen countertop </a:t>
                      </a:r>
                    </a:p>
                  </a:txBody>
                  <a:tcP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1072362100"/>
                  </a:ext>
                </a:extLst>
              </a:tr>
            </a:tbl>
          </a:graphicData>
        </a:graphic>
      </p:graphicFrame>
      <p:pic>
        <p:nvPicPr>
          <p:cNvPr id="7"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xmlns="" id="{7B47D457-8C83-44D7-9E4B-D56536AC090F}"/>
              </a:ext>
            </a:extLst>
          </p:cNvPr>
          <p:cNvSpPr txBox="1"/>
          <p:nvPr/>
        </p:nvSpPr>
        <p:spPr>
          <a:xfrm>
            <a:off x="202873" y="172490"/>
            <a:ext cx="5065810"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UNIT DELIVERABLES</a:t>
            </a:r>
            <a:endParaRPr lang="en-US" dirty="0">
              <a:solidFill>
                <a:srgbClr val="205454"/>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017802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8">
            <a:extLst>
              <a:ext uri="{FF2B5EF4-FFF2-40B4-BE49-F238E27FC236}">
                <a16:creationId xmlns:a16="http://schemas.microsoft.com/office/drawing/2014/main" xmlns="" id="{5D24FAC9-5609-41C3-99FF-0CB1E38456DD}"/>
              </a:ext>
            </a:extLst>
          </p:cNvPr>
          <p:cNvSpPr>
            <a:spLocks noChangeArrowheads="1"/>
          </p:cNvSpPr>
          <p:nvPr/>
        </p:nvSpPr>
        <p:spPr bwMode="auto">
          <a:xfrm>
            <a:off x="317" y="6667682"/>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graphicFrame>
        <p:nvGraphicFramePr>
          <p:cNvPr id="17" name="Table 16">
            <a:extLst>
              <a:ext uri="{FF2B5EF4-FFF2-40B4-BE49-F238E27FC236}">
                <a16:creationId xmlns:a16="http://schemas.microsoft.com/office/drawing/2014/main" xmlns="" id="{CADA3BD1-8827-410D-A49D-019AD69C522F}"/>
              </a:ext>
            </a:extLst>
          </p:cNvPr>
          <p:cNvGraphicFramePr>
            <a:graphicFrameLocks noGrp="1"/>
          </p:cNvGraphicFramePr>
          <p:nvPr>
            <p:extLst/>
          </p:nvPr>
        </p:nvGraphicFramePr>
        <p:xfrm>
          <a:off x="5162584" y="1222594"/>
          <a:ext cx="6748579" cy="3362998"/>
        </p:xfrm>
        <a:graphic>
          <a:graphicData uri="http://schemas.openxmlformats.org/drawingml/2006/table">
            <a:tbl>
              <a:tblPr firstRow="1" firstCol="1" bandRow="1">
                <a:tableStyleId>{5FD0F851-EC5A-4D38-B0AD-8093EC10F338}</a:tableStyleId>
              </a:tblPr>
              <a:tblGrid>
                <a:gridCol w="1547618">
                  <a:extLst>
                    <a:ext uri="{9D8B030D-6E8A-4147-A177-3AD203B41FA5}">
                      <a16:colId xmlns:a16="http://schemas.microsoft.com/office/drawing/2014/main" xmlns="" val="3667201929"/>
                    </a:ext>
                  </a:extLst>
                </a:gridCol>
                <a:gridCol w="4154584">
                  <a:extLst>
                    <a:ext uri="{9D8B030D-6E8A-4147-A177-3AD203B41FA5}">
                      <a16:colId xmlns:a16="http://schemas.microsoft.com/office/drawing/2014/main" xmlns="" val="762716287"/>
                    </a:ext>
                  </a:extLst>
                </a:gridCol>
                <a:gridCol w="1046377">
                  <a:extLst>
                    <a:ext uri="{9D8B030D-6E8A-4147-A177-3AD203B41FA5}">
                      <a16:colId xmlns:a16="http://schemas.microsoft.com/office/drawing/2014/main" xmlns="" val="2506460719"/>
                    </a:ext>
                  </a:extLst>
                </a:gridCol>
              </a:tblGrid>
              <a:tr h="258692">
                <a:tc gridSpan="3">
                  <a:txBody>
                    <a:bodyPr/>
                    <a:lstStyle/>
                    <a:p>
                      <a:pPr algn="ctr">
                        <a:spcAft>
                          <a:spcPts val="0"/>
                        </a:spcAft>
                      </a:pPr>
                      <a:r>
                        <a:rPr lang="en-US" sz="1400" dirty="0">
                          <a:solidFill>
                            <a:schemeClr val="bg1"/>
                          </a:solidFill>
                          <a:effectLst/>
                          <a:latin typeface="Century Schoolbook" panose="02040604050505020304" pitchFamily="18" charset="0"/>
                        </a:rPr>
                        <a:t>STANDARD PAYMENT TERMS</a:t>
                      </a:r>
                      <a:endParaRPr lang="en-PH" sz="1400" dirty="0">
                        <a:solidFill>
                          <a:schemeClr val="bg1"/>
                        </a:solidFill>
                        <a:effectLst/>
                        <a:latin typeface="Century Schoolbook" panose="02040604050505020304" pitchFamily="18" charset="0"/>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205454"/>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dirty="0">
                        <a:solidFill>
                          <a:schemeClr val="bg1"/>
                        </a:solidFill>
                        <a:effectLst/>
                        <a:latin typeface="Century Schoolbook" panose="02040604050505020304" pitchFamily="18" charset="0"/>
                      </a:endParaRPr>
                    </a:p>
                  </a:txBody>
                  <a:tcPr marL="68580" marR="68580" marT="0" marB="0" anchor="ctr">
                    <a:lnT w="12700" cap="flat" cmpd="sng" algn="ctr">
                      <a:solidFill>
                        <a:srgbClr val="205454"/>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dirty="0">
                        <a:solidFill>
                          <a:schemeClr val="bg1"/>
                        </a:solidFill>
                        <a:effectLst/>
                        <a:latin typeface="Century Schoolbook" panose="02040604050505020304" pitchFamily="18" charset="0"/>
                      </a:endParaRPr>
                    </a:p>
                  </a:txBody>
                  <a:tcPr marL="68580" marR="68580" marT="0" marB="0" anchor="ctr">
                    <a:lnR w="12700" cap="flat" cmpd="sng" algn="ctr">
                      <a:solidFill>
                        <a:srgbClr val="205454"/>
                      </a:solidFill>
                      <a:prstDash val="solid"/>
                      <a:round/>
                      <a:headEnd type="none" w="med" len="med"/>
                      <a:tailEnd type="none" w="med" len="med"/>
                    </a:lnR>
                    <a:lnT w="12700" cap="flat" cmpd="sng" algn="ctr">
                      <a:solidFill>
                        <a:srgbClr val="205454"/>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771437116"/>
                  </a:ext>
                </a:extLst>
              </a:tr>
              <a:tr h="258692">
                <a:tc>
                  <a:txBody>
                    <a:bodyPr/>
                    <a:lstStyle/>
                    <a:p>
                      <a:pPr algn="ctr">
                        <a:spcAft>
                          <a:spcPts val="0"/>
                        </a:spcAft>
                      </a:pPr>
                      <a:r>
                        <a:rPr lang="en-US" sz="1400" b="0" dirty="0">
                          <a:solidFill>
                            <a:schemeClr val="bg1"/>
                          </a:solidFill>
                          <a:effectLst/>
                          <a:latin typeface="+mn-lt"/>
                        </a:rPr>
                        <a:t>Payment Term</a:t>
                      </a:r>
                    </a:p>
                  </a:txBody>
                  <a:tcPr marL="68580" marR="68580" marT="0" marB="0" anchor="ctr">
                    <a:lnL w="12700" cap="flat" cmpd="sng" algn="ctr">
                      <a:solidFill>
                        <a:srgbClr val="205454"/>
                      </a:solidFill>
                      <a:prstDash val="solid"/>
                      <a:round/>
                      <a:headEnd type="none" w="med" len="med"/>
                      <a:tailEnd type="none" w="med" len="med"/>
                    </a:lnL>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Particulars</a:t>
                      </a:r>
                      <a:endParaRPr lang="en-PH" sz="1400" b="0" dirty="0">
                        <a:solidFill>
                          <a:schemeClr val="bg1"/>
                        </a:solidFill>
                        <a:effectLst/>
                        <a:latin typeface="+mn-lt"/>
                      </a:endParaRPr>
                    </a:p>
                  </a:txBody>
                  <a:tcPr marL="68580" marR="68580" marT="0" marB="0" anchor="ct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Discount</a:t>
                      </a:r>
                      <a:endParaRPr lang="en-PH" sz="1400" b="0" dirty="0">
                        <a:solidFill>
                          <a:schemeClr val="bg1"/>
                        </a:solidFill>
                        <a:effectLst/>
                        <a:latin typeface="+mn-lt"/>
                      </a:endParaRPr>
                    </a:p>
                  </a:txBody>
                  <a:tcPr marL="68580" marR="68580" marT="0" marB="0" anchor="ctr">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225327683"/>
                  </a:ext>
                </a:extLst>
              </a:tr>
              <a:tr h="258692">
                <a:tc>
                  <a:txBody>
                    <a:bodyPr/>
                    <a:lstStyle/>
                    <a:p>
                      <a:pPr algn="l">
                        <a:spcAft>
                          <a:spcPts val="0"/>
                        </a:spcAft>
                      </a:pPr>
                      <a:r>
                        <a:rPr lang="en-US" sz="1400" dirty="0">
                          <a:solidFill>
                            <a:schemeClr val="tx1"/>
                          </a:solidFill>
                          <a:effectLst/>
                          <a:latin typeface="+mn-lt"/>
                        </a:rPr>
                        <a:t>Spot Cash</a:t>
                      </a:r>
                      <a:endParaRPr lang="en-PH" sz="1400" dirty="0">
                        <a:solidFill>
                          <a:schemeClr val="tx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l">
                        <a:spcAft>
                          <a:spcPts val="0"/>
                        </a:spcAft>
                      </a:pPr>
                      <a:r>
                        <a:rPr lang="en-US" sz="1400" dirty="0">
                          <a:solidFill>
                            <a:schemeClr val="tx1"/>
                          </a:solidFill>
                          <a:effectLst/>
                          <a:latin typeface="+mn-lt"/>
                        </a:rPr>
                        <a:t>100% Spot Cash in 30 Days</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10.00%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373733191"/>
                  </a:ext>
                </a:extLst>
              </a:tr>
              <a:tr h="258692">
                <a:tc>
                  <a:txBody>
                    <a:bodyPr/>
                    <a:lstStyle/>
                    <a:p>
                      <a:pPr algn="l">
                        <a:spcAft>
                          <a:spcPts val="0"/>
                        </a:spcAft>
                      </a:pPr>
                      <a:r>
                        <a:rPr lang="en-US" sz="1400" dirty="0">
                          <a:solidFill>
                            <a:schemeClr val="tx1"/>
                          </a:solidFill>
                          <a:effectLst/>
                          <a:latin typeface="+mn-lt"/>
                        </a:rPr>
                        <a:t>Deferred Cash</a:t>
                      </a:r>
                      <a:endParaRPr lang="en-PH" sz="1400" dirty="0">
                        <a:solidFill>
                          <a:schemeClr val="tx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l">
                        <a:spcAft>
                          <a:spcPts val="0"/>
                        </a:spcAft>
                      </a:pPr>
                      <a:r>
                        <a:rPr lang="en-US" sz="1400" dirty="0">
                          <a:solidFill>
                            <a:schemeClr val="tx1"/>
                          </a:solidFill>
                          <a:effectLst/>
                          <a:latin typeface="+mn-lt"/>
                        </a:rPr>
                        <a:t>100% in 39 months</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2.00%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1843505157"/>
                  </a:ext>
                </a:extLst>
              </a:tr>
              <a:tr h="258692">
                <a:tc rowSpan="3">
                  <a:txBody>
                    <a:bodyPr/>
                    <a:lstStyle/>
                    <a:p>
                      <a:pPr algn="l">
                        <a:spcAft>
                          <a:spcPts val="0"/>
                        </a:spcAft>
                      </a:pPr>
                      <a:r>
                        <a:rPr lang="en-US" sz="1400" dirty="0">
                          <a:solidFill>
                            <a:schemeClr val="tx1"/>
                          </a:solidFill>
                          <a:effectLst/>
                          <a:latin typeface="+mn-lt"/>
                        </a:rPr>
                        <a:t>Spot DP</a:t>
                      </a:r>
                      <a:endParaRPr lang="en-PH" sz="1400" dirty="0">
                        <a:solidFill>
                          <a:schemeClr val="tx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l">
                        <a:spcAft>
                          <a:spcPts val="0"/>
                        </a:spcAft>
                      </a:pPr>
                      <a:r>
                        <a:rPr lang="en-US" sz="1400" dirty="0">
                          <a:solidFill>
                            <a:schemeClr val="tx1"/>
                          </a:solidFill>
                          <a:effectLst/>
                          <a:latin typeface="+mn-lt"/>
                        </a:rPr>
                        <a:t>10% Spot / 90% in 39 months</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a:solidFill>
                            <a:schemeClr val="tx1"/>
                          </a:solidFill>
                          <a:effectLst/>
                          <a:latin typeface="+mn-lt"/>
                        </a:rPr>
                        <a:t>2.00%</a:t>
                      </a:r>
                      <a:endParaRPr lang="en-PH" sz="140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935992971"/>
                  </a:ext>
                </a:extLst>
              </a:tr>
              <a:tr h="258692">
                <a:tc vMerge="1">
                  <a:txBody>
                    <a:bodyPr/>
                    <a:lstStyle/>
                    <a:p>
                      <a:endParaRPr lang="en-PH"/>
                    </a:p>
                  </a:txBody>
                  <a:tcPr marL="0" marR="0" marT="0" marB="0" horzOverflow="overflow"/>
                </a:tc>
                <a:tc>
                  <a:txBody>
                    <a:bodyPr/>
                    <a:lstStyle/>
                    <a:p>
                      <a:pPr algn="l">
                        <a:spcAft>
                          <a:spcPts val="0"/>
                        </a:spcAft>
                      </a:pPr>
                      <a:r>
                        <a:rPr lang="en-US" sz="1400" dirty="0">
                          <a:solidFill>
                            <a:schemeClr val="tx1"/>
                          </a:solidFill>
                          <a:effectLst/>
                          <a:latin typeface="+mn-lt"/>
                        </a:rPr>
                        <a:t>20% Spot / 80% in 39 months</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4.00%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2376068281"/>
                  </a:ext>
                </a:extLst>
              </a:tr>
              <a:tr h="258692">
                <a:tc vMerge="1">
                  <a:txBody>
                    <a:bodyPr/>
                    <a:lstStyle/>
                    <a:p>
                      <a:endParaRPr lang="en-PH"/>
                    </a:p>
                  </a:txBody>
                  <a:tcPr marL="0" marR="0" marT="0" marB="0" horzOverflow="overflow"/>
                </a:tc>
                <a:tc>
                  <a:txBody>
                    <a:bodyPr/>
                    <a:lstStyle/>
                    <a:p>
                      <a:pPr algn="l">
                        <a:spcAft>
                          <a:spcPts val="0"/>
                        </a:spcAft>
                      </a:pPr>
                      <a:r>
                        <a:rPr lang="en-US" sz="1400" dirty="0">
                          <a:solidFill>
                            <a:schemeClr val="tx1"/>
                          </a:solidFill>
                          <a:effectLst/>
                          <a:latin typeface="+mn-lt"/>
                        </a:rPr>
                        <a:t>50% Spot / 50% in 39 months</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5.00%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742373043"/>
                  </a:ext>
                </a:extLst>
              </a:tr>
              <a:tr h="258692">
                <a:tc rowSpan="2">
                  <a:txBody>
                    <a:bodyPr/>
                    <a:lstStyle/>
                    <a:p>
                      <a:pPr algn="l">
                        <a:spcAft>
                          <a:spcPts val="0"/>
                        </a:spcAft>
                      </a:pPr>
                      <a:r>
                        <a:rPr lang="en-US" sz="1400" dirty="0">
                          <a:solidFill>
                            <a:schemeClr val="tx1"/>
                          </a:solidFill>
                          <a:effectLst/>
                          <a:latin typeface="+mn-lt"/>
                        </a:rPr>
                        <a:t>Spread DP</a:t>
                      </a:r>
                      <a:endParaRPr lang="en-PH" sz="1400" dirty="0">
                        <a:solidFill>
                          <a:schemeClr val="tx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l">
                        <a:spcAft>
                          <a:spcPts val="0"/>
                        </a:spcAft>
                      </a:pPr>
                      <a:r>
                        <a:rPr lang="en-US" sz="1400" dirty="0">
                          <a:solidFill>
                            <a:schemeClr val="tx1"/>
                          </a:solidFill>
                          <a:effectLst/>
                          <a:latin typeface="+mn-lt"/>
                        </a:rPr>
                        <a:t>15% in 39 months / 85% through Cash or Bank</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1778677574"/>
                  </a:ext>
                </a:extLst>
              </a:tr>
              <a:tr h="258692">
                <a:tc vMerge="1">
                  <a:txBody>
                    <a:bodyPr/>
                    <a:lstStyle/>
                    <a:p>
                      <a:endParaRPr lang="en-PH"/>
                    </a:p>
                  </a:txBody>
                  <a:tcPr marL="0" marR="0" marT="0" marB="0" horzOverflow="overflow"/>
                </a:tc>
                <a:tc>
                  <a:txBody>
                    <a:bodyPr/>
                    <a:lstStyle/>
                    <a:p>
                      <a:pPr algn="l">
                        <a:spcAft>
                          <a:spcPts val="0"/>
                        </a:spcAft>
                      </a:pPr>
                      <a:r>
                        <a:rPr lang="en-US" sz="1400" dirty="0">
                          <a:solidFill>
                            <a:schemeClr val="tx1"/>
                          </a:solidFill>
                          <a:effectLst/>
                          <a:latin typeface="+mn-lt"/>
                        </a:rPr>
                        <a:t>20% in 39 months / 80% through Cash or Bank</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2152884944"/>
                  </a:ext>
                </a:extLst>
              </a:tr>
              <a:tr h="517385">
                <a:tc rowSpan="2">
                  <a:txBody>
                    <a:bodyPr/>
                    <a:lstStyle/>
                    <a:p>
                      <a:pPr algn="l">
                        <a:spcAft>
                          <a:spcPts val="0"/>
                        </a:spcAft>
                      </a:pPr>
                      <a:r>
                        <a:rPr lang="en-US" sz="1400" dirty="0">
                          <a:solidFill>
                            <a:schemeClr val="tx1"/>
                          </a:solidFill>
                          <a:effectLst/>
                          <a:latin typeface="+mn-lt"/>
                        </a:rPr>
                        <a:t>Easy Payment Scheme</a:t>
                      </a:r>
                      <a:endParaRPr lang="en-PH" sz="1400" dirty="0">
                        <a:solidFill>
                          <a:schemeClr val="tx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solidFill>
                      <a:srgbClr val="A2BFC1"/>
                    </a:solidFill>
                  </a:tcPr>
                </a:tc>
                <a:tc>
                  <a:txBody>
                    <a:bodyPr/>
                    <a:lstStyle/>
                    <a:p>
                      <a:pPr algn="l">
                        <a:spcAft>
                          <a:spcPts val="0"/>
                        </a:spcAft>
                      </a:pPr>
                      <a:r>
                        <a:rPr lang="en-US" sz="1400" dirty="0">
                          <a:solidFill>
                            <a:schemeClr val="tx1"/>
                          </a:solidFill>
                          <a:effectLst/>
                          <a:latin typeface="+mn-lt"/>
                        </a:rPr>
                        <a:t>10% Spot / 10% in 38 months / 80% through Cash or Bank</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A2BFC1"/>
                    </a:solidFill>
                  </a:tcPr>
                </a:tc>
                <a:tc>
                  <a:txBody>
                    <a:bodyPr/>
                    <a:lstStyle/>
                    <a:p>
                      <a:pPr algn="ctr">
                        <a:spcAft>
                          <a:spcPts val="0"/>
                        </a:spcAft>
                      </a:pPr>
                      <a:r>
                        <a:rPr lang="en-US" sz="1400" dirty="0">
                          <a:solidFill>
                            <a:schemeClr val="tx1"/>
                          </a:solidFill>
                          <a:effectLst/>
                          <a:latin typeface="+mn-lt"/>
                        </a:rPr>
                        <a:t>0.50%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A2BFC1"/>
                    </a:solidFill>
                  </a:tcPr>
                </a:tc>
                <a:extLst>
                  <a:ext uri="{0D108BD9-81ED-4DB2-BD59-A6C34878D82A}">
                    <a16:rowId xmlns:a16="http://schemas.microsoft.com/office/drawing/2014/main" xmlns="" val="2679995567"/>
                  </a:ext>
                </a:extLst>
              </a:tr>
              <a:tr h="517385">
                <a:tc vMerge="1">
                  <a:txBody>
                    <a:bodyPr/>
                    <a:lstStyle/>
                    <a:p>
                      <a:endParaRPr lang="en-PH"/>
                    </a:p>
                  </a:txBody>
                  <a:tcPr marL="0" marR="0" marT="0" marB="0" horzOverflow="overflow"/>
                </a:tc>
                <a:tc>
                  <a:txBody>
                    <a:bodyPr/>
                    <a:lstStyle/>
                    <a:p>
                      <a:pPr algn="l">
                        <a:spcAft>
                          <a:spcPts val="0"/>
                        </a:spcAft>
                      </a:pPr>
                      <a:r>
                        <a:rPr lang="en-US" sz="1400" dirty="0">
                          <a:solidFill>
                            <a:schemeClr val="tx1"/>
                          </a:solidFill>
                          <a:effectLst/>
                          <a:latin typeface="+mn-lt"/>
                        </a:rPr>
                        <a:t>20% Spot / 10% in 38 months / 70% through Cash or Bank</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solidFill>
                      <a:srgbClr val="A2BFC1"/>
                    </a:solidFill>
                  </a:tcPr>
                </a:tc>
                <a:tc>
                  <a:txBody>
                    <a:bodyPr/>
                    <a:lstStyle/>
                    <a:p>
                      <a:pPr algn="ctr">
                        <a:spcAft>
                          <a:spcPts val="0"/>
                        </a:spcAft>
                      </a:pPr>
                      <a:r>
                        <a:rPr lang="en-US" sz="1400" dirty="0">
                          <a:solidFill>
                            <a:schemeClr val="tx1"/>
                          </a:solidFill>
                          <a:effectLst/>
                          <a:latin typeface="+mn-lt"/>
                        </a:rPr>
                        <a:t>1.00%</a:t>
                      </a:r>
                      <a:endParaRPr lang="en-PH" sz="1400" dirty="0">
                        <a:solidFill>
                          <a:schemeClr val="tx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solidFill>
                      <a:srgbClr val="A2BFC1"/>
                    </a:solidFill>
                  </a:tcPr>
                </a:tc>
                <a:extLst>
                  <a:ext uri="{0D108BD9-81ED-4DB2-BD59-A6C34878D82A}">
                    <a16:rowId xmlns:a16="http://schemas.microsoft.com/office/drawing/2014/main" xmlns="" val="1009747047"/>
                  </a:ext>
                </a:extLst>
              </a:tr>
            </a:tbl>
          </a:graphicData>
        </a:graphic>
      </p:graphicFrame>
      <p:graphicFrame>
        <p:nvGraphicFramePr>
          <p:cNvPr id="18" name="Table 17">
            <a:extLst>
              <a:ext uri="{FF2B5EF4-FFF2-40B4-BE49-F238E27FC236}">
                <a16:creationId xmlns:a16="http://schemas.microsoft.com/office/drawing/2014/main" xmlns="" id="{A0AB0843-E379-4703-8C49-12769126AFBB}"/>
              </a:ext>
            </a:extLst>
          </p:cNvPr>
          <p:cNvGraphicFramePr>
            <a:graphicFrameLocks noGrp="1"/>
          </p:cNvGraphicFramePr>
          <p:nvPr>
            <p:extLst/>
          </p:nvPr>
        </p:nvGraphicFramePr>
        <p:xfrm>
          <a:off x="5162583" y="4780585"/>
          <a:ext cx="6748579" cy="641461"/>
        </p:xfrm>
        <a:graphic>
          <a:graphicData uri="http://schemas.openxmlformats.org/drawingml/2006/table">
            <a:tbl>
              <a:tblPr firstRow="1" firstCol="1" bandRow="1">
                <a:tableStyleId>{5FD0F851-EC5A-4D38-B0AD-8093EC10F338}</a:tableStyleId>
              </a:tblPr>
              <a:tblGrid>
                <a:gridCol w="1558728">
                  <a:extLst>
                    <a:ext uri="{9D8B030D-6E8A-4147-A177-3AD203B41FA5}">
                      <a16:colId xmlns:a16="http://schemas.microsoft.com/office/drawing/2014/main" xmlns="" val="276909798"/>
                    </a:ext>
                  </a:extLst>
                </a:gridCol>
                <a:gridCol w="4091233">
                  <a:extLst>
                    <a:ext uri="{9D8B030D-6E8A-4147-A177-3AD203B41FA5}">
                      <a16:colId xmlns:a16="http://schemas.microsoft.com/office/drawing/2014/main" xmlns="" val="2591535818"/>
                    </a:ext>
                  </a:extLst>
                </a:gridCol>
                <a:gridCol w="1098618">
                  <a:extLst>
                    <a:ext uri="{9D8B030D-6E8A-4147-A177-3AD203B41FA5}">
                      <a16:colId xmlns:a16="http://schemas.microsoft.com/office/drawing/2014/main" xmlns="" val="1841457385"/>
                    </a:ext>
                  </a:extLst>
                </a:gridCol>
              </a:tblGrid>
              <a:tr h="154169">
                <a:tc gridSpan="3">
                  <a:txBody>
                    <a:bodyPr/>
                    <a:lstStyle/>
                    <a:p>
                      <a:pPr algn="ctr">
                        <a:spcAft>
                          <a:spcPts val="0"/>
                        </a:spcAft>
                      </a:pPr>
                      <a:r>
                        <a:rPr lang="en-US" sz="1400" dirty="0">
                          <a:solidFill>
                            <a:schemeClr val="bg1"/>
                          </a:solidFill>
                          <a:effectLst/>
                          <a:latin typeface="Century Schoolbook" panose="02040604050505020304" pitchFamily="18" charset="0"/>
                        </a:rPr>
                        <a:t>SPECIAL PAYMENT TERMS</a:t>
                      </a:r>
                      <a:endParaRPr lang="en-PH" sz="1400" dirty="0">
                        <a:solidFill>
                          <a:schemeClr val="bg1"/>
                        </a:solidFill>
                        <a:effectLst/>
                        <a:latin typeface="Century Schoolbook" panose="02040604050505020304" pitchFamily="18" charset="0"/>
                      </a:endParaRPr>
                    </a:p>
                  </a:txBody>
                  <a:tcPr marL="68580" marR="68580" marT="0" marB="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chemeClr val="accent5">
                        <a:lumMod val="50000"/>
                      </a:schemeClr>
                    </a:solidFill>
                  </a:tcPr>
                </a:tc>
                <a:tc hMerge="1">
                  <a:txBody>
                    <a:bodyPr/>
                    <a:lstStyle/>
                    <a:p>
                      <a:endParaRPr lang="en-PH"/>
                    </a:p>
                  </a:txBody>
                  <a:tcPr marL="0" marR="0" marT="0" marB="0" horzOverflow="overflow"/>
                </a:tc>
                <a:tc hMerge="1">
                  <a:txBody>
                    <a:bodyPr/>
                    <a:lstStyle/>
                    <a:p>
                      <a:pPr algn="ctr">
                        <a:spcAft>
                          <a:spcPts val="0"/>
                        </a:spcAft>
                      </a:pPr>
                      <a:endParaRPr lang="en-PH" sz="2400" b="1">
                        <a:solidFill>
                          <a:srgbClr val="009BD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TlToBr w="12700" cmpd="sng">
                      <a:noFill/>
                      <a:prstDash val="solid"/>
                    </a:lnTlToBr>
                    <a:lnBlToTr w="12700" cmpd="sng">
                      <a:noFill/>
                      <a:prstDash val="solid"/>
                    </a:lnBlToTr>
                  </a:tcPr>
                </a:tc>
                <a:extLst>
                  <a:ext uri="{0D108BD9-81ED-4DB2-BD59-A6C34878D82A}">
                    <a16:rowId xmlns:a16="http://schemas.microsoft.com/office/drawing/2014/main" xmlns="" val="628192944"/>
                  </a:ext>
                </a:extLst>
              </a:tr>
              <a:tr h="154169">
                <a:tc>
                  <a:txBody>
                    <a:bodyPr/>
                    <a:lstStyle/>
                    <a:p>
                      <a:pPr algn="ctr">
                        <a:spcAft>
                          <a:spcPts val="0"/>
                        </a:spcAft>
                      </a:pPr>
                      <a:r>
                        <a:rPr lang="en-US" sz="1400" b="0" dirty="0">
                          <a:solidFill>
                            <a:schemeClr val="bg1"/>
                          </a:solidFill>
                          <a:effectLst/>
                          <a:latin typeface="+mn-lt"/>
                        </a:rPr>
                        <a:t>Payment Term</a:t>
                      </a: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chemeClr val="accent5">
                        <a:lumMod val="50000"/>
                      </a:schemeClr>
                    </a:solidFill>
                  </a:tcPr>
                </a:tc>
                <a:tc>
                  <a:txBody>
                    <a:bodyPr/>
                    <a:lstStyle/>
                    <a:p>
                      <a:pPr algn="ctr">
                        <a:spcAft>
                          <a:spcPts val="0"/>
                        </a:spcAft>
                      </a:pPr>
                      <a:r>
                        <a:rPr lang="en-US" sz="1400" b="0" dirty="0">
                          <a:solidFill>
                            <a:schemeClr val="bg1"/>
                          </a:solidFill>
                          <a:effectLst/>
                          <a:latin typeface="+mn-lt"/>
                        </a:rPr>
                        <a:t>Particulars</a:t>
                      </a:r>
                      <a:endParaRPr lang="en-PH" sz="1400" b="0" dirty="0">
                        <a:solidFill>
                          <a:schemeClr val="bg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chemeClr val="accent5">
                        <a:lumMod val="50000"/>
                      </a:schemeClr>
                    </a:solidFill>
                  </a:tcPr>
                </a:tc>
                <a:tc>
                  <a:txBody>
                    <a:bodyPr/>
                    <a:lstStyle/>
                    <a:p>
                      <a:pPr algn="ctr">
                        <a:spcAft>
                          <a:spcPts val="0"/>
                        </a:spcAft>
                      </a:pPr>
                      <a:r>
                        <a:rPr lang="en-US" sz="1400" b="0" dirty="0">
                          <a:solidFill>
                            <a:schemeClr val="bg1"/>
                          </a:solidFill>
                          <a:effectLst/>
                          <a:latin typeface="+mn-lt"/>
                        </a:rPr>
                        <a:t>Discount</a:t>
                      </a:r>
                      <a:endParaRPr lang="en-PH" sz="1400" b="0" dirty="0">
                        <a:solidFill>
                          <a:schemeClr val="bg1"/>
                        </a:solidFill>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3191131499"/>
                  </a:ext>
                </a:extLst>
              </a:tr>
              <a:tr h="214741">
                <a:tc>
                  <a:txBody>
                    <a:bodyPr/>
                    <a:lstStyle/>
                    <a:p>
                      <a:pPr>
                        <a:spcAft>
                          <a:spcPts val="0"/>
                        </a:spcAft>
                      </a:pPr>
                      <a:r>
                        <a:rPr lang="en-US" sz="1400" dirty="0">
                          <a:effectLst/>
                          <a:latin typeface="+mn-lt"/>
                        </a:rPr>
                        <a:t>Spread DP </a:t>
                      </a:r>
                      <a:endParaRPr lang="en-PH" sz="1400" dirty="0">
                        <a:effectLst/>
                        <a:latin typeface="+mn-lt"/>
                      </a:endParaRPr>
                    </a:p>
                  </a:txBody>
                  <a:tcPr marL="68580" marR="68580" marT="0" marB="0" anchor="ctr">
                    <a:lnL w="12700" cap="flat" cmpd="sng" algn="ctr">
                      <a:solidFill>
                        <a:schemeClr val="accent5">
                          <a:lumMod val="50000"/>
                        </a:schemeClr>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n-US" sz="1400" dirty="0">
                          <a:effectLst/>
                          <a:latin typeface="+mn-lt"/>
                        </a:rPr>
                        <a:t>10% in 39 months / 90% through cash or bank</a:t>
                      </a:r>
                      <a:endParaRPr lang="en-PH" sz="1400" dirty="0">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rgbClr val="D4E1E2"/>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1400" dirty="0">
                          <a:effectLst/>
                          <a:latin typeface="+mn-lt"/>
                        </a:rPr>
                        <a:t>-</a:t>
                      </a:r>
                      <a:endParaRPr lang="en-PH" sz="1400" dirty="0">
                        <a:effectLst/>
                        <a:latin typeface="+mn-lt"/>
                      </a:endParaRPr>
                    </a:p>
                  </a:txBody>
                  <a:tcPr marL="68580" marR="68580" marT="0" marB="0" anchor="ctr">
                    <a:lnL w="12700" cap="flat" cmpd="sng" algn="ctr">
                      <a:solidFill>
                        <a:srgbClr val="D4E1E2"/>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601018857"/>
                  </a:ext>
                </a:extLst>
              </a:tr>
            </a:tbl>
          </a:graphicData>
        </a:graphic>
      </p:graphicFrame>
      <p:sp>
        <p:nvSpPr>
          <p:cNvPr id="3" name="TextBox 2">
            <a:extLst>
              <a:ext uri="{FF2B5EF4-FFF2-40B4-BE49-F238E27FC236}">
                <a16:creationId xmlns:a16="http://schemas.microsoft.com/office/drawing/2014/main" xmlns="" id="{7D15B80C-BC41-4D0C-84F8-9604D5392EF1}"/>
              </a:ext>
            </a:extLst>
          </p:cNvPr>
          <p:cNvSpPr txBox="1"/>
          <p:nvPr/>
        </p:nvSpPr>
        <p:spPr>
          <a:xfrm>
            <a:off x="242201" y="637819"/>
            <a:ext cx="4215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205454"/>
                </a:solidFill>
              </a:rPr>
              <a:t>Applicable to all residential units only</a:t>
            </a:r>
            <a:endParaRPr lang="en-US" i="1" dirty="0">
              <a:solidFill>
                <a:srgbClr val="205454"/>
              </a:solidFill>
              <a:cs typeface="Calibri"/>
            </a:endParaRPr>
          </a:p>
        </p:txBody>
      </p:sp>
      <p:pic>
        <p:nvPicPr>
          <p:cNvPr id="9"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E40E929A-731C-4FE1-9E9E-AA2827D89A6B}"/>
              </a:ext>
            </a:extLst>
          </p:cNvPr>
          <p:cNvSpPr txBox="1"/>
          <p:nvPr/>
        </p:nvSpPr>
        <p:spPr>
          <a:xfrm>
            <a:off x="202873" y="172490"/>
            <a:ext cx="6277681"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LAUNCH PAYMENT TERMS</a:t>
            </a:r>
            <a:endParaRPr lang="en-US" dirty="0">
              <a:solidFill>
                <a:srgbClr val="205454"/>
              </a:solidFill>
            </a:endParaRPr>
          </a:p>
        </p:txBody>
      </p:sp>
      <p:pic>
        <p:nvPicPr>
          <p:cNvPr id="13" name="Picture 12">
            <a:extLst>
              <a:ext uri="{FF2B5EF4-FFF2-40B4-BE49-F238E27FC236}">
                <a16:creationId xmlns:a16="http://schemas.microsoft.com/office/drawing/2014/main" xmlns="" id="{47A7D513-9835-4BEA-893A-124962D03D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534" y="1222594"/>
            <a:ext cx="4581607" cy="3585224"/>
          </a:xfrm>
          <a:prstGeom prst="rect">
            <a:avLst/>
          </a:prstGeom>
          <a:solidFill>
            <a:srgbClr val="FFFFFF">
              <a:shade val="85000"/>
            </a:srgbClr>
          </a:solidFill>
          <a:ln>
            <a:noFill/>
          </a:ln>
          <a:effectLst>
            <a:outerShdw blurRad="50800" dist="50800" algn="ctr" rotWithShape="0">
              <a:srgbClr val="000000">
                <a:alpha val="43137"/>
              </a:srgbClr>
            </a:outerShdw>
            <a:reflection stA="28000" endPos="56000" dist="5000" dir="5400000" sy="-100000" algn="bl" rotWithShape="0"/>
            <a:softEdge rad="0"/>
          </a:effectLst>
        </p:spPr>
      </p:pic>
      <p:sp>
        <p:nvSpPr>
          <p:cNvPr id="12" name="Rectangle 11">
            <a:extLst>
              <a:ext uri="{FF2B5EF4-FFF2-40B4-BE49-F238E27FC236}">
                <a16:creationId xmlns:a16="http://schemas.microsoft.com/office/drawing/2014/main" xmlns="" id="{012887EB-C5B0-486A-8AE6-94EA2C0028ED}"/>
              </a:ext>
            </a:extLst>
          </p:cNvPr>
          <p:cNvSpPr/>
          <p:nvPr/>
        </p:nvSpPr>
        <p:spPr>
          <a:xfrm>
            <a:off x="5063719" y="5477306"/>
            <a:ext cx="2255746" cy="461665"/>
          </a:xfrm>
          <a:prstGeom prst="rect">
            <a:avLst/>
          </a:prstGeom>
        </p:spPr>
        <p:txBody>
          <a:bodyPr wrap="none">
            <a:spAutoFit/>
          </a:bodyPr>
          <a:lstStyle/>
          <a:p>
            <a:r>
              <a:rPr lang="en-US" sz="1200" b="1" dirty="0">
                <a:latin typeface="Century Schoolbook" panose="02040604050505020304" pitchFamily="18" charset="0"/>
              </a:rPr>
              <a:t>Reservation Fee – P15,000</a:t>
            </a:r>
          </a:p>
          <a:p>
            <a:r>
              <a:rPr lang="en-US" sz="1200" b="1" dirty="0">
                <a:latin typeface="Century Schoolbook" panose="02040604050505020304" pitchFamily="18" charset="0"/>
              </a:rPr>
              <a:t>Other Charges – 6.5%</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562257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8">
            <a:extLst>
              <a:ext uri="{FF2B5EF4-FFF2-40B4-BE49-F238E27FC236}">
                <a16:creationId xmlns:a16="http://schemas.microsoft.com/office/drawing/2014/main" xmlns="" id="{5D24FAC9-5609-41C3-99FF-0CB1E38456DD}"/>
              </a:ext>
            </a:extLst>
          </p:cNvPr>
          <p:cNvSpPr>
            <a:spLocks noChangeArrowheads="1"/>
          </p:cNvSpPr>
          <p:nvPr/>
        </p:nvSpPr>
        <p:spPr bwMode="auto">
          <a:xfrm>
            <a:off x="317" y="6667682"/>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a:t>* For training purposes only. Plans, pricing and details subject to change without prior notice. T</a:t>
            </a:r>
            <a:r>
              <a:rPr lang="en-PH" sz="900" b="1"/>
              <a:t>his material is not for reproduction or distribution without prior consent of the developer.</a:t>
            </a:r>
            <a:endParaRPr lang="en-US" altLang="en-US" sz="900" b="1"/>
          </a:p>
        </p:txBody>
      </p:sp>
      <p:graphicFrame>
        <p:nvGraphicFramePr>
          <p:cNvPr id="17" name="Table 16">
            <a:extLst>
              <a:ext uri="{FF2B5EF4-FFF2-40B4-BE49-F238E27FC236}">
                <a16:creationId xmlns:a16="http://schemas.microsoft.com/office/drawing/2014/main" xmlns="" id="{CADA3BD1-8827-410D-A49D-019AD69C522F}"/>
              </a:ext>
            </a:extLst>
          </p:cNvPr>
          <p:cNvGraphicFramePr>
            <a:graphicFrameLocks noGrp="1"/>
          </p:cNvGraphicFramePr>
          <p:nvPr>
            <p:extLst/>
          </p:nvPr>
        </p:nvGraphicFramePr>
        <p:xfrm>
          <a:off x="363408" y="1454629"/>
          <a:ext cx="11453567" cy="1280160"/>
        </p:xfrm>
        <a:graphic>
          <a:graphicData uri="http://schemas.openxmlformats.org/drawingml/2006/table">
            <a:tbl>
              <a:tblPr firstRow="1" firstCol="1" bandRow="1">
                <a:tableStyleId>{5FD0F851-EC5A-4D38-B0AD-8093EC10F338}</a:tableStyleId>
              </a:tblPr>
              <a:tblGrid>
                <a:gridCol w="1933837">
                  <a:extLst>
                    <a:ext uri="{9D8B030D-6E8A-4147-A177-3AD203B41FA5}">
                      <a16:colId xmlns:a16="http://schemas.microsoft.com/office/drawing/2014/main" xmlns="" val="3667201929"/>
                    </a:ext>
                  </a:extLst>
                </a:gridCol>
                <a:gridCol w="1687585">
                  <a:extLst>
                    <a:ext uri="{9D8B030D-6E8A-4147-A177-3AD203B41FA5}">
                      <a16:colId xmlns:a16="http://schemas.microsoft.com/office/drawing/2014/main" xmlns="" val="762716287"/>
                    </a:ext>
                  </a:extLst>
                </a:gridCol>
                <a:gridCol w="1229229">
                  <a:extLst>
                    <a:ext uri="{9D8B030D-6E8A-4147-A177-3AD203B41FA5}">
                      <a16:colId xmlns:a16="http://schemas.microsoft.com/office/drawing/2014/main" xmlns="" val="2506460719"/>
                    </a:ext>
                  </a:extLst>
                </a:gridCol>
                <a:gridCol w="1364652">
                  <a:extLst>
                    <a:ext uri="{9D8B030D-6E8A-4147-A177-3AD203B41FA5}">
                      <a16:colId xmlns:a16="http://schemas.microsoft.com/office/drawing/2014/main" xmlns="" val="375530996"/>
                    </a:ext>
                  </a:extLst>
                </a:gridCol>
                <a:gridCol w="1309566">
                  <a:extLst>
                    <a:ext uri="{9D8B030D-6E8A-4147-A177-3AD203B41FA5}">
                      <a16:colId xmlns:a16="http://schemas.microsoft.com/office/drawing/2014/main" xmlns="" val="1508791141"/>
                    </a:ext>
                  </a:extLst>
                </a:gridCol>
                <a:gridCol w="1309566">
                  <a:extLst>
                    <a:ext uri="{9D8B030D-6E8A-4147-A177-3AD203B41FA5}">
                      <a16:colId xmlns:a16="http://schemas.microsoft.com/office/drawing/2014/main" xmlns="" val="913160791"/>
                    </a:ext>
                  </a:extLst>
                </a:gridCol>
                <a:gridCol w="1309566">
                  <a:extLst>
                    <a:ext uri="{9D8B030D-6E8A-4147-A177-3AD203B41FA5}">
                      <a16:colId xmlns:a16="http://schemas.microsoft.com/office/drawing/2014/main" xmlns="" val="851981199"/>
                    </a:ext>
                  </a:extLst>
                </a:gridCol>
                <a:gridCol w="1309566">
                  <a:extLst>
                    <a:ext uri="{9D8B030D-6E8A-4147-A177-3AD203B41FA5}">
                      <a16:colId xmlns:a16="http://schemas.microsoft.com/office/drawing/2014/main" xmlns="" val="3397715038"/>
                    </a:ext>
                  </a:extLst>
                </a:gridCol>
              </a:tblGrid>
              <a:tr h="126371">
                <a:tc gridSpan="8">
                  <a:txBody>
                    <a:bodyPr/>
                    <a:lstStyle/>
                    <a:p>
                      <a:pPr algn="ctr">
                        <a:spcAft>
                          <a:spcPts val="0"/>
                        </a:spcAft>
                      </a:pPr>
                      <a:r>
                        <a:rPr lang="en-US" sz="1400" dirty="0">
                          <a:solidFill>
                            <a:schemeClr val="bg1"/>
                          </a:solidFill>
                          <a:effectLst/>
                          <a:latin typeface="Century Schoolbook" panose="02040604050505020304" pitchFamily="18" charset="0"/>
                        </a:rPr>
                        <a:t>BUILDINGS D, E, F, G &amp; H</a:t>
                      </a:r>
                      <a:endParaRPr lang="en-PH" sz="14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dirty="0">
                        <a:solidFill>
                          <a:schemeClr val="bg1"/>
                        </a:solidFill>
                        <a:effectLst/>
                        <a:latin typeface="Century Schoolbook" panose="02040604050505020304" pitchFamily="18" charset="0"/>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771437116"/>
                  </a:ext>
                </a:extLst>
              </a:tr>
              <a:tr h="126371">
                <a:tc rowSpan="2">
                  <a:txBody>
                    <a:bodyPr/>
                    <a:lstStyle/>
                    <a:p>
                      <a:pPr algn="ctr">
                        <a:spcAft>
                          <a:spcPts val="0"/>
                        </a:spcAft>
                      </a:pPr>
                      <a:r>
                        <a:rPr lang="en-US" sz="1400" b="0" dirty="0">
                          <a:solidFill>
                            <a:schemeClr val="bg1"/>
                          </a:solidFill>
                          <a:effectLst/>
                          <a:latin typeface="+mn-lt"/>
                        </a:rPr>
                        <a:t>Unit Type</a:t>
                      </a: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rowSpan="2">
                  <a:txBody>
                    <a:bodyPr/>
                    <a:lstStyle/>
                    <a:p>
                      <a:pPr algn="ctr">
                        <a:spcAft>
                          <a:spcPts val="0"/>
                        </a:spcAft>
                      </a:pPr>
                      <a:r>
                        <a:rPr lang="en-US" sz="1400" b="0" dirty="0">
                          <a:solidFill>
                            <a:schemeClr val="bg1"/>
                          </a:solidFill>
                          <a:effectLst/>
                          <a:latin typeface="+mn-lt"/>
                        </a:rPr>
                        <a:t>Area</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gridSpan="3">
                  <a:txBody>
                    <a:bodyPr/>
                    <a:lstStyle/>
                    <a:p>
                      <a:pPr algn="ctr">
                        <a:spcAft>
                          <a:spcPts val="0"/>
                        </a:spcAft>
                      </a:pPr>
                      <a:r>
                        <a:rPr lang="en-US" sz="1400" b="0" dirty="0">
                          <a:solidFill>
                            <a:schemeClr val="bg1"/>
                          </a:solidFill>
                          <a:effectLst/>
                          <a:latin typeface="Century Schoolbook" panose="02040604050505020304" pitchFamily="18" charset="0"/>
                        </a:rPr>
                        <a:t>Total List Price</a:t>
                      </a:r>
                      <a:endParaRPr lang="en-PH" sz="14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600" b="0" dirty="0">
                        <a:solidFill>
                          <a:schemeClr val="bg1"/>
                        </a:solidFill>
                        <a:effectLst/>
                        <a:latin typeface="Century Schoolbook" panose="02040604050505020304" pitchFamily="18" charset="0"/>
                      </a:endParaRPr>
                    </a:p>
                  </a:txBody>
                  <a:tcPr marL="68580" marR="68580" marT="0" marB="0" anchor="ct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600" b="0" dirty="0">
                        <a:solidFill>
                          <a:schemeClr val="bg1"/>
                        </a:solidFill>
                        <a:effectLst/>
                        <a:latin typeface="Century Schoolbook" panose="02040604050505020304" pitchFamily="18" charset="0"/>
                      </a:endParaRPr>
                    </a:p>
                  </a:txBody>
                  <a:tcPr marL="68580" marR="68580" marT="0" marB="0" anchor="ctr">
                    <a:lnR w="12700" cap="flat" cmpd="sng" algn="ctr">
                      <a:solidFill>
                        <a:srgbClr val="205454"/>
                      </a:solidFill>
                      <a:prstDash val="solid"/>
                      <a:round/>
                      <a:headEnd type="none" w="med" len="med"/>
                      <a:tailEnd type="none" w="med" len="med"/>
                    </a:lnR>
                    <a:lnT w="1270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gridSpan="3">
                  <a:txBody>
                    <a:bodyPr/>
                    <a:lstStyle/>
                    <a:p>
                      <a:pPr algn="ctr">
                        <a:spcAft>
                          <a:spcPts val="0"/>
                        </a:spcAft>
                      </a:pPr>
                      <a:r>
                        <a:rPr lang="en-US" sz="1400" b="0" dirty="0">
                          <a:solidFill>
                            <a:schemeClr val="bg1"/>
                          </a:solidFill>
                          <a:effectLst/>
                          <a:latin typeface="Century Schoolbook" panose="02040604050505020304" pitchFamily="18" charset="0"/>
                        </a:rPr>
                        <a:t>Monthly Amortization</a:t>
                      </a:r>
                      <a:endParaRPr lang="en-PH" sz="14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2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225327683"/>
                  </a:ext>
                </a:extLst>
              </a:tr>
              <a:tr h="126371">
                <a:tc vMerge="1">
                  <a:txBody>
                    <a:bodyPr/>
                    <a:lstStyle/>
                    <a:p>
                      <a:pPr algn="ctr">
                        <a:spcAft>
                          <a:spcPts val="0"/>
                        </a:spcAft>
                      </a:pPr>
                      <a:endParaRPr lang="en-US" sz="1600" b="0" dirty="0">
                        <a:solidFill>
                          <a:schemeClr val="bg1"/>
                        </a:solidFill>
                        <a:effectLst/>
                        <a:latin typeface="Century Schoolbook" panose="02040604050505020304" pitchFamily="18" charset="0"/>
                      </a:endParaRPr>
                    </a:p>
                  </a:txBody>
                  <a:tcPr marL="68580" marR="68580" marT="0" marB="0" anchor="ctr">
                    <a:lnL w="12700" cap="flat" cmpd="sng" algn="ctr">
                      <a:solidFill>
                        <a:srgbClr val="205454"/>
                      </a:solidFill>
                      <a:prstDash val="solid"/>
                      <a:round/>
                      <a:headEnd type="none" w="med" len="med"/>
                      <a:tailEnd type="none" w="med" len="med"/>
                    </a:lnL>
                    <a:lnT w="635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vMerge="1">
                  <a:txBody>
                    <a:bodyPr/>
                    <a:lstStyle/>
                    <a:p>
                      <a:pPr algn="ctr">
                        <a:spcAft>
                          <a:spcPts val="0"/>
                        </a:spcAft>
                      </a:pPr>
                      <a:endParaRPr lang="en-PH" sz="1600" b="0" dirty="0">
                        <a:solidFill>
                          <a:schemeClr val="bg1"/>
                        </a:solidFill>
                        <a:effectLst/>
                        <a:latin typeface="Century Schoolbook" panose="02040604050505020304" pitchFamily="18" charset="0"/>
                      </a:endParaRPr>
                    </a:p>
                  </a:txBody>
                  <a:tcPr marL="68580" marR="68580" marT="0" marB="0" anchor="ctr">
                    <a:lnT w="6350" cap="flat" cmpd="sng" algn="ctr">
                      <a:solidFill>
                        <a:srgbClr val="D4E1E2"/>
                      </a:solidFill>
                      <a:prstDash val="solid"/>
                      <a:round/>
                      <a:headEnd type="none" w="med" len="med"/>
                      <a:tailEnd type="none" w="med" len="med"/>
                    </a:lnT>
                    <a:lnB w="1270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Average</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Lowest</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Highest</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Average</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Lowest</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Highest</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1197753486"/>
                  </a:ext>
                </a:extLst>
              </a:tr>
              <a:tr h="126371">
                <a:tc>
                  <a:txBody>
                    <a:bodyPr/>
                    <a:lstStyle/>
                    <a:p>
                      <a:pPr algn="ctr">
                        <a:spcAft>
                          <a:spcPts val="0"/>
                        </a:spcAft>
                      </a:pPr>
                      <a:r>
                        <a:rPr lang="en-US" sz="1400" dirty="0">
                          <a:solidFill>
                            <a:schemeClr val="tx1"/>
                          </a:solidFill>
                          <a:effectLst/>
                          <a:latin typeface="+mn-lt"/>
                        </a:rPr>
                        <a:t>Studio</a:t>
                      </a:r>
                      <a:endParaRPr lang="en-PH" sz="1400" dirty="0">
                        <a:solidFill>
                          <a:schemeClr val="tx1"/>
                        </a:solidFill>
                        <a:effectLst/>
                        <a:latin typeface="+mn-lt"/>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17.63 – 18. 21 sqm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P2.6m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P2.5m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P2.6m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P6,900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P6,800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P7,200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373733191"/>
                  </a:ext>
                </a:extLst>
              </a:tr>
              <a:tr h="126371">
                <a:tc>
                  <a:txBody>
                    <a:bodyPr/>
                    <a:lstStyle/>
                    <a:p>
                      <a:pPr algn="ctr">
                        <a:spcAft>
                          <a:spcPts val="0"/>
                        </a:spcAft>
                      </a:pPr>
                      <a:r>
                        <a:rPr lang="en-US" sz="1400" dirty="0">
                          <a:solidFill>
                            <a:schemeClr val="tx1"/>
                          </a:solidFill>
                          <a:effectLst/>
                          <a:latin typeface="+mn-lt"/>
                        </a:rPr>
                        <a:t>Studio End Unit</a:t>
                      </a:r>
                      <a:endParaRPr lang="en-PH" sz="1400" dirty="0">
                        <a:solidFill>
                          <a:schemeClr val="tx1"/>
                        </a:solidFill>
                        <a:effectLst/>
                        <a:latin typeface="+mn-lt"/>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23.51 sqm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P8,400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P8,300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P8,600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1843505157"/>
                  </a:ext>
                </a:extLst>
              </a:tr>
              <a:tr h="126371">
                <a:tc>
                  <a:txBody>
                    <a:bodyPr/>
                    <a:lstStyle/>
                    <a:p>
                      <a:pPr algn="ctr">
                        <a:spcAft>
                          <a:spcPts val="0"/>
                        </a:spcAft>
                      </a:pPr>
                      <a:r>
                        <a:rPr lang="en-US" sz="1400" dirty="0">
                          <a:solidFill>
                            <a:schemeClr val="tx1"/>
                          </a:solidFill>
                          <a:effectLst/>
                          <a:latin typeface="+mn-lt"/>
                        </a:rPr>
                        <a:t>One Bedroom Unit</a:t>
                      </a:r>
                      <a:endParaRPr lang="en-PH" sz="1400" dirty="0">
                        <a:solidFill>
                          <a:schemeClr val="tx1"/>
                        </a:solidFill>
                        <a:effectLst/>
                        <a:latin typeface="+mn-lt"/>
                      </a:endParaRPr>
                    </a:p>
                  </a:txBody>
                  <a:tcPr marL="68580" marR="68580" marT="0" marB="0" anchor="ctr">
                    <a:lnL w="635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24.41 – 26.93 sqm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P3.6m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P9,000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P8,600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P10,800</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935992971"/>
                  </a:ext>
                </a:extLst>
              </a:tr>
            </a:tbl>
          </a:graphicData>
        </a:graphic>
      </p:graphicFrame>
      <p:sp>
        <p:nvSpPr>
          <p:cNvPr id="3" name="TextBox 2">
            <a:extLst>
              <a:ext uri="{FF2B5EF4-FFF2-40B4-BE49-F238E27FC236}">
                <a16:creationId xmlns:a16="http://schemas.microsoft.com/office/drawing/2014/main" xmlns="" id="{7D15B80C-BC41-4D0C-84F8-9604D5392EF1}"/>
              </a:ext>
            </a:extLst>
          </p:cNvPr>
          <p:cNvSpPr txBox="1"/>
          <p:nvPr/>
        </p:nvSpPr>
        <p:spPr>
          <a:xfrm>
            <a:off x="242201" y="637819"/>
            <a:ext cx="42157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205454"/>
                </a:solidFill>
              </a:rPr>
              <a:t>Applicable to all residential units only</a:t>
            </a:r>
            <a:endParaRPr lang="en-US" i="1" dirty="0">
              <a:solidFill>
                <a:srgbClr val="205454"/>
              </a:solidFill>
              <a:cs typeface="Calibri"/>
            </a:endParaRPr>
          </a:p>
        </p:txBody>
      </p:sp>
      <p:pic>
        <p:nvPicPr>
          <p:cNvPr id="9"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E40E929A-731C-4FE1-9E9E-AA2827D89A6B}"/>
              </a:ext>
            </a:extLst>
          </p:cNvPr>
          <p:cNvSpPr txBox="1"/>
          <p:nvPr/>
        </p:nvSpPr>
        <p:spPr>
          <a:xfrm>
            <a:off x="202873" y="172490"/>
            <a:ext cx="7811754"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PRICING OF RESIDENTIAL UNITS</a:t>
            </a:r>
            <a:endParaRPr lang="en-US" dirty="0">
              <a:solidFill>
                <a:srgbClr val="205454"/>
              </a:solidFill>
            </a:endParaRPr>
          </a:p>
        </p:txBody>
      </p:sp>
      <p:pic>
        <p:nvPicPr>
          <p:cNvPr id="19" name="Picture 18">
            <a:extLst>
              <a:ext uri="{FF2B5EF4-FFF2-40B4-BE49-F238E27FC236}">
                <a16:creationId xmlns:a16="http://schemas.microsoft.com/office/drawing/2014/main" xmlns="" id="{639BFB1E-0973-4C32-BABB-B9D103625D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69734" y="3377626"/>
            <a:ext cx="4040916" cy="2693944"/>
          </a:xfrm>
          <a:prstGeom prst="wave">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xmlns="" id="{1BA6B83D-D10D-41DC-8147-85040DC6862B}"/>
              </a:ext>
            </a:extLst>
          </p:cNvPr>
          <p:cNvSpPr txBox="1"/>
          <p:nvPr/>
        </p:nvSpPr>
        <p:spPr>
          <a:xfrm>
            <a:off x="242201" y="978500"/>
            <a:ext cx="2255746" cy="276999"/>
          </a:xfrm>
          <a:prstGeom prst="rect">
            <a:avLst/>
          </a:prstGeom>
          <a:noFill/>
        </p:spPr>
        <p:txBody>
          <a:bodyPr wrap="none" rtlCol="0">
            <a:spAutoFit/>
          </a:bodyPr>
          <a:lstStyle/>
          <a:p>
            <a:r>
              <a:rPr lang="en-US" sz="1200" b="1" dirty="0">
                <a:solidFill>
                  <a:srgbClr val="205454"/>
                </a:solidFill>
                <a:latin typeface="Century Schoolbook" panose="02040604050505020304" pitchFamily="18" charset="0"/>
              </a:rPr>
              <a:t>Reservation Fee – P15,000</a:t>
            </a:r>
            <a:endParaRPr lang="en-PH" sz="1200" b="1" dirty="0">
              <a:solidFill>
                <a:srgbClr val="205454"/>
              </a:solidFill>
              <a:latin typeface="Century Schoolbook" panose="02040604050505020304" pitchFamily="18" charset="0"/>
            </a:endParaRPr>
          </a:p>
        </p:txBody>
      </p:sp>
      <p:pic>
        <p:nvPicPr>
          <p:cNvPr id="14" name="Picture 13">
            <a:extLst>
              <a:ext uri="{FF2B5EF4-FFF2-40B4-BE49-F238E27FC236}">
                <a16:creationId xmlns:a16="http://schemas.microsoft.com/office/drawing/2014/main" xmlns="" id="{81E584BE-7301-4A10-A963-112B03A542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10650" y="3372984"/>
            <a:ext cx="4049583" cy="2693944"/>
          </a:xfrm>
          <a:prstGeom prst="wave">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xmlns="" id="{ADC2CE0F-A640-47F7-8373-F46E80E881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87" y="3382268"/>
            <a:ext cx="4054947" cy="2693944"/>
          </a:xfrm>
          <a:prstGeom prst="wave">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72575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861" y="572118"/>
            <a:ext cx="3482940" cy="2169871"/>
          </a:xfrm>
          <a:prstGeom prst="rect">
            <a:avLst/>
          </a:prstGeom>
        </p:spPr>
      </p:pic>
      <p:pic>
        <p:nvPicPr>
          <p:cNvPr id="17" name="Picture 16">
            <a:extLst>
              <a:ext uri="{FF2B5EF4-FFF2-40B4-BE49-F238E27FC236}">
                <a16:creationId xmlns:a16="http://schemas.microsoft.com/office/drawing/2014/main" xmlns="" id="{DEF78723-7659-46EF-B157-A3E632E6DE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 y="0"/>
            <a:ext cx="5791200" cy="6858000"/>
          </a:xfrm>
          <a:prstGeom prst="rect">
            <a:avLst/>
          </a:prstGeom>
        </p:spPr>
      </p:pic>
      <p:sp>
        <p:nvSpPr>
          <p:cNvPr id="6" name="Rectangle 28">
            <a:extLst>
              <a:ext uri="{FF2B5EF4-FFF2-40B4-BE49-F238E27FC236}">
                <a16:creationId xmlns:a16="http://schemas.microsoft.com/office/drawing/2014/main" xmlns="" id="{32B05356-0114-4BF0-B1E1-4F705D423B83}"/>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
        <p:nvSpPr>
          <p:cNvPr id="7" name="Rectangle 6">
            <a:extLst>
              <a:ext uri="{FF2B5EF4-FFF2-40B4-BE49-F238E27FC236}">
                <a16:creationId xmlns:a16="http://schemas.microsoft.com/office/drawing/2014/main" xmlns="" id="{D7FA1DD7-87CA-427D-B75B-622A7ADD2D79}"/>
              </a:ext>
            </a:extLst>
          </p:cNvPr>
          <p:cNvSpPr/>
          <p:nvPr/>
        </p:nvSpPr>
        <p:spPr>
          <a:xfrm>
            <a:off x="6007701" y="2974779"/>
            <a:ext cx="5908074" cy="2554545"/>
          </a:xfrm>
          <a:prstGeom prst="rect">
            <a:avLst/>
          </a:prstGeom>
        </p:spPr>
        <p:txBody>
          <a:bodyPr wrap="square">
            <a:spAutoFit/>
          </a:bodyPr>
          <a:lstStyle/>
          <a:p>
            <a:pPr algn="ctr"/>
            <a:r>
              <a:rPr lang="en-US" sz="1600" i="1" dirty="0">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	An exclusive, gated tranquil community in the midst of the highly progressive city of Sta. Rosa, Laguna. </a:t>
            </a:r>
          </a:p>
          <a:p>
            <a:pPr algn="ctr"/>
            <a:endParaRPr lang="en-US" sz="1600" i="1" dirty="0">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endParaRPr>
          </a:p>
          <a:p>
            <a:pPr algn="ctr"/>
            <a:r>
              <a:rPr lang="en-US" sz="1600" i="1" dirty="0">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Calm Residences is a suburban walkable garden community with easy access to commercial spaces and transport hubs. It features interconnected linear parks, complete resort styled amenities and sports facilities, hotel-like lobbies and lounges with strong Wi-Fi connections for families and working professionals who long to live in a safe, secure and tranquil home for him and his family.</a:t>
            </a:r>
            <a:endParaRPr lang="en-US" i="1" dirty="0">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40937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8">
            <a:extLst>
              <a:ext uri="{FF2B5EF4-FFF2-40B4-BE49-F238E27FC236}">
                <a16:creationId xmlns:a16="http://schemas.microsoft.com/office/drawing/2014/main" xmlns="" id="{5D24FAC9-5609-41C3-99FF-0CB1E38456DD}"/>
              </a:ext>
            </a:extLst>
          </p:cNvPr>
          <p:cNvSpPr>
            <a:spLocks noChangeArrowheads="1"/>
          </p:cNvSpPr>
          <p:nvPr/>
        </p:nvSpPr>
        <p:spPr bwMode="auto">
          <a:xfrm>
            <a:off x="317" y="6667682"/>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9"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E40E929A-731C-4FE1-9E9E-AA2827D89A6B}"/>
              </a:ext>
            </a:extLst>
          </p:cNvPr>
          <p:cNvSpPr txBox="1"/>
          <p:nvPr/>
        </p:nvSpPr>
        <p:spPr>
          <a:xfrm>
            <a:off x="202873" y="172490"/>
            <a:ext cx="5812810"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SAMPLE COMPUTATION </a:t>
            </a:r>
            <a:endParaRPr lang="en-US" dirty="0">
              <a:solidFill>
                <a:srgbClr val="205454"/>
              </a:solidFill>
            </a:endParaRPr>
          </a:p>
        </p:txBody>
      </p:sp>
      <p:sp>
        <p:nvSpPr>
          <p:cNvPr id="3" name="TextBox 2">
            <a:extLst>
              <a:ext uri="{FF2B5EF4-FFF2-40B4-BE49-F238E27FC236}">
                <a16:creationId xmlns:a16="http://schemas.microsoft.com/office/drawing/2014/main" xmlns="" id="{E184194A-61FE-4706-AABE-1F961B518A2B}"/>
              </a:ext>
            </a:extLst>
          </p:cNvPr>
          <p:cNvSpPr txBox="1"/>
          <p:nvPr/>
        </p:nvSpPr>
        <p:spPr>
          <a:xfrm>
            <a:off x="217287" y="657682"/>
            <a:ext cx="817853" cy="369332"/>
          </a:xfrm>
          <a:prstGeom prst="rect">
            <a:avLst/>
          </a:prstGeom>
          <a:noFill/>
        </p:spPr>
        <p:txBody>
          <a:bodyPr wrap="none" rtlCol="0">
            <a:spAutoFit/>
          </a:bodyPr>
          <a:lstStyle/>
          <a:p>
            <a:r>
              <a:rPr lang="en-US" i="1" dirty="0">
                <a:solidFill>
                  <a:srgbClr val="205454"/>
                </a:solidFill>
              </a:rPr>
              <a:t>Pricing</a:t>
            </a:r>
            <a:endParaRPr lang="en-PH" i="1" dirty="0">
              <a:solidFill>
                <a:srgbClr val="205454"/>
              </a:solidFill>
            </a:endParaRPr>
          </a:p>
        </p:txBody>
      </p:sp>
      <p:graphicFrame>
        <p:nvGraphicFramePr>
          <p:cNvPr id="12" name="Table 11">
            <a:extLst>
              <a:ext uri="{FF2B5EF4-FFF2-40B4-BE49-F238E27FC236}">
                <a16:creationId xmlns:a16="http://schemas.microsoft.com/office/drawing/2014/main" xmlns="" id="{FEC4E970-1199-400D-9FFB-71322419E112}"/>
              </a:ext>
            </a:extLst>
          </p:cNvPr>
          <p:cNvGraphicFramePr>
            <a:graphicFrameLocks noGrp="1"/>
          </p:cNvGraphicFramePr>
          <p:nvPr>
            <p:extLst>
              <p:ext uri="{D42A27DB-BD31-4B8C-83A1-F6EECF244321}">
                <p14:modId xmlns:p14="http://schemas.microsoft.com/office/powerpoint/2010/main" val="3524446392"/>
              </p:ext>
            </p:extLst>
          </p:nvPr>
        </p:nvGraphicFramePr>
        <p:xfrm>
          <a:off x="427729" y="1909552"/>
          <a:ext cx="11336539" cy="3257952"/>
        </p:xfrm>
        <a:graphic>
          <a:graphicData uri="http://schemas.openxmlformats.org/drawingml/2006/table">
            <a:tbl>
              <a:tblPr firstRow="1" firstCol="1" bandRow="1">
                <a:tableStyleId>{5FD0F851-EC5A-4D38-B0AD-8093EC10F338}</a:tableStyleId>
              </a:tblPr>
              <a:tblGrid>
                <a:gridCol w="864272">
                  <a:extLst>
                    <a:ext uri="{9D8B030D-6E8A-4147-A177-3AD203B41FA5}">
                      <a16:colId xmlns:a16="http://schemas.microsoft.com/office/drawing/2014/main" xmlns="" val="2506460719"/>
                    </a:ext>
                  </a:extLst>
                </a:gridCol>
                <a:gridCol w="1211192">
                  <a:extLst>
                    <a:ext uri="{9D8B030D-6E8A-4147-A177-3AD203B41FA5}">
                      <a16:colId xmlns:a16="http://schemas.microsoft.com/office/drawing/2014/main" xmlns="" val="375530996"/>
                    </a:ext>
                  </a:extLst>
                </a:gridCol>
                <a:gridCol w="1351012">
                  <a:extLst>
                    <a:ext uri="{9D8B030D-6E8A-4147-A177-3AD203B41FA5}">
                      <a16:colId xmlns:a16="http://schemas.microsoft.com/office/drawing/2014/main" xmlns="" val="1508791141"/>
                    </a:ext>
                  </a:extLst>
                </a:gridCol>
                <a:gridCol w="1094999">
                  <a:extLst>
                    <a:ext uri="{9D8B030D-6E8A-4147-A177-3AD203B41FA5}">
                      <a16:colId xmlns:a16="http://schemas.microsoft.com/office/drawing/2014/main" xmlns="" val="913160791"/>
                    </a:ext>
                  </a:extLst>
                </a:gridCol>
                <a:gridCol w="1135844">
                  <a:extLst>
                    <a:ext uri="{9D8B030D-6E8A-4147-A177-3AD203B41FA5}">
                      <a16:colId xmlns:a16="http://schemas.microsoft.com/office/drawing/2014/main" xmlns="" val="851981199"/>
                    </a:ext>
                  </a:extLst>
                </a:gridCol>
                <a:gridCol w="1135844">
                  <a:extLst>
                    <a:ext uri="{9D8B030D-6E8A-4147-A177-3AD203B41FA5}">
                      <a16:colId xmlns:a16="http://schemas.microsoft.com/office/drawing/2014/main" xmlns="" val="3397715038"/>
                    </a:ext>
                  </a:extLst>
                </a:gridCol>
                <a:gridCol w="1135844">
                  <a:extLst>
                    <a:ext uri="{9D8B030D-6E8A-4147-A177-3AD203B41FA5}">
                      <a16:colId xmlns:a16="http://schemas.microsoft.com/office/drawing/2014/main" xmlns="" val="3374834362"/>
                    </a:ext>
                  </a:extLst>
                </a:gridCol>
                <a:gridCol w="1135844">
                  <a:extLst>
                    <a:ext uri="{9D8B030D-6E8A-4147-A177-3AD203B41FA5}">
                      <a16:colId xmlns:a16="http://schemas.microsoft.com/office/drawing/2014/main" xmlns="" val="644200025"/>
                    </a:ext>
                  </a:extLst>
                </a:gridCol>
                <a:gridCol w="1135844">
                  <a:extLst>
                    <a:ext uri="{9D8B030D-6E8A-4147-A177-3AD203B41FA5}">
                      <a16:colId xmlns:a16="http://schemas.microsoft.com/office/drawing/2014/main" xmlns="" val="470445295"/>
                    </a:ext>
                  </a:extLst>
                </a:gridCol>
                <a:gridCol w="1135844">
                  <a:extLst>
                    <a:ext uri="{9D8B030D-6E8A-4147-A177-3AD203B41FA5}">
                      <a16:colId xmlns:a16="http://schemas.microsoft.com/office/drawing/2014/main" xmlns="" val="3536674201"/>
                    </a:ext>
                  </a:extLst>
                </a:gridCol>
              </a:tblGrid>
              <a:tr h="214343">
                <a:tc rowSpan="2">
                  <a:txBody>
                    <a:bodyPr/>
                    <a:lstStyle/>
                    <a:p>
                      <a:pPr algn="ctr">
                        <a:spcAft>
                          <a:spcPts val="0"/>
                        </a:spcAft>
                      </a:pPr>
                      <a:endParaRPr lang="en-PH" sz="1100" b="0" dirty="0">
                        <a:solidFill>
                          <a:schemeClr val="bg1"/>
                        </a:solidFill>
                        <a:effectLst/>
                        <a:latin typeface="Century Schoolbook" panose="02040604050505020304" pitchFamily="18" charset="0"/>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000" b="1" dirty="0">
                          <a:solidFill>
                            <a:schemeClr val="bg1"/>
                          </a:solidFill>
                          <a:effectLst/>
                          <a:latin typeface="Century Schoolbook" panose="02040604050505020304" pitchFamily="18" charset="0"/>
                        </a:rPr>
                        <a:t>SPOT CASH</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000" b="1" dirty="0">
                          <a:solidFill>
                            <a:schemeClr val="bg1"/>
                          </a:solidFill>
                          <a:effectLst/>
                          <a:latin typeface="Century Schoolbook" panose="02040604050505020304" pitchFamily="18" charset="0"/>
                        </a:rPr>
                        <a:t>DEFERRED CASH</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gridSpan="3">
                  <a:txBody>
                    <a:bodyPr/>
                    <a:lstStyle/>
                    <a:p>
                      <a:pPr algn="ctr">
                        <a:spcAft>
                          <a:spcPts val="0"/>
                        </a:spcAft>
                      </a:pPr>
                      <a:r>
                        <a:rPr lang="en-US" sz="1000" b="1" dirty="0">
                          <a:solidFill>
                            <a:schemeClr val="bg1"/>
                          </a:solidFill>
                          <a:effectLst/>
                          <a:latin typeface="Century Schoolbook" panose="02040604050505020304" pitchFamily="18" charset="0"/>
                        </a:rPr>
                        <a:t>SPOT DP</a:t>
                      </a:r>
                      <a:endParaRPr lang="en-PH" sz="1000" b="1"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40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gridSpan="2">
                  <a:txBody>
                    <a:bodyPr/>
                    <a:lstStyle/>
                    <a:p>
                      <a:pPr algn="ctr">
                        <a:spcAft>
                          <a:spcPts val="0"/>
                        </a:spcAft>
                      </a:pPr>
                      <a:r>
                        <a:rPr lang="en-US" sz="1000" b="1" dirty="0">
                          <a:solidFill>
                            <a:schemeClr val="bg1"/>
                          </a:solidFill>
                          <a:effectLst/>
                          <a:latin typeface="Century Schoolbook" panose="02040604050505020304" pitchFamily="18" charset="0"/>
                        </a:rPr>
                        <a:t>SPREAD DP</a:t>
                      </a:r>
                      <a:endParaRPr lang="en-PH" sz="1000" b="1"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05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gridSpan="2">
                  <a:txBody>
                    <a:bodyPr/>
                    <a:lstStyle/>
                    <a:p>
                      <a:pPr algn="ctr">
                        <a:spcAft>
                          <a:spcPts val="0"/>
                        </a:spcAft>
                      </a:pPr>
                      <a:r>
                        <a:rPr lang="en-US" sz="1000" b="1" dirty="0">
                          <a:solidFill>
                            <a:schemeClr val="bg1"/>
                          </a:solidFill>
                          <a:effectLst/>
                          <a:latin typeface="Century Schoolbook" panose="02040604050505020304" pitchFamily="18" charset="0"/>
                        </a:rPr>
                        <a:t>EASY PAYMENT SCHEME</a:t>
                      </a:r>
                      <a:endParaRPr lang="en-PH" sz="1000" b="1"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12700" cap="flat" cmpd="sng" algn="ctr">
                      <a:solidFill>
                        <a:srgbClr val="205454"/>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hMerge="1">
                  <a:txBody>
                    <a:bodyPr/>
                    <a:lstStyle/>
                    <a:p>
                      <a:pPr algn="ctr">
                        <a:spcAft>
                          <a:spcPts val="0"/>
                        </a:spcAft>
                      </a:pPr>
                      <a:endParaRPr lang="en-PH" sz="1050" b="0"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1197753486"/>
                  </a:ext>
                </a:extLst>
              </a:tr>
              <a:tr h="952632">
                <a:tc vMerge="1">
                  <a:txBody>
                    <a:bodyPr/>
                    <a:lstStyle/>
                    <a:p>
                      <a:pPr algn="ctr">
                        <a:spcAft>
                          <a:spcPts val="0"/>
                        </a:spcAft>
                      </a:pPr>
                      <a:endParaRPr lang="en-PH" sz="1000" b="0" dirty="0">
                        <a:solidFill>
                          <a:schemeClr val="bg1"/>
                        </a:solidFill>
                        <a:effectLst/>
                        <a:latin typeface="+mn-lt"/>
                      </a:endParaRPr>
                    </a:p>
                  </a:txBody>
                  <a:tcPr marL="68580" marR="68580" marT="0" marB="0">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100% Spot Cash in 30 Days </a:t>
                      </a:r>
                    </a:p>
                    <a:p>
                      <a:pPr algn="ctr">
                        <a:spcAft>
                          <a:spcPts val="0"/>
                        </a:spcAft>
                      </a:pPr>
                      <a:r>
                        <a:rPr lang="en-US" sz="900" b="0" dirty="0">
                          <a:solidFill>
                            <a:schemeClr val="bg1"/>
                          </a:solidFill>
                          <a:effectLst/>
                          <a:latin typeface="+mn-lt"/>
                        </a:rPr>
                        <a:t>(w/ 10% Discount)</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100% in 39 months </a:t>
                      </a:r>
                    </a:p>
                    <a:p>
                      <a:pPr algn="ctr">
                        <a:spcAft>
                          <a:spcPts val="0"/>
                        </a:spcAft>
                      </a:pPr>
                      <a:r>
                        <a:rPr lang="en-US" sz="900" b="0" dirty="0">
                          <a:solidFill>
                            <a:schemeClr val="bg1"/>
                          </a:solidFill>
                          <a:effectLst/>
                          <a:latin typeface="+mn-lt"/>
                        </a:rPr>
                        <a:t>(w/ 2% Discount)</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10% Spot / 90% in 39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effectLst/>
                          <a:latin typeface="+mn-lt"/>
                        </a:rPr>
                        <a:t>(w/ 2% Discount)</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20% Spot / 80% in 39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effectLst/>
                          <a:latin typeface="+mn-lt"/>
                        </a:rPr>
                        <a:t>(w/ 4% Discount)</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50% Spot / 50% in 39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effectLst/>
                          <a:latin typeface="+mn-lt"/>
                        </a:rPr>
                        <a:t>(w/ 5% Discount)</a:t>
                      </a:r>
                      <a:endParaRPr lang="en-US" sz="12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15% in 39 months / 85% through Cash or Bank</a:t>
                      </a:r>
                      <a:endParaRPr lang="en-PH" sz="12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20% in 39 months / 80% through Cash or Bank</a:t>
                      </a:r>
                      <a:endParaRPr lang="en-PH" sz="12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10% Spot / 10% in 38 months / 80% through Cash or Bank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bg1"/>
                          </a:solidFill>
                          <a:effectLst/>
                          <a:latin typeface="+mn-lt"/>
                        </a:rPr>
                        <a:t>(w/ 0.5% Discount)</a:t>
                      </a: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200" b="0" dirty="0">
                          <a:solidFill>
                            <a:schemeClr val="bg1"/>
                          </a:solidFill>
                          <a:effectLst/>
                          <a:latin typeface="+mn-lt"/>
                        </a:rPr>
                        <a:t>20% Spot / 10% in 38 months / 70% through Cash or Bank</a:t>
                      </a:r>
                    </a:p>
                    <a:p>
                      <a:pPr algn="ctr">
                        <a:spcAft>
                          <a:spcPts val="0"/>
                        </a:spcAft>
                      </a:pPr>
                      <a:r>
                        <a:rPr lang="en-US" sz="900" b="0" dirty="0">
                          <a:solidFill>
                            <a:schemeClr val="bg1"/>
                          </a:solidFill>
                          <a:effectLst/>
                          <a:latin typeface="+mn-lt"/>
                        </a:rPr>
                        <a:t>(w/ 1% Discount)</a:t>
                      </a:r>
                      <a:endParaRPr lang="en-PH" sz="9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extLst>
                  <a:ext uri="{0D108BD9-81ED-4DB2-BD59-A6C34878D82A}">
                    <a16:rowId xmlns:a16="http://schemas.microsoft.com/office/drawing/2014/main" xmlns="" val="1402394781"/>
                  </a:ext>
                </a:extLst>
              </a:tr>
              <a:tr h="250065">
                <a:tc>
                  <a:txBody>
                    <a:bodyPr/>
                    <a:lstStyle/>
                    <a:p>
                      <a:pPr algn="ctr">
                        <a:spcAft>
                          <a:spcPts val="0"/>
                        </a:spcAft>
                      </a:pPr>
                      <a:r>
                        <a:rPr lang="en-US" sz="1200" dirty="0">
                          <a:solidFill>
                            <a:schemeClr val="bg1"/>
                          </a:solidFill>
                          <a:effectLst/>
                          <a:latin typeface="+mn-lt"/>
                        </a:rPr>
                        <a:t>TLP</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gridSpan="9">
                  <a:txBody>
                    <a:bodyPr/>
                    <a:lstStyle/>
                    <a:p>
                      <a:pPr algn="ctr">
                        <a:spcAft>
                          <a:spcPts val="0"/>
                        </a:spcAft>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373733191"/>
                  </a:ext>
                </a:extLst>
              </a:tr>
              <a:tr h="250065">
                <a:tc>
                  <a:txBody>
                    <a:bodyPr/>
                    <a:lstStyle/>
                    <a:p>
                      <a:pPr algn="ctr">
                        <a:spcAft>
                          <a:spcPts val="0"/>
                        </a:spcAft>
                      </a:pPr>
                      <a:r>
                        <a:rPr lang="en-US" sz="1200" dirty="0">
                          <a:solidFill>
                            <a:schemeClr val="bg1"/>
                          </a:solidFill>
                          <a:effectLst/>
                          <a:latin typeface="+mn-lt"/>
                        </a:rPr>
                        <a:t>Discount</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P319k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P64k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P64k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P128k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P160k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P16k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1843505157"/>
                  </a:ext>
                </a:extLst>
              </a:tr>
              <a:tr h="250065">
                <a:tc>
                  <a:txBody>
                    <a:bodyPr/>
                    <a:lstStyle/>
                    <a:p>
                      <a:pPr algn="ctr">
                        <a:spcAft>
                          <a:spcPts val="0"/>
                        </a:spcAft>
                      </a:pPr>
                      <a:r>
                        <a:rPr lang="en-US" sz="1200" dirty="0">
                          <a:solidFill>
                            <a:schemeClr val="bg1"/>
                          </a:solidFill>
                          <a:effectLst/>
                          <a:latin typeface="+mn-lt"/>
                        </a:rPr>
                        <a:t>NLP</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P2.9m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P3.0m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935992971"/>
                  </a:ext>
                </a:extLst>
              </a:tr>
              <a:tr h="250065">
                <a:tc>
                  <a:txBody>
                    <a:bodyPr/>
                    <a:lstStyle/>
                    <a:p>
                      <a:pPr algn="ctr">
                        <a:spcAft>
                          <a:spcPts val="0"/>
                        </a:spcAft>
                      </a:pPr>
                      <a:r>
                        <a:rPr lang="en-US" sz="1200" dirty="0">
                          <a:solidFill>
                            <a:schemeClr val="bg1"/>
                          </a:solidFill>
                          <a:effectLst/>
                          <a:latin typeface="+mn-lt"/>
                        </a:rPr>
                        <a:t>TAP</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P3.1m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P3.3m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P3.3m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P3.3m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P3.2m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P3.4m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effectLst/>
                          <a:latin typeface="+mn-lt"/>
                        </a:rPr>
                        <a:t>P3.4m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P3.4m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P3.4m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899107252"/>
                  </a:ext>
                </a:extLst>
              </a:tr>
              <a:tr h="250065">
                <a:tc>
                  <a:txBody>
                    <a:bodyPr/>
                    <a:lstStyle/>
                    <a:p>
                      <a:pPr algn="ctr">
                        <a:spcAft>
                          <a:spcPts val="0"/>
                        </a:spcAft>
                      </a:pP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tc>
                  <a:txBody>
                    <a:bodyPr/>
                    <a:lstStyle/>
                    <a:p>
                      <a:pPr algn="ctr">
                        <a:spcAft>
                          <a:spcPts val="0"/>
                        </a:spcAft>
                      </a:pP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D4E1E2"/>
                    </a:solidFill>
                  </a:tcPr>
                </a:tc>
                <a:extLst>
                  <a:ext uri="{0D108BD9-81ED-4DB2-BD59-A6C34878D82A}">
                    <a16:rowId xmlns:a16="http://schemas.microsoft.com/office/drawing/2014/main" xmlns="" val="1312525683"/>
                  </a:ext>
                </a:extLst>
              </a:tr>
              <a:tr h="250065">
                <a:tc>
                  <a:txBody>
                    <a:bodyPr/>
                    <a:lstStyle/>
                    <a:p>
                      <a:pPr algn="ctr">
                        <a:spcAft>
                          <a:spcPts val="0"/>
                        </a:spcAft>
                      </a:pPr>
                      <a:r>
                        <a:rPr lang="en-US" sz="1200" dirty="0">
                          <a:solidFill>
                            <a:schemeClr val="bg1"/>
                          </a:solidFill>
                          <a:effectLst/>
                          <a:latin typeface="+mn-lt"/>
                        </a:rPr>
                        <a:t>Spot</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P3.0m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P318k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P638k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P1.6m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P323k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P658k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3296661128"/>
                  </a:ext>
                </a:extLst>
              </a:tr>
              <a:tr h="250065">
                <a:tc>
                  <a:txBody>
                    <a:bodyPr/>
                    <a:lstStyle/>
                    <a:p>
                      <a:pPr algn="ctr">
                        <a:spcAft>
                          <a:spcPts val="0"/>
                        </a:spcAft>
                      </a:pPr>
                      <a:r>
                        <a:rPr lang="en-US" sz="1200" dirty="0">
                          <a:solidFill>
                            <a:schemeClr val="bg1"/>
                          </a:solidFill>
                          <a:effectLst/>
                          <a:latin typeface="+mn-lt"/>
                        </a:rPr>
                        <a:t>MA</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P85k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P77k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P67k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P41k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P13k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P17k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P9k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P9k</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noFill/>
                  </a:tcPr>
                </a:tc>
                <a:extLst>
                  <a:ext uri="{0D108BD9-81ED-4DB2-BD59-A6C34878D82A}">
                    <a16:rowId xmlns:a16="http://schemas.microsoft.com/office/drawing/2014/main" xmlns="" val="2461598465"/>
                  </a:ext>
                </a:extLst>
              </a:tr>
              <a:tr h="250065">
                <a:tc>
                  <a:txBody>
                    <a:bodyPr/>
                    <a:lstStyle/>
                    <a:p>
                      <a:pPr algn="ctr">
                        <a:spcAft>
                          <a:spcPts val="0"/>
                        </a:spcAft>
                      </a:pPr>
                      <a:r>
                        <a:rPr lang="en-US" sz="1200" dirty="0">
                          <a:solidFill>
                            <a:schemeClr val="bg1"/>
                          </a:solidFill>
                          <a:effectLst/>
                          <a:latin typeface="+mn-lt"/>
                        </a:rPr>
                        <a:t>BAL</a:t>
                      </a:r>
                      <a:endParaRPr lang="en-PH" sz="1200" dirty="0">
                        <a:solidFill>
                          <a:schemeClr val="bg1"/>
                        </a:solidFill>
                        <a:effectLst/>
                        <a:latin typeface="+mn-lt"/>
                      </a:endParaRPr>
                    </a:p>
                  </a:txBody>
                  <a:tcPr marL="68580" marR="68580" marT="0" marB="0" anchor="ctr">
                    <a:lnL w="12700" cap="flat" cmpd="sng" algn="ctr">
                      <a:solidFill>
                        <a:srgbClr val="205454"/>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solidFill>
                      <a:srgbClr val="205454"/>
                    </a:solid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P2.9m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P2.7m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P2.7m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tc>
                  <a:txBody>
                    <a:bodyPr/>
                    <a:lstStyle/>
                    <a:p>
                      <a:pPr algn="ctr">
                        <a:spcAft>
                          <a:spcPts val="0"/>
                        </a:spcAft>
                      </a:pPr>
                      <a:r>
                        <a:rPr lang="en-US" sz="1400" dirty="0">
                          <a:solidFill>
                            <a:schemeClr val="tx1"/>
                          </a:solidFill>
                          <a:effectLst/>
                          <a:latin typeface="+mn-lt"/>
                        </a:rPr>
                        <a:t>P2.4m</a:t>
                      </a:r>
                      <a:endParaRPr lang="en-PH" sz="14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205454"/>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205454"/>
                      </a:solidFill>
                      <a:prstDash val="solid"/>
                      <a:round/>
                      <a:headEnd type="none" w="med" len="med"/>
                      <a:tailEnd type="none" w="med" len="med"/>
                    </a:lnB>
                    <a:noFill/>
                  </a:tcPr>
                </a:tc>
                <a:extLst>
                  <a:ext uri="{0D108BD9-81ED-4DB2-BD59-A6C34878D82A}">
                    <a16:rowId xmlns:a16="http://schemas.microsoft.com/office/drawing/2014/main" xmlns="" val="2684506784"/>
                  </a:ext>
                </a:extLst>
              </a:tr>
            </a:tbl>
          </a:graphicData>
        </a:graphic>
      </p:graphicFrame>
      <p:sp>
        <p:nvSpPr>
          <p:cNvPr id="6" name="TextBox 5">
            <a:extLst>
              <a:ext uri="{FF2B5EF4-FFF2-40B4-BE49-F238E27FC236}">
                <a16:creationId xmlns:a16="http://schemas.microsoft.com/office/drawing/2014/main" xmlns="" id="{38E34D31-CC0F-4F70-8EA7-5C649297542C}"/>
              </a:ext>
            </a:extLst>
          </p:cNvPr>
          <p:cNvSpPr txBox="1"/>
          <p:nvPr/>
        </p:nvSpPr>
        <p:spPr>
          <a:xfrm>
            <a:off x="186290" y="1598734"/>
            <a:ext cx="3239990" cy="261610"/>
          </a:xfrm>
          <a:prstGeom prst="rect">
            <a:avLst/>
          </a:prstGeom>
          <a:noFill/>
        </p:spPr>
        <p:txBody>
          <a:bodyPr wrap="none" rtlCol="0">
            <a:spAutoFit/>
          </a:bodyPr>
          <a:lstStyle/>
          <a:p>
            <a:r>
              <a:rPr lang="en-US" sz="1100" i="1" dirty="0">
                <a:latin typeface="Century Schoolbook" panose="02040604050505020304" pitchFamily="18" charset="0"/>
              </a:rPr>
              <a:t>In Php / Subject to change without prior notice</a:t>
            </a:r>
            <a:endParaRPr lang="en-PH" sz="1100" i="1" dirty="0">
              <a:latin typeface="Century Schoolbook" panose="02040604050505020304" pitchFamily="18" charset="0"/>
            </a:endParaRPr>
          </a:p>
        </p:txBody>
      </p:sp>
      <p:sp>
        <p:nvSpPr>
          <p:cNvPr id="7" name="Rectangle 6">
            <a:extLst>
              <a:ext uri="{FF2B5EF4-FFF2-40B4-BE49-F238E27FC236}">
                <a16:creationId xmlns:a16="http://schemas.microsoft.com/office/drawing/2014/main" xmlns="" id="{0D7B97CA-BC95-46A3-BC7D-63D60DE169DF}"/>
              </a:ext>
            </a:extLst>
          </p:cNvPr>
          <p:cNvSpPr/>
          <p:nvPr/>
        </p:nvSpPr>
        <p:spPr>
          <a:xfrm>
            <a:off x="4621878" y="1137218"/>
            <a:ext cx="2948243" cy="584775"/>
          </a:xfrm>
          <a:prstGeom prst="rect">
            <a:avLst/>
          </a:prstGeom>
        </p:spPr>
        <p:txBody>
          <a:bodyPr wrap="none">
            <a:spAutoFit/>
          </a:bodyPr>
          <a:lstStyle/>
          <a:p>
            <a:pPr algn="ctr"/>
            <a:r>
              <a:rPr lang="en-US" sz="1600" b="1" dirty="0">
                <a:latin typeface="Century Schoolbook" panose="02040604050505020304" pitchFamily="18" charset="0"/>
              </a:rPr>
              <a:t>Reservation Fee – P15,000</a:t>
            </a:r>
          </a:p>
          <a:p>
            <a:pPr algn="ctr"/>
            <a:r>
              <a:rPr lang="en-US" sz="1600" b="1" dirty="0">
                <a:latin typeface="Century Schoolbook" panose="02040604050505020304" pitchFamily="18" charset="0"/>
              </a:rPr>
              <a:t>Other Charges – 6.5%</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515096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8">
            <a:extLst>
              <a:ext uri="{FF2B5EF4-FFF2-40B4-BE49-F238E27FC236}">
                <a16:creationId xmlns:a16="http://schemas.microsoft.com/office/drawing/2014/main" xmlns="" id="{5D24FAC9-5609-41C3-99FF-0CB1E38456DD}"/>
              </a:ext>
            </a:extLst>
          </p:cNvPr>
          <p:cNvSpPr>
            <a:spLocks noChangeArrowheads="1"/>
          </p:cNvSpPr>
          <p:nvPr/>
        </p:nvSpPr>
        <p:spPr bwMode="auto">
          <a:xfrm>
            <a:off x="317" y="6667682"/>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9" name="Picture 4"/>
          <p:cNvPicPr>
            <a:picLocks noChangeAspect="1" noChangeArrowheads="1"/>
          </p:cNvPicPr>
          <p:nvPr/>
        </p:nvPicPr>
        <p:blipFill>
          <a:blip r:embed="rId2"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E40E929A-731C-4FE1-9E9E-AA2827D89A6B}"/>
              </a:ext>
            </a:extLst>
          </p:cNvPr>
          <p:cNvSpPr txBox="1"/>
          <p:nvPr/>
        </p:nvSpPr>
        <p:spPr>
          <a:xfrm>
            <a:off x="202873" y="172490"/>
            <a:ext cx="5812810"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SAMPLE COMPUTATION </a:t>
            </a:r>
            <a:endParaRPr lang="en-US" dirty="0">
              <a:solidFill>
                <a:srgbClr val="205454"/>
              </a:solidFill>
            </a:endParaRPr>
          </a:p>
        </p:txBody>
      </p:sp>
      <p:sp>
        <p:nvSpPr>
          <p:cNvPr id="3" name="TextBox 2">
            <a:extLst>
              <a:ext uri="{FF2B5EF4-FFF2-40B4-BE49-F238E27FC236}">
                <a16:creationId xmlns:a16="http://schemas.microsoft.com/office/drawing/2014/main" xmlns="" id="{E184194A-61FE-4706-AABE-1F961B518A2B}"/>
              </a:ext>
            </a:extLst>
          </p:cNvPr>
          <p:cNvSpPr txBox="1"/>
          <p:nvPr/>
        </p:nvSpPr>
        <p:spPr>
          <a:xfrm>
            <a:off x="217287" y="657682"/>
            <a:ext cx="817853" cy="369332"/>
          </a:xfrm>
          <a:prstGeom prst="rect">
            <a:avLst/>
          </a:prstGeom>
          <a:noFill/>
        </p:spPr>
        <p:txBody>
          <a:bodyPr wrap="none" rtlCol="0">
            <a:spAutoFit/>
          </a:bodyPr>
          <a:lstStyle/>
          <a:p>
            <a:r>
              <a:rPr lang="en-US" i="1" dirty="0">
                <a:solidFill>
                  <a:srgbClr val="205454"/>
                </a:solidFill>
              </a:rPr>
              <a:t>Pricing</a:t>
            </a:r>
            <a:endParaRPr lang="en-PH" i="1" dirty="0">
              <a:solidFill>
                <a:srgbClr val="205454"/>
              </a:solidFill>
            </a:endParaRPr>
          </a:p>
        </p:txBody>
      </p:sp>
      <p:graphicFrame>
        <p:nvGraphicFramePr>
          <p:cNvPr id="12" name="Table 11">
            <a:extLst>
              <a:ext uri="{FF2B5EF4-FFF2-40B4-BE49-F238E27FC236}">
                <a16:creationId xmlns:a16="http://schemas.microsoft.com/office/drawing/2014/main" xmlns="" id="{FEC4E970-1199-400D-9FFB-71322419E112}"/>
              </a:ext>
            </a:extLst>
          </p:cNvPr>
          <p:cNvGraphicFramePr>
            <a:graphicFrameLocks noGrp="1"/>
          </p:cNvGraphicFramePr>
          <p:nvPr>
            <p:extLst>
              <p:ext uri="{D42A27DB-BD31-4B8C-83A1-F6EECF244321}">
                <p14:modId xmlns:p14="http://schemas.microsoft.com/office/powerpoint/2010/main" val="190690758"/>
              </p:ext>
            </p:extLst>
          </p:nvPr>
        </p:nvGraphicFramePr>
        <p:xfrm>
          <a:off x="4199285" y="1686644"/>
          <a:ext cx="3632795" cy="3258392"/>
        </p:xfrm>
        <a:graphic>
          <a:graphicData uri="http://schemas.openxmlformats.org/drawingml/2006/table">
            <a:tbl>
              <a:tblPr firstRow="1" firstCol="1" bandRow="1">
                <a:tableStyleId>{5FD0F851-EC5A-4D38-B0AD-8093EC10F338}</a:tableStyleId>
              </a:tblPr>
              <a:tblGrid>
                <a:gridCol w="1569770">
                  <a:extLst>
                    <a:ext uri="{9D8B030D-6E8A-4147-A177-3AD203B41FA5}">
                      <a16:colId xmlns:a16="http://schemas.microsoft.com/office/drawing/2014/main" xmlns="" val="2506460719"/>
                    </a:ext>
                  </a:extLst>
                </a:gridCol>
                <a:gridCol w="2063025">
                  <a:extLst>
                    <a:ext uri="{9D8B030D-6E8A-4147-A177-3AD203B41FA5}">
                      <a16:colId xmlns:a16="http://schemas.microsoft.com/office/drawing/2014/main" xmlns="" val="508385430"/>
                    </a:ext>
                  </a:extLst>
                </a:gridCol>
              </a:tblGrid>
              <a:tr h="214343">
                <a:tc rowSpan="2">
                  <a:txBody>
                    <a:bodyPr/>
                    <a:lstStyle/>
                    <a:p>
                      <a:pPr algn="ctr">
                        <a:spcAft>
                          <a:spcPts val="0"/>
                        </a:spcAft>
                      </a:pPr>
                      <a:endParaRPr lang="en-PH" sz="1200" b="0" dirty="0">
                        <a:solidFill>
                          <a:schemeClr val="bg1"/>
                        </a:solidFill>
                        <a:effectLst/>
                        <a:latin typeface="Century Schoolbook" panose="02040604050505020304" pitchFamily="18" charset="0"/>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algn="ctr">
                        <a:spcAft>
                          <a:spcPts val="0"/>
                        </a:spcAft>
                      </a:pPr>
                      <a:r>
                        <a:rPr lang="en-US" sz="1050" b="1" dirty="0">
                          <a:solidFill>
                            <a:schemeClr val="bg1"/>
                          </a:solidFill>
                          <a:effectLst/>
                          <a:latin typeface="Century Schoolbook" panose="02040604050505020304" pitchFamily="18" charset="0"/>
                        </a:rPr>
                        <a:t>PROMO TERM</a:t>
                      </a:r>
                      <a:endParaRPr lang="en-PH" sz="1050" b="1" dirty="0">
                        <a:solidFill>
                          <a:schemeClr val="bg1"/>
                        </a:solidFill>
                        <a:effectLst/>
                        <a:latin typeface="Century Schoolbook" panose="02040604050505020304" pitchFamily="18" charset="0"/>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extLst>
                  <a:ext uri="{0D108BD9-81ED-4DB2-BD59-A6C34878D82A}">
                    <a16:rowId xmlns:a16="http://schemas.microsoft.com/office/drawing/2014/main" xmlns="" val="1197753486"/>
                  </a:ext>
                </a:extLst>
              </a:tr>
              <a:tr h="952632">
                <a:tc vMerge="1">
                  <a:txBody>
                    <a:bodyPr/>
                    <a:lstStyle/>
                    <a:p>
                      <a:pPr algn="ctr">
                        <a:spcAft>
                          <a:spcPts val="0"/>
                        </a:spcAft>
                      </a:pPr>
                      <a:endParaRPr lang="en-PH" sz="1000" b="0" dirty="0">
                        <a:solidFill>
                          <a:schemeClr val="bg1"/>
                        </a:solidFill>
                        <a:effectLst/>
                        <a:latin typeface="+mn-lt"/>
                      </a:endParaRPr>
                    </a:p>
                  </a:txBody>
                  <a:tcPr marL="68580" marR="68580" marT="0" marB="0">
                    <a:lnL w="6350" cap="flat" cmpd="sng" algn="ctr">
                      <a:solidFill>
                        <a:srgbClr val="D4E1E2"/>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205454"/>
                    </a:solidFill>
                  </a:tcPr>
                </a:tc>
                <a:tc>
                  <a:txBody>
                    <a:bodyPr/>
                    <a:lstStyle/>
                    <a:p>
                      <a:pPr algn="ctr">
                        <a:spcAft>
                          <a:spcPts val="0"/>
                        </a:spcAft>
                      </a:pPr>
                      <a:r>
                        <a:rPr lang="en-US" sz="1400" b="0" dirty="0">
                          <a:solidFill>
                            <a:schemeClr val="bg1"/>
                          </a:solidFill>
                          <a:effectLst/>
                          <a:latin typeface="+mn-lt"/>
                        </a:rPr>
                        <a:t>10% in 39 months / 90% through Cash or Bank</a:t>
                      </a:r>
                      <a:endParaRPr lang="en-PH" sz="1400" b="0" dirty="0">
                        <a:solidFill>
                          <a:schemeClr val="bg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extLst>
                  <a:ext uri="{0D108BD9-81ED-4DB2-BD59-A6C34878D82A}">
                    <a16:rowId xmlns:a16="http://schemas.microsoft.com/office/drawing/2014/main" xmlns="" val="1402394781"/>
                  </a:ext>
                </a:extLst>
              </a:tr>
              <a:tr h="340962">
                <a:tc>
                  <a:txBody>
                    <a:bodyPr/>
                    <a:lstStyle/>
                    <a:p>
                      <a:pPr algn="ctr">
                        <a:spcAft>
                          <a:spcPts val="0"/>
                        </a:spcAft>
                      </a:pPr>
                      <a:r>
                        <a:rPr lang="en-US" sz="1400" dirty="0">
                          <a:solidFill>
                            <a:schemeClr val="bg1"/>
                          </a:solidFill>
                          <a:effectLst/>
                          <a:latin typeface="+mn-lt"/>
                        </a:rPr>
                        <a:t>TLP</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P3.2m</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373733191"/>
                  </a:ext>
                </a:extLst>
              </a:tr>
              <a:tr h="250065">
                <a:tc>
                  <a:txBody>
                    <a:bodyPr/>
                    <a:lstStyle/>
                    <a:p>
                      <a:pPr algn="ctr">
                        <a:spcAft>
                          <a:spcPts val="0"/>
                        </a:spcAft>
                      </a:pPr>
                      <a:r>
                        <a:rPr lang="en-US" sz="1400" dirty="0">
                          <a:solidFill>
                            <a:schemeClr val="bg1"/>
                          </a:solidFill>
                          <a:effectLst/>
                          <a:latin typeface="+mn-lt"/>
                        </a:rPr>
                        <a:t>Discount</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algn="ctr">
                        <a:spcAft>
                          <a:spcPts val="0"/>
                        </a:spcAft>
                      </a:pPr>
                      <a:r>
                        <a:rPr lang="en-US" sz="1600" dirty="0">
                          <a:solidFill>
                            <a:schemeClr val="tx1"/>
                          </a:solidFill>
                          <a:effectLst/>
                          <a:latin typeface="+mn-lt"/>
                        </a:rPr>
                        <a:t>-</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843505157"/>
                  </a:ext>
                </a:extLst>
              </a:tr>
              <a:tr h="250065">
                <a:tc>
                  <a:txBody>
                    <a:bodyPr/>
                    <a:lstStyle/>
                    <a:p>
                      <a:pPr algn="ctr">
                        <a:spcAft>
                          <a:spcPts val="0"/>
                        </a:spcAft>
                      </a:pPr>
                      <a:r>
                        <a:rPr lang="en-US" sz="1400" dirty="0">
                          <a:solidFill>
                            <a:schemeClr val="bg1"/>
                          </a:solidFill>
                          <a:effectLst/>
                          <a:latin typeface="+mn-lt"/>
                        </a:rPr>
                        <a:t>NLP</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P3.2m</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935992971"/>
                  </a:ext>
                </a:extLst>
              </a:tr>
              <a:tr h="250065">
                <a:tc>
                  <a:txBody>
                    <a:bodyPr/>
                    <a:lstStyle/>
                    <a:p>
                      <a:pPr algn="ctr">
                        <a:spcAft>
                          <a:spcPts val="0"/>
                        </a:spcAft>
                      </a:pPr>
                      <a:r>
                        <a:rPr lang="en-US" sz="1400" dirty="0">
                          <a:solidFill>
                            <a:schemeClr val="bg1"/>
                          </a:solidFill>
                          <a:effectLst/>
                          <a:latin typeface="+mn-lt"/>
                        </a:rPr>
                        <a:t>TAP</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P3.4m</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899107252"/>
                  </a:ext>
                </a:extLst>
              </a:tr>
              <a:tr h="250065">
                <a:tc>
                  <a:txBody>
                    <a:bodyPr/>
                    <a:lstStyle/>
                    <a:p>
                      <a:pPr algn="ctr">
                        <a:spcAft>
                          <a:spcPts val="0"/>
                        </a:spcAft>
                      </a:pP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algn="ctr">
                        <a:spcAft>
                          <a:spcPts val="0"/>
                        </a:spcAft>
                      </a:pP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312525683"/>
                  </a:ext>
                </a:extLst>
              </a:tr>
              <a:tr h="250065">
                <a:tc>
                  <a:txBody>
                    <a:bodyPr/>
                    <a:lstStyle/>
                    <a:p>
                      <a:pPr algn="ctr">
                        <a:spcAft>
                          <a:spcPts val="0"/>
                        </a:spcAft>
                      </a:pPr>
                      <a:r>
                        <a:rPr lang="en-US" sz="1400" dirty="0">
                          <a:solidFill>
                            <a:schemeClr val="bg1"/>
                          </a:solidFill>
                          <a:effectLst/>
                          <a:latin typeface="+mn-lt"/>
                        </a:rPr>
                        <a:t>Spot</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algn="ctr">
                        <a:spcAft>
                          <a:spcPts val="0"/>
                        </a:spcAft>
                      </a:pPr>
                      <a:r>
                        <a:rPr lang="en-US" sz="1600" dirty="0">
                          <a:solidFill>
                            <a:schemeClr val="tx1"/>
                          </a:solidFill>
                          <a:effectLst/>
                          <a:latin typeface="+mn-lt"/>
                        </a:rPr>
                        <a:t>-</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296661128"/>
                  </a:ext>
                </a:extLst>
              </a:tr>
              <a:tr h="250065">
                <a:tc>
                  <a:txBody>
                    <a:bodyPr/>
                    <a:lstStyle/>
                    <a:p>
                      <a:pPr algn="ctr">
                        <a:spcAft>
                          <a:spcPts val="0"/>
                        </a:spcAft>
                      </a:pPr>
                      <a:r>
                        <a:rPr lang="en-US" sz="1400" dirty="0">
                          <a:solidFill>
                            <a:schemeClr val="bg1"/>
                          </a:solidFill>
                          <a:effectLst/>
                          <a:latin typeface="+mn-lt"/>
                        </a:rPr>
                        <a:t>MA</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rgbClr val="002060"/>
                    </a:solidFill>
                  </a:tcPr>
                </a:tc>
                <a:tc>
                  <a:txBody>
                    <a:bodyPr/>
                    <a:lstStyle/>
                    <a:p>
                      <a:pPr algn="ctr">
                        <a:spcAft>
                          <a:spcPts val="0"/>
                        </a:spcAft>
                      </a:pPr>
                      <a:r>
                        <a:rPr lang="en-US" sz="1600" dirty="0">
                          <a:solidFill>
                            <a:schemeClr val="tx1"/>
                          </a:solidFill>
                          <a:effectLst/>
                          <a:latin typeface="+mn-lt"/>
                        </a:rPr>
                        <a:t>P8k</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6350" cap="flat" cmpd="sng" algn="ctr">
                      <a:solidFill>
                        <a:srgbClr val="D4E1E2"/>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461598465"/>
                  </a:ext>
                </a:extLst>
              </a:tr>
              <a:tr h="250065">
                <a:tc>
                  <a:txBody>
                    <a:bodyPr/>
                    <a:lstStyle/>
                    <a:p>
                      <a:pPr algn="ctr">
                        <a:spcAft>
                          <a:spcPts val="0"/>
                        </a:spcAft>
                      </a:pPr>
                      <a:r>
                        <a:rPr lang="en-US" sz="1400" dirty="0">
                          <a:solidFill>
                            <a:schemeClr val="bg1"/>
                          </a:solidFill>
                          <a:effectLst/>
                          <a:latin typeface="+mn-lt"/>
                        </a:rPr>
                        <a:t>BAL</a:t>
                      </a:r>
                      <a:endParaRPr lang="en-PH" sz="1400" dirty="0">
                        <a:solidFill>
                          <a:schemeClr val="bg1"/>
                        </a:solidFill>
                        <a:effectLst/>
                        <a:latin typeface="+mn-lt"/>
                      </a:endParaRPr>
                    </a:p>
                  </a:txBody>
                  <a:tcPr marL="68580" marR="68580" marT="0" marB="0" anchor="ctr">
                    <a:lnL w="12700" cap="flat" cmpd="sng" algn="ctr">
                      <a:solidFill>
                        <a:srgbClr val="002060"/>
                      </a:solidFill>
                      <a:prstDash val="solid"/>
                      <a:round/>
                      <a:headEnd type="none" w="med" len="med"/>
                      <a:tailEnd type="none" w="med" len="med"/>
                    </a:lnL>
                    <a:lnR w="6350" cap="flat" cmpd="sng" algn="ctr">
                      <a:solidFill>
                        <a:srgbClr val="D4E1E2"/>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spcAft>
                          <a:spcPts val="0"/>
                        </a:spcAft>
                      </a:pPr>
                      <a:r>
                        <a:rPr lang="en-US" sz="1600" dirty="0">
                          <a:solidFill>
                            <a:schemeClr val="tx1"/>
                          </a:solidFill>
                          <a:effectLst/>
                          <a:latin typeface="+mn-lt"/>
                        </a:rPr>
                        <a:t>P3.1m</a:t>
                      </a:r>
                      <a:endParaRPr lang="en-PH" sz="1600" dirty="0">
                        <a:solidFill>
                          <a:schemeClr val="tx1"/>
                        </a:solidFill>
                        <a:effectLst/>
                        <a:latin typeface="+mn-lt"/>
                      </a:endParaRPr>
                    </a:p>
                  </a:txBody>
                  <a:tcPr marL="68580" marR="68580" marT="0" marB="0" anchor="ctr">
                    <a:lnL w="6350" cap="flat" cmpd="sng" algn="ctr">
                      <a:solidFill>
                        <a:srgbClr val="D4E1E2"/>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D4E1E2"/>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84506784"/>
                  </a:ext>
                </a:extLst>
              </a:tr>
            </a:tbl>
          </a:graphicData>
        </a:graphic>
      </p:graphicFrame>
      <p:sp>
        <p:nvSpPr>
          <p:cNvPr id="6" name="TextBox 5">
            <a:extLst>
              <a:ext uri="{FF2B5EF4-FFF2-40B4-BE49-F238E27FC236}">
                <a16:creationId xmlns:a16="http://schemas.microsoft.com/office/drawing/2014/main" xmlns="" id="{38E34D31-CC0F-4F70-8EA7-5C649297542C}"/>
              </a:ext>
            </a:extLst>
          </p:cNvPr>
          <p:cNvSpPr txBox="1"/>
          <p:nvPr/>
        </p:nvSpPr>
        <p:spPr>
          <a:xfrm>
            <a:off x="4395687" y="4982146"/>
            <a:ext cx="3239990" cy="261610"/>
          </a:xfrm>
          <a:prstGeom prst="rect">
            <a:avLst/>
          </a:prstGeom>
          <a:noFill/>
        </p:spPr>
        <p:txBody>
          <a:bodyPr wrap="none" rtlCol="0">
            <a:spAutoFit/>
          </a:bodyPr>
          <a:lstStyle/>
          <a:p>
            <a:r>
              <a:rPr lang="en-US" sz="1100" i="1" dirty="0">
                <a:latin typeface="Century Schoolbook" panose="02040604050505020304" pitchFamily="18" charset="0"/>
              </a:rPr>
              <a:t>In Php / Subject to change without prior notice</a:t>
            </a:r>
            <a:endParaRPr lang="en-PH" sz="1100" i="1" dirty="0">
              <a:latin typeface="Century Schoolbook" panose="02040604050505020304" pitchFamily="18" charset="0"/>
            </a:endParaRPr>
          </a:p>
        </p:txBody>
      </p:sp>
      <p:sp>
        <p:nvSpPr>
          <p:cNvPr id="13" name="TextBox 12">
            <a:extLst>
              <a:ext uri="{FF2B5EF4-FFF2-40B4-BE49-F238E27FC236}">
                <a16:creationId xmlns:a16="http://schemas.microsoft.com/office/drawing/2014/main" xmlns="" id="{10854F3A-21AD-4184-B678-233A79ABC131}"/>
              </a:ext>
            </a:extLst>
          </p:cNvPr>
          <p:cNvSpPr txBox="1"/>
          <p:nvPr/>
        </p:nvSpPr>
        <p:spPr>
          <a:xfrm>
            <a:off x="10412117" y="-1551523"/>
            <a:ext cx="4513800" cy="923330"/>
          </a:xfrm>
          <a:prstGeom prst="rect">
            <a:avLst/>
          </a:prstGeom>
          <a:noFill/>
        </p:spPr>
        <p:txBody>
          <a:bodyPr wrap="none" rtlCol="0">
            <a:spAutoFit/>
          </a:bodyPr>
          <a:lstStyle/>
          <a:p>
            <a:r>
              <a:rPr lang="en-US" dirty="0">
                <a:solidFill>
                  <a:srgbClr val="FF0000"/>
                </a:solidFill>
              </a:rPr>
              <a:t>TRANSFER PROMO TERM TO ANOTHER SLIDE, </a:t>
            </a:r>
          </a:p>
          <a:p>
            <a:endParaRPr lang="en-US" dirty="0">
              <a:solidFill>
                <a:srgbClr val="FF0000"/>
              </a:solidFill>
            </a:endParaRPr>
          </a:p>
          <a:p>
            <a:r>
              <a:rPr lang="en-US" dirty="0">
                <a:solidFill>
                  <a:srgbClr val="FF0000"/>
                </a:solidFill>
              </a:rPr>
              <a:t>PUT SPECIAL EFFECT</a:t>
            </a:r>
            <a:endParaRPr lang="en-PH" dirty="0">
              <a:solidFill>
                <a:srgbClr val="FF0000"/>
              </a:solidFill>
            </a:endParaRPr>
          </a:p>
        </p:txBody>
      </p:sp>
      <p:pic>
        <p:nvPicPr>
          <p:cNvPr id="1026" name="Picture 2" descr="See the source image">
            <a:extLst>
              <a:ext uri="{FF2B5EF4-FFF2-40B4-BE49-F238E27FC236}">
                <a16:creationId xmlns:a16="http://schemas.microsoft.com/office/drawing/2014/main" xmlns="" id="{9F3985B7-0450-4ADC-B997-38CF49B35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03" y="716575"/>
            <a:ext cx="1829265" cy="11106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A9427A61-F574-4C6B-8E77-52AD352B13A1}"/>
              </a:ext>
            </a:extLst>
          </p:cNvPr>
          <p:cNvSpPr/>
          <p:nvPr/>
        </p:nvSpPr>
        <p:spPr>
          <a:xfrm>
            <a:off x="4968127" y="5196847"/>
            <a:ext cx="2255746" cy="461665"/>
          </a:xfrm>
          <a:prstGeom prst="rect">
            <a:avLst/>
          </a:prstGeom>
        </p:spPr>
        <p:txBody>
          <a:bodyPr wrap="none">
            <a:spAutoFit/>
          </a:bodyPr>
          <a:lstStyle/>
          <a:p>
            <a:pPr algn="ctr"/>
            <a:r>
              <a:rPr lang="en-US" sz="1200" b="1" dirty="0">
                <a:latin typeface="Century Schoolbook" panose="02040604050505020304" pitchFamily="18" charset="0"/>
              </a:rPr>
              <a:t>Reservation Fee – P15,000</a:t>
            </a:r>
          </a:p>
          <a:p>
            <a:pPr algn="ctr"/>
            <a:r>
              <a:rPr lang="en-US" sz="1200" b="1" dirty="0">
                <a:latin typeface="Century Schoolbook" panose="02040604050505020304" pitchFamily="18" charset="0"/>
              </a:rPr>
              <a:t>Other Charges – 6.5%</a:t>
            </a:r>
          </a:p>
        </p:txBody>
      </p:sp>
      <p:sp>
        <p:nvSpPr>
          <p:cNvPr id="4" name="Rectangle 3">
            <a:extLst>
              <a:ext uri="{FF2B5EF4-FFF2-40B4-BE49-F238E27FC236}">
                <a16:creationId xmlns:a16="http://schemas.microsoft.com/office/drawing/2014/main" xmlns="" id="{DD479937-4CEA-4B35-90D5-5F7053664935}"/>
              </a:ext>
            </a:extLst>
          </p:cNvPr>
          <p:cNvSpPr/>
          <p:nvPr/>
        </p:nvSpPr>
        <p:spPr>
          <a:xfrm>
            <a:off x="4199285" y="4429125"/>
            <a:ext cx="3632795" cy="283746"/>
          </a:xfrm>
          <a:prstGeom prst="rect">
            <a:avLst/>
          </a:prstGeom>
          <a:no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823157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47AE53F-4A17-4D69-933A-E29B49F2B281}"/>
              </a:ext>
            </a:extLst>
          </p:cNvPr>
          <p:cNvPicPr>
            <a:picLocks noChangeAspect="1"/>
          </p:cNvPicPr>
          <p:nvPr/>
        </p:nvPicPr>
        <p:blipFill>
          <a:blip r:embed="rId2">
            <a:lum bright="70000" contrast="-70000"/>
          </a:blip>
          <a:stretch>
            <a:fillRect/>
          </a:stretch>
        </p:blipFill>
        <p:spPr>
          <a:xfrm>
            <a:off x="1197584" y="793660"/>
            <a:ext cx="9904491" cy="5564969"/>
          </a:xfrm>
          <a:prstGeom prst="rect">
            <a:avLst/>
          </a:prstGeom>
          <a:ln>
            <a:noFill/>
          </a:ln>
          <a:effectLst>
            <a:softEdge rad="112500"/>
          </a:effectLst>
        </p:spPr>
      </p:pic>
      <p:sp>
        <p:nvSpPr>
          <p:cNvPr id="15" name="Rectangle 28">
            <a:extLst>
              <a:ext uri="{FF2B5EF4-FFF2-40B4-BE49-F238E27FC236}">
                <a16:creationId xmlns:a16="http://schemas.microsoft.com/office/drawing/2014/main" xmlns="" id="{5D24FAC9-5609-41C3-99FF-0CB1E38456DD}"/>
              </a:ext>
            </a:extLst>
          </p:cNvPr>
          <p:cNvSpPr>
            <a:spLocks noChangeArrowheads="1"/>
          </p:cNvSpPr>
          <p:nvPr/>
        </p:nvSpPr>
        <p:spPr bwMode="auto">
          <a:xfrm>
            <a:off x="1693024" y="935525"/>
            <a:ext cx="8139065" cy="3785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90000"/>
              </a:lnSpc>
              <a:spcBef>
                <a:spcPct val="0"/>
              </a:spcBef>
              <a:spcAft>
                <a:spcPts val="600"/>
              </a:spcAft>
              <a:buNone/>
            </a:pPr>
            <a:r>
              <a:rPr lang="en-US" altLang="en-US" sz="2400" b="1" dirty="0">
                <a:latin typeface="Century Schoolbook" panose="02040604050505020304" pitchFamily="18" charset="0"/>
                <a:cs typeface="Calibri" panose="020F0502020204030204"/>
              </a:rPr>
              <a:t>Location: </a:t>
            </a:r>
            <a:endParaRPr lang="en-US" altLang="en-US" sz="2400" b="1" dirty="0">
              <a:latin typeface="Century Schoolbook" panose="02040604050505020304" pitchFamily="18" charset="0"/>
              <a:cs typeface="Calibri" panose="020F0502020204030204" pitchFamily="34" charset="0"/>
            </a:endParaRPr>
          </a:p>
          <a:p>
            <a:pPr defTabSz="914400">
              <a:lnSpc>
                <a:spcPct val="90000"/>
              </a:lnSpc>
              <a:spcBef>
                <a:spcPct val="0"/>
              </a:spcBef>
              <a:spcAft>
                <a:spcPts val="600"/>
              </a:spcAft>
              <a:buNone/>
            </a:pPr>
            <a:r>
              <a:rPr lang="en-US" altLang="en-US" sz="2400" b="1" dirty="0">
                <a:latin typeface="Century Schoolbook" panose="02040604050505020304" pitchFamily="18" charset="0"/>
                <a:cs typeface="Calibri" panose="020F0502020204030204"/>
              </a:rPr>
              <a:t>        2nd Floor, SM City Santa Rosa</a:t>
            </a:r>
          </a:p>
          <a:p>
            <a:pPr defTabSz="914400">
              <a:lnSpc>
                <a:spcPct val="90000"/>
              </a:lnSpc>
              <a:spcBef>
                <a:spcPct val="0"/>
              </a:spcBef>
              <a:spcAft>
                <a:spcPts val="600"/>
              </a:spcAft>
              <a:buNone/>
            </a:pPr>
            <a:r>
              <a:rPr lang="en-US" altLang="en-US" sz="2400" b="1" dirty="0">
                <a:latin typeface="Century Schoolbook" panose="02040604050505020304" pitchFamily="18" charset="0"/>
                <a:cs typeface="Calibri" panose="020F0502020204030204"/>
              </a:rPr>
              <a:t>        Along Old National Highway, </a:t>
            </a:r>
            <a:r>
              <a:rPr lang="en-US" altLang="en-US" sz="2400" b="1" dirty="0" err="1">
                <a:latin typeface="Century Schoolbook" panose="02040604050505020304" pitchFamily="18" charset="0"/>
                <a:cs typeface="Calibri" panose="020F0502020204030204"/>
              </a:rPr>
              <a:t>Brgy</a:t>
            </a:r>
            <a:r>
              <a:rPr lang="en-US" altLang="en-US" sz="2400" b="1" dirty="0">
                <a:latin typeface="Century Schoolbook" panose="02040604050505020304" pitchFamily="18" charset="0"/>
                <a:cs typeface="Calibri" panose="020F0502020204030204"/>
              </a:rPr>
              <a:t>. </a:t>
            </a:r>
            <a:r>
              <a:rPr lang="en-US" altLang="en-US" sz="2400" b="1" dirty="0" err="1">
                <a:latin typeface="Century Schoolbook" panose="02040604050505020304" pitchFamily="18" charset="0"/>
                <a:cs typeface="Calibri" panose="020F0502020204030204"/>
              </a:rPr>
              <a:t>Tagapo</a:t>
            </a:r>
            <a:endParaRPr lang="en-US" altLang="en-US" sz="2400" b="1" dirty="0">
              <a:latin typeface="Century Schoolbook" panose="02040604050505020304" pitchFamily="18" charset="0"/>
              <a:cs typeface="Calibri" panose="020F0502020204030204"/>
            </a:endParaRPr>
          </a:p>
          <a:p>
            <a:pPr defTabSz="914400">
              <a:lnSpc>
                <a:spcPct val="90000"/>
              </a:lnSpc>
              <a:spcBef>
                <a:spcPct val="0"/>
              </a:spcBef>
              <a:spcAft>
                <a:spcPts val="600"/>
              </a:spcAft>
              <a:buNone/>
            </a:pPr>
            <a:r>
              <a:rPr lang="en-US" altLang="en-US" sz="2400" b="1" dirty="0">
                <a:latin typeface="Century Schoolbook" panose="02040604050505020304" pitchFamily="18" charset="0"/>
                <a:cs typeface="Calibri" panose="020F0502020204030204"/>
              </a:rPr>
              <a:t>        Santa Rosa, Laguna</a:t>
            </a:r>
          </a:p>
        </p:txBody>
      </p:sp>
      <p:pic>
        <p:nvPicPr>
          <p:cNvPr id="2" name="Picture 2" descr="Logo, company name&#10;&#10;Description automatically generated">
            <a:extLst>
              <a:ext uri="{FF2B5EF4-FFF2-40B4-BE49-F238E27FC236}">
                <a16:creationId xmlns:a16="http://schemas.microsoft.com/office/drawing/2014/main" xmlns="" id="{E6197E06-D747-4104-9159-99BD79AAC146}"/>
              </a:ext>
            </a:extLst>
          </p:cNvPr>
          <p:cNvPicPr>
            <a:picLocks noChangeAspect="1"/>
          </p:cNvPicPr>
          <p:nvPr/>
        </p:nvPicPr>
        <p:blipFill rotWithShape="1">
          <a:blip r:embed="rId3"/>
          <a:srcRect l="1262" t="6682" r="3470" b="-223"/>
          <a:stretch/>
        </p:blipFill>
        <p:spPr>
          <a:xfrm>
            <a:off x="2308990" y="2981204"/>
            <a:ext cx="2101097" cy="2941377"/>
          </a:xfrm>
          <a:prstGeom prst="rect">
            <a:avLst/>
          </a:prstGeom>
          <a:effectLst/>
        </p:spPr>
      </p:pic>
      <p:pic>
        <p:nvPicPr>
          <p:cNvPr id="3" name="Picture 3">
            <a:extLst>
              <a:ext uri="{FF2B5EF4-FFF2-40B4-BE49-F238E27FC236}">
                <a16:creationId xmlns:a16="http://schemas.microsoft.com/office/drawing/2014/main" xmlns="" id="{27A0535C-3501-44CB-B220-3242A1740BD2}"/>
              </a:ext>
            </a:extLst>
          </p:cNvPr>
          <p:cNvPicPr>
            <a:picLocks noChangeAspect="1"/>
          </p:cNvPicPr>
          <p:nvPr/>
        </p:nvPicPr>
        <p:blipFill rotWithShape="1">
          <a:blip r:embed="rId4"/>
          <a:srcRect l="72" t="9089" r="-72" b="377"/>
          <a:stretch/>
        </p:blipFill>
        <p:spPr>
          <a:xfrm>
            <a:off x="4506986" y="2981098"/>
            <a:ext cx="4941247" cy="2941377"/>
          </a:xfrm>
          <a:prstGeom prst="rect">
            <a:avLst/>
          </a:prstGeom>
        </p:spPr>
      </p:pic>
      <p:pic>
        <p:nvPicPr>
          <p:cNvPr id="9" name="Picture 4"/>
          <p:cNvPicPr>
            <a:picLocks noChangeAspect="1" noChangeArrowheads="1"/>
          </p:cNvPicPr>
          <p:nvPr/>
        </p:nvPicPr>
        <p:blipFill>
          <a:blip r:embed="rId5"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xmlns="" id="{86F7BF28-D912-40CB-9704-402C9779D173}"/>
              </a:ext>
            </a:extLst>
          </p:cNvPr>
          <p:cNvSpPr txBox="1"/>
          <p:nvPr/>
        </p:nvSpPr>
        <p:spPr>
          <a:xfrm>
            <a:off x="202873" y="172490"/>
            <a:ext cx="2980303"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SHOWROOM</a:t>
            </a:r>
            <a:endParaRPr lang="en-US" dirty="0">
              <a:solidFill>
                <a:srgbClr val="205454"/>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1873584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44E2BF08-8626-4CAD-91A6-29B221681112}"/>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2"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xmlns="" id="{4EB9F3C0-0BED-41C2-9226-7AA282B03E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0"/>
          <a:stretch/>
        </p:blipFill>
        <p:spPr>
          <a:xfrm>
            <a:off x="352180" y="883369"/>
            <a:ext cx="11487640" cy="5115209"/>
          </a:xfrm>
          <a:prstGeom prst="rect">
            <a:avLst/>
          </a:prstGeom>
        </p:spPr>
      </p:pic>
      <p:sp>
        <p:nvSpPr>
          <p:cNvPr id="13" name="TextBox 12">
            <a:extLst>
              <a:ext uri="{FF2B5EF4-FFF2-40B4-BE49-F238E27FC236}">
                <a16:creationId xmlns:a16="http://schemas.microsoft.com/office/drawing/2014/main" xmlns="" id="{EB526261-8F14-4D9E-ADE9-391954183A4C}"/>
              </a:ext>
            </a:extLst>
          </p:cNvPr>
          <p:cNvSpPr txBox="1"/>
          <p:nvPr/>
        </p:nvSpPr>
        <p:spPr>
          <a:xfrm>
            <a:off x="202873" y="172490"/>
            <a:ext cx="1338828"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FAQs</a:t>
            </a:r>
            <a:endParaRPr lang="en-US" dirty="0">
              <a:solidFill>
                <a:srgbClr val="205454"/>
              </a:solidFill>
            </a:endParaRPr>
          </a:p>
        </p:txBody>
      </p:sp>
      <p:sp>
        <p:nvSpPr>
          <p:cNvPr id="10" name="Rectangle 9">
            <a:extLst>
              <a:ext uri="{FF2B5EF4-FFF2-40B4-BE49-F238E27FC236}">
                <a16:creationId xmlns:a16="http://schemas.microsoft.com/office/drawing/2014/main" xmlns="" id="{8E121E67-3842-41F5-847C-275FAABE7A5D}"/>
              </a:ext>
            </a:extLst>
          </p:cNvPr>
          <p:cNvSpPr/>
          <p:nvPr/>
        </p:nvSpPr>
        <p:spPr>
          <a:xfrm>
            <a:off x="510585" y="1390155"/>
            <a:ext cx="5343175" cy="3754874"/>
          </a:xfrm>
          <a:prstGeom prst="rect">
            <a:avLst/>
          </a:prstGeom>
          <a:solidFill>
            <a:srgbClr val="FFFFFF">
              <a:alpha val="69804"/>
            </a:srgbClr>
          </a:solidFill>
        </p:spPr>
        <p:txBody>
          <a:bodyPr wrap="square" lIns="91440" tIns="45720" rIns="91440" bIns="45720" anchor="t">
            <a:spAutoFit/>
          </a:bodyPr>
          <a:lstStyle/>
          <a:p>
            <a:pPr defTabSz="914400">
              <a:defRPr/>
            </a:pPr>
            <a:r>
              <a:rPr lang="en-PH" sz="1400" b="1" dirty="0">
                <a:latin typeface="Century Schoolbook" panose="02040604050505020304" pitchFamily="18" charset="0"/>
                <a:cs typeface="Calibri"/>
              </a:rPr>
              <a:t>What is Calm Residences Ph1? </a:t>
            </a:r>
          </a:p>
          <a:p>
            <a:pPr lvl="1" defTabSz="914400">
              <a:defRPr/>
            </a:pPr>
            <a:r>
              <a:rPr lang="en-US" sz="1400" dirty="0">
                <a:latin typeface="Tahoma" panose="020B0604030504040204" pitchFamily="34" charset="0"/>
                <a:ea typeface="Tahoma" panose="020B0604030504040204" pitchFamily="34" charset="0"/>
                <a:cs typeface="Tahoma" panose="020B0604030504040204" pitchFamily="34" charset="0"/>
              </a:rPr>
              <a:t>C</a:t>
            </a:r>
            <a:r>
              <a:rPr lang="en-PH" sz="1400" dirty="0" err="1">
                <a:latin typeface="Tahoma" panose="020B0604030504040204" pitchFamily="34" charset="0"/>
                <a:ea typeface="Tahoma" panose="020B0604030504040204" pitchFamily="34" charset="0"/>
                <a:cs typeface="Tahoma" panose="020B0604030504040204" pitchFamily="34" charset="0"/>
              </a:rPr>
              <a:t>alm</a:t>
            </a:r>
            <a:r>
              <a:rPr lang="en-PH" sz="1400" dirty="0">
                <a:latin typeface="Tahoma" panose="020B0604030504040204" pitchFamily="34" charset="0"/>
                <a:ea typeface="Tahoma" panose="020B0604030504040204" pitchFamily="34" charset="0"/>
                <a:cs typeface="Tahoma" panose="020B0604030504040204" pitchFamily="34" charset="0"/>
              </a:rPr>
              <a:t> Residences is a midrise residential development which offers a tranquil environment in the midst of the busy and highly progressive City of Sta. Rosa, Laguna.</a:t>
            </a:r>
          </a:p>
          <a:p>
            <a:pPr defTabSz="914400">
              <a:defRPr/>
            </a:pPr>
            <a:endParaRPr lang="en-US" sz="1400" b="1" dirty="0">
              <a:latin typeface="Century Schoolbook" panose="02040604050505020304" pitchFamily="18" charset="0"/>
              <a:cs typeface="Calibri"/>
            </a:endParaRPr>
          </a:p>
          <a:p>
            <a:pPr defTabSz="914400">
              <a:defRPr/>
            </a:pPr>
            <a:r>
              <a:rPr lang="en-US" sz="1400" b="1" dirty="0">
                <a:latin typeface="Century Schoolbook" panose="02040604050505020304" pitchFamily="18" charset="0"/>
              </a:rPr>
              <a:t>W</a:t>
            </a:r>
            <a:r>
              <a:rPr lang="en-PH" sz="1400" b="1" dirty="0">
                <a:latin typeface="Century Schoolbook" panose="02040604050505020304" pitchFamily="18" charset="0"/>
              </a:rPr>
              <a:t>here is Calm Residences Ph1? </a:t>
            </a:r>
            <a:endParaRPr lang="en-PH" sz="1400" b="1" dirty="0">
              <a:latin typeface="Century Schoolbook" panose="02040604050505020304" pitchFamily="18" charset="0"/>
              <a:cs typeface="Calibri"/>
            </a:endParaRPr>
          </a:p>
          <a:p>
            <a:pPr lvl="1" defTabSz="914400">
              <a:defRPr/>
            </a:pPr>
            <a:r>
              <a:rPr lang="en-US" sz="1400" dirty="0">
                <a:latin typeface="Tahoma" panose="020B0604030504040204" pitchFamily="34" charset="0"/>
                <a:ea typeface="Tahoma" panose="020B0604030504040204" pitchFamily="34" charset="0"/>
                <a:cs typeface="Tahoma" panose="020B0604030504040204" pitchFamily="34" charset="0"/>
              </a:rPr>
              <a:t>Calm Residences is located along Balibago Road, Pulong Sta. Cruz, Sta. Rosa, Laguna</a:t>
            </a:r>
          </a:p>
          <a:p>
            <a:pPr marL="742950" lvl="1" indent="-285750" defTabSz="914400">
              <a:buFont typeface="Wingdings" panose="05000000000000000000" pitchFamily="2" charset="2"/>
              <a:buChar char="Ø"/>
              <a:defRPr/>
            </a:pPr>
            <a:endParaRPr lang="en-US" sz="1400" b="1" dirty="0">
              <a:latin typeface="Century Schoolbook" panose="02040604050505020304" pitchFamily="18" charset="0"/>
              <a:cs typeface="Calibri"/>
            </a:endParaRPr>
          </a:p>
          <a:p>
            <a:pPr defTabSz="914400">
              <a:defRPr/>
            </a:pPr>
            <a:r>
              <a:rPr lang="en-US" sz="1400" b="1" dirty="0">
                <a:latin typeface="Century Schoolbook" panose="02040604050505020304" pitchFamily="18" charset="0"/>
              </a:rPr>
              <a:t>Who is the developer of Calm Residences Ph1?</a:t>
            </a:r>
            <a:endParaRPr lang="en-US" sz="1400" b="1" dirty="0">
              <a:latin typeface="Century Schoolbook" panose="02040604050505020304" pitchFamily="18" charset="0"/>
              <a:cs typeface="Calibri"/>
            </a:endParaRPr>
          </a:p>
          <a:p>
            <a:pPr lvl="1" defTabSz="914400">
              <a:defRPr/>
            </a:pPr>
            <a:r>
              <a:rPr lang="en-US" sz="1400" dirty="0">
                <a:latin typeface="Tahoma" panose="020B0604030504040204" pitchFamily="34" charset="0"/>
                <a:ea typeface="Tahoma" panose="020B0604030504040204" pitchFamily="34" charset="0"/>
                <a:cs typeface="Tahoma" panose="020B0604030504040204" pitchFamily="34" charset="0"/>
              </a:rPr>
              <a:t>Calm Residences is developed by Vancouver Lands Inc. (VLI). It is a wholly owned subsidiary of SM Development Corporation, the leading developer of condominiums in the Central Business Districts of Metro Manila. </a:t>
            </a:r>
            <a:endParaRPr lang="en-PH" sz="1400" dirty="0">
              <a:latin typeface="Tahoma" panose="020B0604030504040204" pitchFamily="34" charset="0"/>
              <a:ea typeface="Tahoma" panose="020B0604030504040204" pitchFamily="34" charset="0"/>
              <a:cs typeface="Tahoma" panose="020B0604030504040204" pitchFamily="34" charset="0"/>
            </a:endParaRPr>
          </a:p>
          <a:p>
            <a:pPr lvl="1" defTabSz="914400">
              <a:defRPr/>
            </a:pPr>
            <a:endParaRPr lang="en-US" sz="1400" dirty="0">
              <a:latin typeface="Century Schoolbook" panose="02040604050505020304" pitchFamily="18" charset="0"/>
              <a:cs typeface="Calibri"/>
            </a:endParaRPr>
          </a:p>
          <a:p>
            <a:pPr defTabSz="914400">
              <a:defRPr/>
            </a:pPr>
            <a:r>
              <a:rPr lang="en-PH" sz="1400" b="1" dirty="0">
                <a:latin typeface="Century Schoolbook" panose="02040604050505020304" pitchFamily="18" charset="0"/>
                <a:ea typeface="+mn-lt"/>
                <a:cs typeface="+mn-lt"/>
              </a:rPr>
              <a:t>How many buildings? </a:t>
            </a:r>
            <a:endParaRPr lang="en-PH" sz="1400" dirty="0">
              <a:latin typeface="Century Schoolbook" panose="02040604050505020304" pitchFamily="18" charset="0"/>
              <a:ea typeface="+mn-lt"/>
              <a:cs typeface="+mn-lt"/>
            </a:endParaRPr>
          </a:p>
          <a:p>
            <a:pPr lvl="1" defTabSz="914400">
              <a:defRPr/>
            </a:pPr>
            <a:r>
              <a:rPr lang="en-US" sz="1400" dirty="0">
                <a:latin typeface="Tahoma" panose="020B0604030504040204" pitchFamily="34" charset="0"/>
                <a:ea typeface="Tahoma" panose="020B0604030504040204" pitchFamily="34" charset="0"/>
                <a:cs typeface="Tahoma" panose="020B0604030504040204" pitchFamily="34" charset="0"/>
              </a:rPr>
              <a:t>17 midrise buildings </a:t>
            </a:r>
          </a:p>
        </p:txBody>
      </p:sp>
      <p:sp>
        <p:nvSpPr>
          <p:cNvPr id="11" name="Rectangle 10">
            <a:extLst>
              <a:ext uri="{FF2B5EF4-FFF2-40B4-BE49-F238E27FC236}">
                <a16:creationId xmlns:a16="http://schemas.microsoft.com/office/drawing/2014/main" xmlns="" id="{8DC83B1B-A5AE-4FEA-8FC7-D6F89882301E}"/>
              </a:ext>
            </a:extLst>
          </p:cNvPr>
          <p:cNvSpPr/>
          <p:nvPr/>
        </p:nvSpPr>
        <p:spPr>
          <a:xfrm>
            <a:off x="5991305" y="1390155"/>
            <a:ext cx="5631499" cy="3754874"/>
          </a:xfrm>
          <a:prstGeom prst="rect">
            <a:avLst/>
          </a:prstGeom>
          <a:solidFill>
            <a:srgbClr val="FFFFFF">
              <a:alpha val="69804"/>
            </a:srgbClr>
          </a:solidFill>
        </p:spPr>
        <p:txBody>
          <a:bodyPr wrap="square" lIns="91440" tIns="45720" rIns="91440" bIns="45720" anchor="t">
            <a:spAutoFit/>
          </a:bodyPr>
          <a:lstStyle/>
          <a:p>
            <a:pPr defTabSz="914400"/>
            <a:r>
              <a:rPr lang="en-US" sz="1400" b="1" dirty="0">
                <a:latin typeface="Century Schoolbook" panose="02040604050505020304" pitchFamily="18" charset="0"/>
                <a:cs typeface="Calibri"/>
              </a:rPr>
              <a:t>How many floors will Calm Residences Ph1 have? </a:t>
            </a:r>
            <a:endParaRPr lang="en-PH" sz="1400" b="1" dirty="0">
              <a:latin typeface="Century Schoolbook" panose="02040604050505020304" pitchFamily="18" charset="0"/>
              <a:cs typeface="Calibri"/>
            </a:endParaRP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The buildings belonging to first phase of Calm Residences will have four (4) physical floor levels </a:t>
            </a:r>
          </a:p>
          <a:p>
            <a:pPr lvl="1" defTabSz="914400"/>
            <a:endParaRPr lang="en-US" sz="1400" dirty="0">
              <a:latin typeface="Century Schoolbook" panose="02040604050505020304" pitchFamily="18" charset="0"/>
              <a:cs typeface="Calibri"/>
            </a:endParaRPr>
          </a:p>
          <a:p>
            <a:pPr defTabSz="914400"/>
            <a:r>
              <a:rPr lang="en-US" sz="1400" b="1" dirty="0">
                <a:latin typeface="Century Schoolbook" panose="02040604050505020304" pitchFamily="18" charset="0"/>
                <a:cs typeface="Calibri"/>
              </a:rPr>
              <a:t>What is the ceiling height of the unit?</a:t>
            </a:r>
            <a:endParaRPr lang="en-PH" sz="1400" b="1" dirty="0">
              <a:latin typeface="Century Schoolbook" panose="02040604050505020304" pitchFamily="18" charset="0"/>
              <a:cs typeface="Calibri"/>
            </a:endParaRP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2.40m - Kitchen and T&amp;B</a:t>
            </a: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2.80m - Other Areas</a:t>
            </a:r>
          </a:p>
          <a:p>
            <a:pPr lvl="1" defTabSz="914400"/>
            <a:endParaRPr lang="en-US" sz="1400" dirty="0">
              <a:latin typeface="Century Schoolbook" panose="02040604050505020304" pitchFamily="18" charset="0"/>
              <a:cs typeface="Calibri"/>
            </a:endParaRPr>
          </a:p>
          <a:p>
            <a:pPr defTabSz="914400"/>
            <a:r>
              <a:rPr lang="en-US" sz="1400" b="1" dirty="0">
                <a:latin typeface="Century Schoolbook" panose="02040604050505020304" pitchFamily="18" charset="0"/>
                <a:cs typeface="Calibri"/>
              </a:rPr>
              <a:t>What is the hallway or corridor width?</a:t>
            </a: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1.50m</a:t>
            </a:r>
          </a:p>
          <a:p>
            <a:pPr lvl="1" defTabSz="914400"/>
            <a:endParaRPr lang="en-US" sz="1400" dirty="0">
              <a:latin typeface="Century Schoolbook" panose="02040604050505020304" pitchFamily="18" charset="0"/>
              <a:cs typeface="Calibri"/>
            </a:endParaRPr>
          </a:p>
          <a:p>
            <a:pPr defTabSz="914400"/>
            <a:r>
              <a:rPr lang="en-US" sz="1400" b="1" dirty="0">
                <a:latin typeface="Century Schoolbook" panose="02040604050505020304" pitchFamily="18" charset="0"/>
                <a:cs typeface="Calibri"/>
              </a:rPr>
              <a:t>How many elevators are there</a:t>
            </a: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1 per building (8 people capacity)</a:t>
            </a:r>
          </a:p>
          <a:p>
            <a:pPr lvl="1" defTabSz="914400"/>
            <a:endParaRPr lang="en-US" sz="1400" dirty="0">
              <a:latin typeface="Century Schoolbook" panose="02040604050505020304" pitchFamily="18" charset="0"/>
              <a:cs typeface="Calibri"/>
            </a:endParaRPr>
          </a:p>
          <a:p>
            <a:pPr defTabSz="914400"/>
            <a:r>
              <a:rPr lang="en-US" sz="1400" b="1" dirty="0">
                <a:latin typeface="Century Schoolbook" panose="02040604050505020304" pitchFamily="18" charset="0"/>
                <a:cs typeface="Calibri"/>
              </a:rPr>
              <a:t>How many garbage rooms are there</a:t>
            </a:r>
          </a:p>
          <a:p>
            <a:pPr lvl="1" defTabSz="914400"/>
            <a:r>
              <a:rPr lang="en-US" sz="1400" dirty="0">
                <a:latin typeface="Tahoma" panose="020B0604030504040204" pitchFamily="34" charset="0"/>
                <a:ea typeface="Tahoma" panose="020B0604030504040204" pitchFamily="34" charset="0"/>
                <a:cs typeface="Tahoma" panose="020B0604030504040204" pitchFamily="34" charset="0"/>
              </a:rPr>
              <a:t>1 located at the end of each floor of all buildings </a:t>
            </a:r>
          </a:p>
          <a:p>
            <a:pPr lvl="1" defTabSz="914400"/>
            <a:endParaRPr lang="en-US" sz="1600" dirty="0">
              <a:latin typeface="Century Schoolbook" panose="02040604050505020304" pitchFamily="18" charset="0"/>
              <a:cs typeface="Calibri"/>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2349322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2676" t="30725" r="8633" b="46956"/>
          <a:stretch/>
        </p:blipFill>
        <p:spPr>
          <a:xfrm>
            <a:off x="2510027" y="2435290"/>
            <a:ext cx="7140120" cy="4312073"/>
          </a:xfrm>
          <a:prstGeom prst="rect">
            <a:avLst/>
          </a:prstGeom>
        </p:spPr>
      </p:pic>
      <p:sp>
        <p:nvSpPr>
          <p:cNvPr id="11" name="Rectangle 10">
            <a:extLst>
              <a:ext uri="{FF2B5EF4-FFF2-40B4-BE49-F238E27FC236}">
                <a16:creationId xmlns:a16="http://schemas.microsoft.com/office/drawing/2014/main" xmlns="" id="{D7FA1DD7-87CA-427D-B75B-622A7ADD2D79}"/>
              </a:ext>
            </a:extLst>
          </p:cNvPr>
          <p:cNvSpPr/>
          <p:nvPr/>
        </p:nvSpPr>
        <p:spPr>
          <a:xfrm>
            <a:off x="582594" y="1505640"/>
            <a:ext cx="10791197" cy="1077218"/>
          </a:xfrm>
          <a:prstGeom prst="rect">
            <a:avLst/>
          </a:prstGeom>
        </p:spPr>
        <p:txBody>
          <a:bodyPr wrap="square">
            <a:spAutoFit/>
          </a:bodyPr>
          <a:lstStyle/>
          <a:p>
            <a:pPr algn="ctr"/>
            <a:r>
              <a:rPr lang="en-US" sz="3200" b="1" i="1" dirty="0">
                <a:solidFill>
                  <a:srgbClr val="205454"/>
                </a:solidFill>
                <a:effectLst>
                  <a:outerShdw blurRad="38100" dist="38100" dir="2700000" algn="tl">
                    <a:srgbClr val="000000">
                      <a:alpha val="43137"/>
                    </a:srgbClr>
                  </a:outerShdw>
                </a:effectLst>
                <a:latin typeface="Century Schoolbook" panose="02040604050505020304" pitchFamily="18" charset="0"/>
              </a:rPr>
              <a:t>	</a:t>
            </a:r>
            <a:r>
              <a:rPr lang="en-PH" sz="3200" b="1" i="1" dirty="0">
                <a:solidFill>
                  <a:srgbClr val="205454"/>
                </a:solidFill>
                <a:effectLst>
                  <a:outerShdw blurRad="38100" dist="38100" dir="2700000" algn="tl">
                    <a:srgbClr val="000000">
                      <a:alpha val="43137"/>
                    </a:srgbClr>
                  </a:outerShdw>
                </a:effectLst>
                <a:latin typeface="Century Schoolbook" panose="02040604050505020304" pitchFamily="18" charset="0"/>
              </a:rPr>
              <a:t>A tranquil community in the midst of the busy  and highly progressive city of Sta. Rosa, Laguna. </a:t>
            </a:r>
            <a:endParaRPr lang="en-US" sz="3200" b="1" i="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sp>
        <p:nvSpPr>
          <p:cNvPr id="12" name="Rectangle 28">
            <a:extLst>
              <a:ext uri="{FF2B5EF4-FFF2-40B4-BE49-F238E27FC236}">
                <a16:creationId xmlns:a16="http://schemas.microsoft.com/office/drawing/2014/main" xmlns="" id="{C747B1F7-B3E6-4B39-8609-EDDC36F19A39}"/>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
        <p:nvSpPr>
          <p:cNvPr id="3" name="TextBox 2"/>
          <p:cNvSpPr txBox="1"/>
          <p:nvPr/>
        </p:nvSpPr>
        <p:spPr>
          <a:xfrm>
            <a:off x="3080310" y="5023475"/>
            <a:ext cx="3081130" cy="646331"/>
          </a:xfrm>
          <a:prstGeom prst="rect">
            <a:avLst/>
          </a:prstGeom>
          <a:noFill/>
        </p:spPr>
        <p:txBody>
          <a:bodyPr wrap="square" rtlCol="0">
            <a:spAutoFit/>
          </a:bodyPr>
          <a:lstStyle/>
          <a:p>
            <a:pPr algn="ctr"/>
            <a:r>
              <a:rPr lang="en-US" b="1" dirty="0">
                <a:solidFill>
                  <a:srgbClr val="205454"/>
                </a:solidFill>
                <a:effectLst>
                  <a:outerShdw blurRad="38100" dist="38100" dir="2700000" algn="tl">
                    <a:srgbClr val="000000">
                      <a:alpha val="43137"/>
                    </a:srgbClr>
                  </a:outerShdw>
                </a:effectLst>
                <a:latin typeface="Century Schoolbook" panose="02040604050505020304" pitchFamily="18" charset="0"/>
              </a:rPr>
              <a:t>CALMING SUBURBAN GARDEN COMMUNITY</a:t>
            </a:r>
          </a:p>
        </p:txBody>
      </p:sp>
      <p:sp>
        <p:nvSpPr>
          <p:cNvPr id="14" name="TextBox 13"/>
          <p:cNvSpPr txBox="1"/>
          <p:nvPr/>
        </p:nvSpPr>
        <p:spPr>
          <a:xfrm>
            <a:off x="2897063" y="3827738"/>
            <a:ext cx="3081130" cy="646331"/>
          </a:xfrm>
          <a:prstGeom prst="rect">
            <a:avLst/>
          </a:prstGeom>
          <a:noFill/>
        </p:spPr>
        <p:txBody>
          <a:bodyPr wrap="square" rtlCol="0">
            <a:spAutoFit/>
          </a:bodyPr>
          <a:lstStyle/>
          <a:p>
            <a:pPr algn="ctr"/>
            <a:r>
              <a:rPr lang="en-US" b="1" dirty="0">
                <a:solidFill>
                  <a:srgbClr val="205454"/>
                </a:solidFill>
                <a:effectLst>
                  <a:outerShdw blurRad="38100" dist="38100" dir="2700000" algn="tl">
                    <a:srgbClr val="000000">
                      <a:alpha val="43137"/>
                    </a:srgbClr>
                  </a:outerShdw>
                </a:effectLst>
                <a:latin typeface="Century Schoolbook" panose="02040604050505020304" pitchFamily="18" charset="0"/>
              </a:rPr>
              <a:t>IDEAL HOMES FOR WORKING FAMILIES</a:t>
            </a:r>
          </a:p>
        </p:txBody>
      </p:sp>
      <p:sp>
        <p:nvSpPr>
          <p:cNvPr id="15" name="TextBox 14"/>
          <p:cNvSpPr txBox="1"/>
          <p:nvPr/>
        </p:nvSpPr>
        <p:spPr>
          <a:xfrm>
            <a:off x="6365228" y="3689239"/>
            <a:ext cx="3081130" cy="923330"/>
          </a:xfrm>
          <a:prstGeom prst="rect">
            <a:avLst/>
          </a:prstGeom>
          <a:noFill/>
        </p:spPr>
        <p:txBody>
          <a:bodyPr wrap="square" rtlCol="0">
            <a:spAutoFit/>
          </a:bodyPr>
          <a:lstStyle/>
          <a:p>
            <a:pPr algn="ctr"/>
            <a:r>
              <a:rPr lang="en-US" b="1" dirty="0">
                <a:solidFill>
                  <a:srgbClr val="205454"/>
                </a:solidFill>
                <a:effectLst>
                  <a:outerShdw blurRad="38100" dist="38100" dir="2700000" algn="tl">
                    <a:srgbClr val="000000">
                      <a:alpha val="43137"/>
                    </a:srgbClr>
                  </a:outerShdw>
                </a:effectLst>
                <a:latin typeface="Century Schoolbook" panose="02040604050505020304" pitchFamily="18" charset="0"/>
              </a:rPr>
              <a:t>SUSTAINABLE MASTER-PLANNED DEVELOPMENT</a:t>
            </a:r>
          </a:p>
        </p:txBody>
      </p:sp>
      <p:sp>
        <p:nvSpPr>
          <p:cNvPr id="16" name="TextBox 15"/>
          <p:cNvSpPr txBox="1"/>
          <p:nvPr/>
        </p:nvSpPr>
        <p:spPr>
          <a:xfrm>
            <a:off x="6365228" y="5027794"/>
            <a:ext cx="3081130" cy="646331"/>
          </a:xfrm>
          <a:prstGeom prst="rect">
            <a:avLst/>
          </a:prstGeom>
          <a:noFill/>
        </p:spPr>
        <p:txBody>
          <a:bodyPr wrap="square" rtlCol="0">
            <a:spAutoFit/>
          </a:bodyPr>
          <a:lstStyle/>
          <a:p>
            <a:pPr algn="ctr"/>
            <a:r>
              <a:rPr lang="en-US" b="1" dirty="0">
                <a:solidFill>
                  <a:srgbClr val="205454"/>
                </a:solidFill>
                <a:effectLst>
                  <a:outerShdw blurRad="38100" dist="38100" dir="2700000" algn="tl">
                    <a:srgbClr val="000000">
                      <a:alpha val="43137"/>
                    </a:srgbClr>
                  </a:outerShdw>
                </a:effectLst>
                <a:latin typeface="Century Schoolbook" panose="02040604050505020304" pitchFamily="18" charset="0"/>
              </a:rPr>
              <a:t>LUCRATIVE INVESTMENT</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49440" y="222892"/>
            <a:ext cx="2061294" cy="1284186"/>
          </a:xfrm>
          <a:prstGeom prst="rect">
            <a:avLst/>
          </a:prstGeom>
        </p:spPr>
      </p:pic>
    </p:spTree>
    <p:extLst>
      <p:ext uri="{BB962C8B-B14F-4D97-AF65-F5344CB8AC3E}">
        <p14:creationId xmlns:p14="http://schemas.microsoft.com/office/powerpoint/2010/main" val="8979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F014A5F-98D5-4F65-939F-434DCEEC8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7" name="TextBox 6">
            <a:extLst>
              <a:ext uri="{FF2B5EF4-FFF2-40B4-BE49-F238E27FC236}">
                <a16:creationId xmlns:a16="http://schemas.microsoft.com/office/drawing/2014/main" xmlns="" id="{B4D50B33-246D-45AE-9191-561D6724CFDA}"/>
              </a:ext>
            </a:extLst>
          </p:cNvPr>
          <p:cNvSpPr txBox="1"/>
          <p:nvPr/>
        </p:nvSpPr>
        <p:spPr>
          <a:xfrm>
            <a:off x="3701775" y="1280123"/>
            <a:ext cx="4567633" cy="4524315"/>
          </a:xfrm>
          <a:prstGeom prst="rect">
            <a:avLst/>
          </a:prstGeom>
          <a:noFill/>
        </p:spPr>
        <p:txBody>
          <a:bodyPr wrap="square" lIns="91440" tIns="45720" rIns="91440" bIns="45720" rtlCol="0" anchor="t">
            <a:spAutoFit/>
          </a:bodyPr>
          <a:lstStyle/>
          <a:p>
            <a:r>
              <a:rPr lang="en-US" sz="1600" b="1" dirty="0">
                <a:solidFill>
                  <a:srgbClr val="205454"/>
                </a:solidFill>
                <a:latin typeface="Tahoma" panose="020B0604030504040204" pitchFamily="34" charset="0"/>
                <a:ea typeface="Tahoma" panose="020B0604030504040204" pitchFamily="34" charset="0"/>
                <a:cs typeface="Tahoma" panose="020B0604030504040204" pitchFamily="34" charset="0"/>
              </a:rPr>
              <a:t>DHSUD PLS No. </a:t>
            </a:r>
          </a:p>
          <a:p>
            <a:pPr lvl="1"/>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380, 381 382, 383, 384, 385, 386, 387, 449, 450, 451, 452, 453, 454, 455, 456 &amp; 457</a:t>
            </a:r>
          </a:p>
          <a:p>
            <a:pPr lvl="1"/>
            <a:endPar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lvl="1"/>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(Phase 1 – Building A, Building B, Building C, Building D, Building E, Building F, Building G, Building H, Building I, Building J, Building K, Building L, Building M, Building N, Building O, Building P &amp; Building Q)</a:t>
            </a:r>
          </a:p>
          <a:p>
            <a:pPr lvl="1"/>
            <a:endPar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endParaRPr>
          </a:p>
          <a:p>
            <a:pPr lvl="1"/>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Balibago Road, </a:t>
            </a:r>
            <a:r>
              <a:rPr lang="en-US" sz="1600" dirty="0" err="1">
                <a:solidFill>
                  <a:srgbClr val="205454"/>
                </a:solidFill>
                <a:latin typeface="Tahoma" panose="020B0604030504040204" pitchFamily="34" charset="0"/>
                <a:ea typeface="Tahoma" panose="020B0604030504040204" pitchFamily="34" charset="0"/>
                <a:cs typeface="Tahoma" panose="020B0604030504040204" pitchFamily="34" charset="0"/>
              </a:rPr>
              <a:t>Pulong</a:t>
            </a:r>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 Sta. Cruz, Sta. Rosa City, Laguna</a:t>
            </a:r>
          </a:p>
          <a:p>
            <a:endParaRPr lang="en-US" sz="1600" b="1" dirty="0">
              <a:solidFill>
                <a:srgbClr val="205454"/>
              </a:solidFill>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205454"/>
                </a:solidFill>
                <a:latin typeface="Tahoma" panose="020B0604030504040204" pitchFamily="34" charset="0"/>
                <a:ea typeface="Tahoma" panose="020B0604030504040204" pitchFamily="34" charset="0"/>
                <a:cs typeface="Tahoma" panose="020B0604030504040204" pitchFamily="34" charset="0"/>
              </a:rPr>
              <a:t>TARGET TURNOVER: </a:t>
            </a:r>
          </a:p>
          <a:p>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	Buildings A to H – October 2024 </a:t>
            </a:r>
          </a:p>
          <a:p>
            <a:r>
              <a:rPr lang="en-US" sz="1600" dirty="0">
                <a:solidFill>
                  <a:srgbClr val="205454"/>
                </a:solidFill>
                <a:latin typeface="Tahoma" panose="020B0604030504040204" pitchFamily="34" charset="0"/>
                <a:ea typeface="Tahoma" panose="020B0604030504040204" pitchFamily="34" charset="0"/>
                <a:cs typeface="Tahoma" panose="020B0604030504040204" pitchFamily="34" charset="0"/>
              </a:rPr>
              <a:t>	Buildings I to Q – April 2026</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203" y="2721882"/>
            <a:ext cx="2633707" cy="1640798"/>
          </a:xfrm>
          <a:prstGeom prst="rect">
            <a:avLst/>
          </a:prstGeom>
        </p:spPr>
      </p:pic>
      <p:pic>
        <p:nvPicPr>
          <p:cNvPr id="10" name="Picture 4"/>
          <p:cNvPicPr>
            <a:picLocks noChangeAspect="1" noChangeArrowheads="1"/>
          </p:cNvPicPr>
          <p:nvPr/>
        </p:nvPicPr>
        <p:blipFill>
          <a:blip r:embed="rId5" cstate="print"/>
          <a:srcRect/>
          <a:stretch>
            <a:fillRect/>
          </a:stretch>
        </p:blipFill>
        <p:spPr bwMode="auto">
          <a:xfrm>
            <a:off x="10135108" y="6260123"/>
            <a:ext cx="2041652" cy="597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0356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2676" t="30725" r="8633" b="46956"/>
          <a:stretch/>
        </p:blipFill>
        <p:spPr>
          <a:xfrm>
            <a:off x="2510027" y="1924691"/>
            <a:ext cx="7140120" cy="4312073"/>
          </a:xfrm>
          <a:prstGeom prst="rect">
            <a:avLst/>
          </a:prstGeom>
        </p:spPr>
      </p:pic>
      <p:sp>
        <p:nvSpPr>
          <p:cNvPr id="11" name="Rectangle 10">
            <a:extLst>
              <a:ext uri="{FF2B5EF4-FFF2-40B4-BE49-F238E27FC236}">
                <a16:creationId xmlns:a16="http://schemas.microsoft.com/office/drawing/2014/main" xmlns="" id="{D7FA1DD7-87CA-427D-B75B-622A7ADD2D79}"/>
              </a:ext>
            </a:extLst>
          </p:cNvPr>
          <p:cNvSpPr/>
          <p:nvPr/>
        </p:nvSpPr>
        <p:spPr>
          <a:xfrm>
            <a:off x="582594" y="1505640"/>
            <a:ext cx="10791197" cy="584775"/>
          </a:xfrm>
          <a:prstGeom prst="rect">
            <a:avLst/>
          </a:prstGeom>
        </p:spPr>
        <p:txBody>
          <a:bodyPr wrap="square">
            <a:spAutoFit/>
          </a:bodyPr>
          <a:lstStyle/>
          <a:p>
            <a:pPr algn="ctr"/>
            <a:r>
              <a:rPr lang="en-US" sz="3200" b="1" i="1" dirty="0">
                <a:solidFill>
                  <a:srgbClr val="205454"/>
                </a:solidFill>
                <a:effectLst>
                  <a:outerShdw blurRad="38100" dist="38100" dir="2700000" algn="tl">
                    <a:srgbClr val="000000">
                      <a:alpha val="43137"/>
                    </a:srgbClr>
                  </a:outerShdw>
                </a:effectLst>
                <a:latin typeface="Century Schoolbook" panose="02040604050505020304" pitchFamily="18" charset="0"/>
              </a:rPr>
              <a:t>	</a:t>
            </a:r>
          </a:p>
        </p:txBody>
      </p:sp>
      <p:sp>
        <p:nvSpPr>
          <p:cNvPr id="12" name="Rectangle 28">
            <a:extLst>
              <a:ext uri="{FF2B5EF4-FFF2-40B4-BE49-F238E27FC236}">
                <a16:creationId xmlns:a16="http://schemas.microsoft.com/office/drawing/2014/main" xmlns="" id="{C747B1F7-B3E6-4B39-8609-EDDC36F19A39}"/>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sp>
        <p:nvSpPr>
          <p:cNvPr id="3" name="TextBox 2"/>
          <p:cNvSpPr txBox="1"/>
          <p:nvPr/>
        </p:nvSpPr>
        <p:spPr>
          <a:xfrm>
            <a:off x="3080310" y="5023475"/>
            <a:ext cx="3081130" cy="369332"/>
          </a:xfrm>
          <a:prstGeom prst="rect">
            <a:avLst/>
          </a:prstGeom>
          <a:noFill/>
        </p:spPr>
        <p:txBody>
          <a:bodyPr wrap="square" rtlCol="0">
            <a:spAutoFit/>
          </a:bodyPr>
          <a:lstStyle/>
          <a:p>
            <a:pPr algn="ctr"/>
            <a:endParaRPr lang="en-US" b="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sp>
        <p:nvSpPr>
          <p:cNvPr id="14" name="TextBox 13"/>
          <p:cNvSpPr txBox="1"/>
          <p:nvPr/>
        </p:nvSpPr>
        <p:spPr>
          <a:xfrm>
            <a:off x="3105535" y="2455799"/>
            <a:ext cx="5980930" cy="2000548"/>
          </a:xfrm>
          <a:prstGeom prst="rect">
            <a:avLst/>
          </a:prstGeom>
          <a:noFill/>
        </p:spPr>
        <p:txBody>
          <a:bodyPr wrap="square" rtlCol="0">
            <a:spAutoFit/>
          </a:bodyPr>
          <a:lstStyle/>
          <a:p>
            <a:pPr algn="ctr"/>
            <a:r>
              <a:rPr lang="en-US" b="1" dirty="0" smtClean="0">
                <a:solidFill>
                  <a:srgbClr val="205454"/>
                </a:solidFill>
                <a:effectLst>
                  <a:outerShdw blurRad="38100" dist="38100" dir="2700000" algn="tl">
                    <a:srgbClr val="000000">
                      <a:alpha val="43137"/>
                    </a:srgbClr>
                  </a:outerShdw>
                </a:effectLst>
                <a:latin typeface="Century Schoolbook" panose="02040604050505020304" pitchFamily="18" charset="0"/>
              </a:rPr>
              <a:t>FOR INQUIRIES AND PREPARED BY:</a:t>
            </a:r>
          </a:p>
          <a:p>
            <a:pPr algn="ctr"/>
            <a:r>
              <a:rPr lang="en-US" sz="3200" b="1" dirty="0" smtClean="0">
                <a:solidFill>
                  <a:srgbClr val="FF0000"/>
                </a:solidFill>
                <a:effectLst>
                  <a:outerShdw blurRad="38100" dist="38100" dir="2700000" algn="tl">
                    <a:srgbClr val="000000">
                      <a:alpha val="43137"/>
                    </a:srgbClr>
                  </a:outerShdw>
                </a:effectLst>
                <a:latin typeface="Century Schoolbook" panose="02040604050505020304" pitchFamily="18" charset="0"/>
              </a:rPr>
              <a:t>JUDY DE PAZ</a:t>
            </a:r>
          </a:p>
          <a:p>
            <a:pPr algn="ctr"/>
            <a:r>
              <a:rPr lang="en-US" b="1" dirty="0" smtClean="0">
                <a:solidFill>
                  <a:srgbClr val="205454"/>
                </a:solidFill>
                <a:effectLst>
                  <a:outerShdw blurRad="38100" dist="38100" dir="2700000" algn="tl">
                    <a:srgbClr val="000000">
                      <a:alpha val="43137"/>
                    </a:srgbClr>
                  </a:outerShdw>
                </a:effectLst>
                <a:latin typeface="Century Schoolbook" panose="02040604050505020304" pitchFamily="18" charset="0"/>
              </a:rPr>
              <a:t>YOUR SMDC PROPERTY SPECIALIST</a:t>
            </a:r>
          </a:p>
          <a:p>
            <a:pPr algn="ctr"/>
            <a:r>
              <a:rPr lang="en-US" sz="2800" b="1" dirty="0" smtClean="0">
                <a:solidFill>
                  <a:srgbClr val="FF0000"/>
                </a:solidFill>
                <a:effectLst>
                  <a:outerShdw blurRad="38100" dist="38100" dir="2700000" algn="tl">
                    <a:srgbClr val="000000">
                      <a:alpha val="43137"/>
                    </a:srgbClr>
                  </a:outerShdw>
                </a:effectLst>
                <a:latin typeface="Century Schoolbook" panose="02040604050505020304" pitchFamily="18" charset="0"/>
              </a:rPr>
              <a:t>09278509682</a:t>
            </a:r>
          </a:p>
          <a:p>
            <a:pPr algn="ctr"/>
            <a:r>
              <a:rPr lang="en-US" sz="2800" b="1" dirty="0">
                <a:solidFill>
                  <a:srgbClr val="205454"/>
                </a:solidFill>
                <a:effectLst>
                  <a:outerShdw blurRad="38100" dist="38100" dir="2700000" algn="tl">
                    <a:srgbClr val="000000">
                      <a:alpha val="43137"/>
                    </a:srgbClr>
                  </a:outerShdw>
                </a:effectLst>
                <a:latin typeface="Century Schoolbook" panose="02040604050505020304" pitchFamily="18" charset="0"/>
              </a:rPr>
              <a:t>d</a:t>
            </a:r>
            <a:r>
              <a:rPr lang="en-US" sz="2800" b="1" dirty="0" smtClean="0">
                <a:solidFill>
                  <a:srgbClr val="205454"/>
                </a:solidFill>
                <a:effectLst>
                  <a:outerShdw blurRad="38100" dist="38100" dir="2700000" algn="tl">
                    <a:srgbClr val="000000">
                      <a:alpha val="43137"/>
                    </a:srgbClr>
                  </a:outerShdw>
                </a:effectLst>
                <a:latin typeface="Century Schoolbook" panose="02040604050505020304" pitchFamily="18" charset="0"/>
              </a:rPr>
              <a:t>epazjudy.smdc@gmail.com</a:t>
            </a:r>
            <a:endParaRPr lang="en-US" sz="2800" b="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sp>
        <p:nvSpPr>
          <p:cNvPr id="15" name="TextBox 14"/>
          <p:cNvSpPr txBox="1"/>
          <p:nvPr/>
        </p:nvSpPr>
        <p:spPr>
          <a:xfrm>
            <a:off x="6365228" y="3896062"/>
            <a:ext cx="3081130" cy="369332"/>
          </a:xfrm>
          <a:prstGeom prst="rect">
            <a:avLst/>
          </a:prstGeom>
          <a:noFill/>
        </p:spPr>
        <p:txBody>
          <a:bodyPr wrap="square" rtlCol="0">
            <a:spAutoFit/>
          </a:bodyPr>
          <a:lstStyle/>
          <a:p>
            <a:pPr algn="ctr"/>
            <a:endParaRPr lang="en-US" b="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sp>
        <p:nvSpPr>
          <p:cNvPr id="16" name="TextBox 15"/>
          <p:cNvSpPr txBox="1"/>
          <p:nvPr/>
        </p:nvSpPr>
        <p:spPr>
          <a:xfrm>
            <a:off x="6365228" y="5027794"/>
            <a:ext cx="3081130" cy="369332"/>
          </a:xfrm>
          <a:prstGeom prst="rect">
            <a:avLst/>
          </a:prstGeom>
          <a:noFill/>
        </p:spPr>
        <p:txBody>
          <a:bodyPr wrap="square" rtlCol="0">
            <a:spAutoFit/>
          </a:bodyPr>
          <a:lstStyle/>
          <a:p>
            <a:pPr algn="ctr"/>
            <a:endParaRPr lang="en-US" b="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49440" y="222892"/>
            <a:ext cx="2061294" cy="1284186"/>
          </a:xfrm>
          <a:prstGeom prst="rect">
            <a:avLst/>
          </a:prstGeom>
        </p:spPr>
      </p:pic>
    </p:spTree>
    <p:extLst>
      <p:ext uri="{BB962C8B-B14F-4D97-AF65-F5344CB8AC3E}">
        <p14:creationId xmlns:p14="http://schemas.microsoft.com/office/powerpoint/2010/main" val="259340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2311" y="1574754"/>
            <a:ext cx="12087377" cy="4871619"/>
            <a:chOff x="104623" y="1629958"/>
            <a:chExt cx="12087377" cy="4871619"/>
          </a:xfrm>
        </p:grpSpPr>
        <p:sp>
          <p:nvSpPr>
            <p:cNvPr id="4" name="Round Diagonal Corner Rectangle 3"/>
            <p:cNvSpPr/>
            <p:nvPr/>
          </p:nvSpPr>
          <p:spPr>
            <a:xfrm>
              <a:off x="104623" y="1629958"/>
              <a:ext cx="2995160" cy="4871619"/>
            </a:xfrm>
            <a:prstGeom prst="round2DiagRect">
              <a:avLst/>
            </a:prstGeom>
            <a:solidFill>
              <a:srgbClr val="D5E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effectLst>
                    <a:outerShdw blurRad="38100" dist="38100" dir="2700000" algn="tl">
                      <a:srgbClr val="000000">
                        <a:alpha val="43137"/>
                      </a:srgbClr>
                    </a:outerShdw>
                  </a:effectLst>
                  <a:latin typeface="Century Schoolbook" panose="02040604050505020304" pitchFamily="18" charset="0"/>
                  <a:cs typeface="Times New Roman" panose="02020603050405020304" pitchFamily="18" charset="0"/>
                </a:rPr>
                <a:t>CALMING SUBURBAN GARDEN COMMUNITY</a:t>
              </a:r>
            </a:p>
            <a:p>
              <a:pPr algn="just"/>
              <a:endParaRPr lang="en-US" sz="1000" dirty="0">
                <a:solidFill>
                  <a:schemeClr val="tx1"/>
                </a:solidFill>
                <a:cs typeface="Times New Roman" panose="02020603050405020304" pitchFamily="18"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Lush gardens and open spaces that will provide relaxing environment and contributes to a healthy lifestyle that enhances productivity and creativity.</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Ample linear parks that  allow breathable and greenery views between buildings that provides natural light flow through units.</a:t>
              </a: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Complete amenities for physical and recreational activities that  promote camaraderie and healthy lifestyle to all residents.</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Resort-styled swimming pools surrounded by greeneries for a refreshing family bonding activities</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Safe and secure environment</a:t>
              </a:r>
            </a:p>
            <a:p>
              <a:endParaRPr lang="en-US" sz="1200" dirty="0">
                <a:solidFill>
                  <a:schemeClr val="tx1"/>
                </a:solidFill>
                <a:cs typeface="Times New Roman" panose="02020603050405020304" pitchFamily="18" charset="0"/>
              </a:endParaRPr>
            </a:p>
          </p:txBody>
        </p:sp>
        <p:sp>
          <p:nvSpPr>
            <p:cNvPr id="5" name="Round Diagonal Corner Rectangle 4"/>
            <p:cNvSpPr/>
            <p:nvPr/>
          </p:nvSpPr>
          <p:spPr>
            <a:xfrm>
              <a:off x="6166101" y="1629958"/>
              <a:ext cx="2995160" cy="4778421"/>
            </a:xfrm>
            <a:prstGeom prst="round2DiagRect">
              <a:avLst/>
            </a:prstGeom>
            <a:solidFill>
              <a:srgbClr val="A9C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SUSTAINABLE MASTER-PLANNED DEVELOPMENT</a:t>
              </a:r>
            </a:p>
            <a:p>
              <a:endPar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Well-connected, well-planned, walkable and eco-friendly development.</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Walking distance to a mall, theme park and business parks in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Sta</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Rosa for a more convenient lifestyle.</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Complete development that will feature an integrated commercial area that will provide the immediate needs of the residents and will reduce carbon footprint.</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Bike-friendly community</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SMDC’s continues community development programs that promotes a sense of community and camaraderie in the neighborhood.</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Thorough flood, traffic, geo-resistivity and soil study to ensure a safe, earthquake resistant and flood-free development.</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Safe and secured community that will be managed by a professional property management team.</a:t>
              </a:r>
            </a:p>
          </p:txBody>
        </p:sp>
        <p:sp>
          <p:nvSpPr>
            <p:cNvPr id="6" name="Round Diagonal Corner Rectangle 5"/>
            <p:cNvSpPr/>
            <p:nvPr/>
          </p:nvSpPr>
          <p:spPr>
            <a:xfrm>
              <a:off x="9196840" y="1629958"/>
              <a:ext cx="2995160" cy="4778421"/>
            </a:xfrm>
            <a:prstGeom prst="round2DiagRect">
              <a:avLst/>
            </a:prstGeom>
            <a:solidFill>
              <a:srgbClr val="96C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effectLst>
                    <a:outerShdw blurRad="38100" dist="38100" dir="2700000" algn="tl">
                      <a:srgbClr val="000000">
                        <a:alpha val="43137"/>
                      </a:srgbClr>
                    </a:outerShdw>
                  </a:effectLst>
                  <a:latin typeface="Century Schoolbook" panose="02040604050505020304" pitchFamily="18" charset="0"/>
                  <a:cs typeface="Times New Roman" panose="02020603050405020304" pitchFamily="18" charset="0"/>
                </a:rPr>
                <a:t>A LUCRATIVE INVESTMENT</a:t>
              </a:r>
              <a:endParaRPr lang="en-US" sz="1200" dirty="0">
                <a:solidFill>
                  <a:schemeClr val="tx1"/>
                </a:solidFill>
                <a:effectLst>
                  <a:outerShdw blurRad="38100" dist="38100" dir="2700000" algn="tl">
                    <a:srgbClr val="000000">
                      <a:alpha val="43137"/>
                    </a:srgbClr>
                  </a:outerShdw>
                </a:effectLst>
                <a:latin typeface="Century Schoolbook" panose="02040604050505020304" pitchFamily="18" charset="0"/>
                <a:cs typeface="Times New Roman" panose="02020603050405020304" pitchFamily="18" charset="0"/>
              </a:endParaRPr>
            </a:p>
            <a:p>
              <a:pPr algn="ctr"/>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Minimal capital investment thru affordable and flexible payment terms that will provide maximum returns thru rental and property value appreciation.</a:t>
              </a:r>
            </a:p>
            <a:p>
              <a:endParaRPr lang="en-P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Complete and connected residential communities will always command high real estate value </a:t>
              </a:r>
            </a:p>
            <a:p>
              <a:endParaRPr lang="en-P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Exceptional upkeep and management of the community will ensure that the investment will last a lifetime, and will appreciate over time </a:t>
              </a:r>
            </a:p>
            <a:p>
              <a:endParaRPr lang="en-P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A home investment for leasing that will cater to the local upgraders, working professionals and expats from the highly industrialized city of Sta. Rosa</a:t>
              </a:r>
            </a:p>
            <a:p>
              <a:endParaRPr lang="en-P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Can be used as serviced-apartment for expats and local </a:t>
              </a:r>
              <a:r>
                <a:rPr lang="en-PH" sz="1000" dirty="0" err="1">
                  <a:solidFill>
                    <a:schemeClr val="tx1"/>
                  </a:solidFill>
                  <a:latin typeface="Tahoma" panose="020B0604030504040204" pitchFamily="34" charset="0"/>
                  <a:ea typeface="Tahoma" panose="020B0604030504040204" pitchFamily="34" charset="0"/>
                  <a:cs typeface="Tahoma" panose="020B0604030504040204" pitchFamily="34" charset="0"/>
                </a:rPr>
                <a:t>staycasioners</a:t>
              </a:r>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endParaRPr lang="en-P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PH" sz="1000" dirty="0">
                  <a:solidFill>
                    <a:schemeClr val="tx1"/>
                  </a:solidFill>
                  <a:latin typeface="Tahoma" panose="020B0604030504040204" pitchFamily="34" charset="0"/>
                  <a:ea typeface="Tahoma" panose="020B0604030504040204" pitchFamily="34" charset="0"/>
                  <a:cs typeface="Tahoma" panose="020B0604030504040204" pitchFamily="34" charset="0"/>
                </a:rPr>
                <a:t>Convenient and hassle-free leasing services</a:t>
              </a:r>
            </a:p>
          </p:txBody>
        </p:sp>
        <p:sp>
          <p:nvSpPr>
            <p:cNvPr id="10" name="Round Diagonal Corner Rectangle 9"/>
            <p:cNvSpPr/>
            <p:nvPr/>
          </p:nvSpPr>
          <p:spPr>
            <a:xfrm>
              <a:off x="3135362" y="1629958"/>
              <a:ext cx="2995160" cy="4778421"/>
            </a:xfrm>
            <a:prstGeom prst="round2DiagRect">
              <a:avLst/>
            </a:prstGeom>
            <a:solidFill>
              <a:srgbClr val="BAD8D3"/>
            </a:solidFill>
            <a:ln>
              <a:solidFill>
                <a:srgbClr val="D5E7E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IDEAL HOMES FOR WORKING FAMILIES</a:t>
              </a:r>
            </a:p>
            <a:p>
              <a:pPr algn="ctr"/>
              <a:endPar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Serene environment that provides utmost relaxation after busy days of work.</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Strategically positioned along the enterprise belt of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Sta</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Rosa, Laguna that upholds more quality family time.</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Near schools, malls and theme parks for immediate family needs and entertainment.</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Child-friendly community that feature ample open play area for kids to enjoy.</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Complete resort-styled amenities and recreational facilities for family bonding activities.</a:t>
              </a:r>
            </a:p>
            <a:p>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Safe and secure community for kids and adults.</a:t>
              </a:r>
            </a:p>
          </p:txBody>
        </p:sp>
      </p:grpSp>
      <p:sp>
        <p:nvSpPr>
          <p:cNvPr id="11" name="Rectangle 10">
            <a:extLst>
              <a:ext uri="{FF2B5EF4-FFF2-40B4-BE49-F238E27FC236}">
                <a16:creationId xmlns:a16="http://schemas.microsoft.com/office/drawing/2014/main" xmlns="" id="{D7FA1DD7-87CA-427D-B75B-622A7ADD2D79}"/>
              </a:ext>
            </a:extLst>
          </p:cNvPr>
          <p:cNvSpPr/>
          <p:nvPr/>
        </p:nvSpPr>
        <p:spPr>
          <a:xfrm>
            <a:off x="1004776" y="283218"/>
            <a:ext cx="10182448" cy="1169551"/>
          </a:xfrm>
          <a:prstGeom prst="rect">
            <a:avLst/>
          </a:prstGeom>
        </p:spPr>
        <p:txBody>
          <a:bodyPr wrap="square">
            <a:spAutoFit/>
          </a:bodyPr>
          <a:lstStyle/>
          <a:p>
            <a:pPr algn="ctr"/>
            <a:r>
              <a:rPr lang="en-US" sz="1400" i="1" dirty="0">
                <a:solidFill>
                  <a:srgbClr val="205454"/>
                </a:solidFill>
                <a:effectLst>
                  <a:outerShdw blurRad="38100" dist="38100" dir="2700000" algn="tl">
                    <a:srgbClr val="000000">
                      <a:alpha val="43137"/>
                    </a:srgbClr>
                  </a:outerShdw>
                </a:effectLst>
                <a:latin typeface="Century Schoolbook" panose="02040604050505020304" pitchFamily="18" charset="0"/>
              </a:rPr>
              <a:t>	An exclusive, gated tranquil community in the midst of the highly progressive city of Sta. Rosa, Laguna. Calm Residences is a suburban walkable garden community with easy access to commercial spaces and transport hubs. It features interconnected linear parks, complete resort styled amenities and sports facilities, lobbies and lounges with strong Wi-Fi connections for families and working professionals who long to live in a safe, secure and tranquil home for him and his family.</a:t>
            </a:r>
            <a:endParaRPr lang="en-US" sz="1600" i="1" dirty="0">
              <a:solidFill>
                <a:srgbClr val="205454"/>
              </a:solidFill>
              <a:effectLst>
                <a:outerShdw blurRad="38100" dist="38100" dir="2700000" algn="tl">
                  <a:srgbClr val="000000">
                    <a:alpha val="43137"/>
                  </a:srgbClr>
                </a:outerShdw>
              </a:effectLst>
              <a:latin typeface="Century Schoolbook" panose="02040604050505020304" pitchFamily="18" charset="0"/>
            </a:endParaRPr>
          </a:p>
        </p:txBody>
      </p:sp>
      <p:sp>
        <p:nvSpPr>
          <p:cNvPr id="12" name="Rectangle 28">
            <a:extLst>
              <a:ext uri="{FF2B5EF4-FFF2-40B4-BE49-F238E27FC236}">
                <a16:creationId xmlns:a16="http://schemas.microsoft.com/office/drawing/2014/main" xmlns="" id="{C747B1F7-B3E6-4B39-8609-EDDC36F19A39}"/>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5" name="Picture 4"/>
          <p:cNvPicPr>
            <a:picLocks noChangeAspect="1" noChangeArrowheads="1"/>
          </p:cNvPicPr>
          <p:nvPr/>
        </p:nvPicPr>
        <p:blipFill>
          <a:blip r:embed="rId3"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142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3380836-972C-4554-95D5-6D9327C80C73}"/>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 </a:t>
            </a:r>
            <a:r>
              <a:rPr lang="en-PH" altLang="en-US" sz="900" b="1" dirty="0"/>
              <a:t>Plans, pricing and details subject to change without prior notice. T</a:t>
            </a:r>
            <a:r>
              <a:rPr lang="en-PH" sz="900" b="1" dirty="0"/>
              <a:t>his material is not for reproduction or distribution without prior consent of the developer.</a:t>
            </a:r>
            <a:endParaRPr lang="en-US" altLang="en-US" sz="900" b="1" dirty="0"/>
          </a:p>
        </p:txBody>
      </p:sp>
      <p:sp>
        <p:nvSpPr>
          <p:cNvPr id="23" name="TextBox 22"/>
          <p:cNvSpPr txBox="1"/>
          <p:nvPr/>
        </p:nvSpPr>
        <p:spPr>
          <a:xfrm>
            <a:off x="7011503" y="523534"/>
            <a:ext cx="3951771" cy="1384995"/>
          </a:xfrm>
          <a:prstGeom prst="rect">
            <a:avLst/>
          </a:prstGeom>
          <a:noFill/>
        </p:spPr>
        <p:txBody>
          <a:bodyPr wrap="square" rtlCol="0">
            <a:spAutoFit/>
          </a:bodyPr>
          <a:lstStyle/>
          <a:p>
            <a:r>
              <a:rPr lang="en-US" sz="12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SHOPPING &amp; LEISURE</a:t>
            </a:r>
          </a:p>
          <a:p>
            <a:pPr marL="285750" indent="-285750">
              <a:buFont typeface="Arial" panose="020B0604020202020204" pitchFamily="34" charset="0"/>
              <a:buChar char="•"/>
            </a:pPr>
            <a:r>
              <a:rPr lang="en-US" sz="1200" dirty="0" err="1">
                <a:latin typeface="Tahoma" panose="020B0604030504040204" pitchFamily="34" charset="0"/>
                <a:ea typeface="Tahoma" panose="020B0604030504040204" pitchFamily="34" charset="0"/>
                <a:cs typeface="Tahoma" panose="020B0604030504040204" pitchFamily="34" charset="0"/>
              </a:rPr>
              <a:t>WalterMart</a:t>
            </a:r>
            <a:r>
              <a:rPr lang="en-US" sz="1200" dirty="0">
                <a:latin typeface="Tahoma" panose="020B0604030504040204" pitchFamily="34" charset="0"/>
                <a:ea typeface="Tahoma" panose="020B0604030504040204" pitchFamily="34" charset="0"/>
                <a:cs typeface="Tahoma" panose="020B0604030504040204" pitchFamily="34" charset="0"/>
              </a:rPr>
              <a:t> Santa Rosa – Balibago: +/-0.30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Enchanted Kingdom: +/- 1.10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Robinsons Santa Rosa: +/- 5.10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SM City Santa Rosa: +/- 6.30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Vista Mall Santa Rosa: +/- 6.70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Ayala Malls </a:t>
            </a:r>
            <a:r>
              <a:rPr lang="en-US" sz="1200" dirty="0" err="1">
                <a:latin typeface="Tahoma" panose="020B0604030504040204" pitchFamily="34" charset="0"/>
                <a:ea typeface="Tahoma" panose="020B0604030504040204" pitchFamily="34" charset="0"/>
                <a:cs typeface="Tahoma" panose="020B0604030504040204" pitchFamily="34" charset="0"/>
              </a:rPr>
              <a:t>Solenad</a:t>
            </a:r>
            <a:r>
              <a:rPr lang="en-US" sz="1200" dirty="0">
                <a:latin typeface="Tahoma" panose="020B0604030504040204" pitchFamily="34" charset="0"/>
                <a:ea typeface="Tahoma" panose="020B0604030504040204" pitchFamily="34" charset="0"/>
                <a:cs typeface="Tahoma" panose="020B0604030504040204" pitchFamily="34" charset="0"/>
              </a:rPr>
              <a:t>: +/- 7.20 kms</a:t>
            </a:r>
          </a:p>
        </p:txBody>
      </p:sp>
      <p:sp>
        <p:nvSpPr>
          <p:cNvPr id="24" name="TextBox 23"/>
          <p:cNvSpPr txBox="1"/>
          <p:nvPr/>
        </p:nvSpPr>
        <p:spPr>
          <a:xfrm>
            <a:off x="7026602" y="1996792"/>
            <a:ext cx="4050973" cy="1200329"/>
          </a:xfrm>
          <a:prstGeom prst="rect">
            <a:avLst/>
          </a:prstGeom>
          <a:noFill/>
        </p:spPr>
        <p:txBody>
          <a:bodyPr wrap="square" rtlCol="0">
            <a:spAutoFit/>
          </a:bodyPr>
          <a:lstStyle/>
          <a:p>
            <a:r>
              <a:rPr lang="en-US" sz="12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HOSPITALS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Sta. Rosa Hospital and Medical Center: +/- 0.45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Citi Medical Hospital: +/- 0.65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High Precision Sta. Rosa: +4.1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St. </a:t>
            </a:r>
            <a:r>
              <a:rPr lang="en-US" sz="1200" dirty="0" err="1">
                <a:latin typeface="Tahoma" panose="020B0604030504040204" pitchFamily="34" charset="0"/>
                <a:ea typeface="Tahoma" panose="020B0604030504040204" pitchFamily="34" charset="0"/>
                <a:cs typeface="Tahoma" panose="020B0604030504040204" pitchFamily="34" charset="0"/>
              </a:rPr>
              <a:t>james</a:t>
            </a:r>
            <a:r>
              <a:rPr lang="en-US" sz="1200" dirty="0">
                <a:latin typeface="Tahoma" panose="020B0604030504040204" pitchFamily="34" charset="0"/>
                <a:ea typeface="Tahoma" panose="020B0604030504040204" pitchFamily="34" charset="0"/>
                <a:cs typeface="Tahoma" panose="020B0604030504040204" pitchFamily="34" charset="0"/>
              </a:rPr>
              <a:t> Hospital: +/- 4.50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Medical City South Luzon: +/- 6.00 kms</a:t>
            </a:r>
          </a:p>
        </p:txBody>
      </p:sp>
      <p:sp>
        <p:nvSpPr>
          <p:cNvPr id="25" name="TextBox 24"/>
          <p:cNvSpPr txBox="1"/>
          <p:nvPr/>
        </p:nvSpPr>
        <p:spPr>
          <a:xfrm>
            <a:off x="7026602" y="3285384"/>
            <a:ext cx="4631998" cy="1384995"/>
          </a:xfrm>
          <a:prstGeom prst="rect">
            <a:avLst/>
          </a:prstGeom>
          <a:noFill/>
        </p:spPr>
        <p:txBody>
          <a:bodyPr wrap="square" rtlCol="0">
            <a:spAutoFit/>
          </a:bodyPr>
          <a:lstStyle/>
          <a:p>
            <a:r>
              <a:rPr lang="en-US" sz="12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SCHOOLS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Laguna Northwestern College: +/- 055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Dominican College of Sta. Rosa: +/- 1.40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Green Fields Integrated School of Laguna, Inc.: +/- 1.90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Our Lady of Assumption College: +/- 3.30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De La Salle University – Laguna Campus: +/- 8.90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Xavier School </a:t>
            </a:r>
            <a:r>
              <a:rPr lang="en-US" sz="1200" dirty="0" err="1">
                <a:latin typeface="Tahoma" panose="020B0604030504040204" pitchFamily="34" charset="0"/>
                <a:ea typeface="Tahoma" panose="020B0604030504040204" pitchFamily="34" charset="0"/>
                <a:cs typeface="Tahoma" panose="020B0604030504040204" pitchFamily="34" charset="0"/>
              </a:rPr>
              <a:t>Nuvali</a:t>
            </a:r>
            <a:r>
              <a:rPr lang="en-US" sz="1200" dirty="0">
                <a:latin typeface="Tahoma" panose="020B0604030504040204" pitchFamily="34" charset="0"/>
                <a:ea typeface="Tahoma" panose="020B0604030504040204" pitchFamily="34" charset="0"/>
                <a:cs typeface="Tahoma" panose="020B0604030504040204" pitchFamily="34" charset="0"/>
              </a:rPr>
              <a:t>: +/- 11.20 kms</a:t>
            </a:r>
          </a:p>
        </p:txBody>
      </p:sp>
      <p:sp>
        <p:nvSpPr>
          <p:cNvPr id="32" name="TextBox 31"/>
          <p:cNvSpPr txBox="1"/>
          <p:nvPr/>
        </p:nvSpPr>
        <p:spPr>
          <a:xfrm>
            <a:off x="7011503" y="4758642"/>
            <a:ext cx="3723890" cy="1384995"/>
          </a:xfrm>
          <a:prstGeom prst="rect">
            <a:avLst/>
          </a:prstGeom>
          <a:noFill/>
        </p:spPr>
        <p:txBody>
          <a:bodyPr wrap="square" rtlCol="0">
            <a:spAutoFit/>
          </a:bodyPr>
          <a:lstStyle/>
          <a:p>
            <a:r>
              <a:rPr lang="en-US" sz="12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INDUSTRIAL PARKS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Meridian Industrial Complex: +/- 1.10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Daystar Industrial Park: +/- 2.20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Toyota Motor Philippines: +/- 2.70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Greenfield Auto Park: +/- 6.50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Lakeside </a:t>
            </a:r>
            <a:r>
              <a:rPr lang="en-US" sz="1200" dirty="0" err="1">
                <a:latin typeface="Tahoma" panose="020B0604030504040204" pitchFamily="34" charset="0"/>
                <a:ea typeface="Tahoma" panose="020B0604030504040204" pitchFamily="34" charset="0"/>
                <a:cs typeface="Tahoma" panose="020B0604030504040204" pitchFamily="34" charset="0"/>
              </a:rPr>
              <a:t>Evozone</a:t>
            </a:r>
            <a:r>
              <a:rPr lang="en-US" sz="1200" dirty="0">
                <a:latin typeface="Tahoma" panose="020B0604030504040204" pitchFamily="34" charset="0"/>
                <a:ea typeface="Tahoma" panose="020B0604030504040204" pitchFamily="34" charset="0"/>
                <a:cs typeface="Tahoma" panose="020B0604030504040204" pitchFamily="34" charset="0"/>
              </a:rPr>
              <a:t>: +/- 8.00 kms</a:t>
            </a:r>
          </a:p>
          <a:p>
            <a:pPr marL="285750" indent="-2857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Laguna Technopark Inc.: +/- 9.30 kms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817" y="1361912"/>
            <a:ext cx="6545776" cy="4134175"/>
          </a:xfrm>
          <a:prstGeom prst="rect">
            <a:avLst/>
          </a:prstGeom>
        </p:spPr>
      </p:pic>
      <p:pic>
        <p:nvPicPr>
          <p:cNvPr id="10" name="Picture 4"/>
          <p:cNvPicPr>
            <a:picLocks noChangeAspect="1" noChangeArrowheads="1"/>
          </p:cNvPicPr>
          <p:nvPr/>
        </p:nvPicPr>
        <p:blipFill>
          <a:blip r:embed="rId4"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72D33618-D97D-4297-A4B1-23F741C462C4}"/>
              </a:ext>
            </a:extLst>
          </p:cNvPr>
          <p:cNvSpPr txBox="1"/>
          <p:nvPr/>
        </p:nvSpPr>
        <p:spPr>
          <a:xfrm>
            <a:off x="251340" y="136781"/>
            <a:ext cx="3440365"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VICINITY MAP</a:t>
            </a:r>
            <a:endParaRPr lang="en-US" sz="3200" dirty="0">
              <a:solidFill>
                <a:srgbClr val="205454"/>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307046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a:extLst>
              <a:ext uri="{FF2B5EF4-FFF2-40B4-BE49-F238E27FC236}">
                <a16:creationId xmlns:a16="http://schemas.microsoft.com/office/drawing/2014/main" xmlns="" id="{A3380836-972C-4554-95D5-6D9327C80C73}"/>
              </a:ext>
            </a:extLst>
          </p:cNvPr>
          <p:cNvSpPr>
            <a:spLocks noChangeArrowheads="1"/>
          </p:cNvSpPr>
          <p:nvPr/>
        </p:nvSpPr>
        <p:spPr bwMode="auto">
          <a:xfrm>
            <a:off x="317" y="6631468"/>
            <a:ext cx="9187958" cy="22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PH" altLang="en-US" sz="900" b="1" dirty="0" smtClean="0"/>
              <a:t>Plans</a:t>
            </a:r>
            <a:r>
              <a:rPr lang="en-PH" altLang="en-US" sz="900" b="1" dirty="0"/>
              <a:t>, pricing and details subject to change without prior notice. T</a:t>
            </a:r>
            <a:r>
              <a:rPr lang="en-PH" sz="900" b="1" dirty="0"/>
              <a:t>his material is not for reproduction or distribution without prior consent of the developer.</a:t>
            </a:r>
            <a:endParaRPr lang="en-US" altLang="en-US" sz="900" b="1" dirty="0"/>
          </a:p>
        </p:txBody>
      </p:sp>
      <p:pic>
        <p:nvPicPr>
          <p:cNvPr id="1026" name="Picture 2" descr="distance buses in the car park"/>
          <p:cNvPicPr>
            <a:picLocks noChangeAspect="1" noChangeArrowheads="1"/>
          </p:cNvPicPr>
          <p:nvPr/>
        </p:nvPicPr>
        <p:blipFill rotWithShape="1">
          <a:blip r:embed="rId3">
            <a:extLst>
              <a:ext uri="{28A0092B-C50C-407E-A947-70E740481C1C}">
                <a14:useLocalDpi xmlns:a14="http://schemas.microsoft.com/office/drawing/2010/main" val="0"/>
              </a:ext>
            </a:extLst>
          </a:blip>
          <a:srcRect l="13469"/>
          <a:stretch/>
        </p:blipFill>
        <p:spPr bwMode="auto">
          <a:xfrm>
            <a:off x="86476" y="1375679"/>
            <a:ext cx="5569862" cy="4106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17579" y="871765"/>
            <a:ext cx="3159181" cy="1785104"/>
          </a:xfrm>
          <a:prstGeom prst="rect">
            <a:avLst/>
          </a:prstGeom>
          <a:noFill/>
        </p:spPr>
        <p:txBody>
          <a:bodyPr wrap="square" rtlCol="0">
            <a:spAutoFit/>
          </a:bodyPr>
          <a:lstStyle/>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BALIBAGO COMPLEX TERMINAL </a:t>
            </a:r>
          </a:p>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(1.7 kms)</a:t>
            </a:r>
          </a:p>
          <a:p>
            <a:r>
              <a:rPr lang="en-US" sz="1100" b="1" dirty="0">
                <a:solidFill>
                  <a:srgbClr val="205454"/>
                </a:solidFill>
                <a:latin typeface="Century Schoolbook" panose="02040604050505020304" pitchFamily="18" charset="0"/>
                <a:ea typeface="Tahoma" panose="020B0604030504040204" pitchFamily="34" charset="0"/>
                <a:cs typeface="Tahoma" panose="020B0604030504040204" pitchFamily="34" charset="0"/>
              </a:rPr>
              <a:t>Bus Routes:</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Tagaytay </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Sta Cruz, Laguna</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San Pablo City</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Alabang</a:t>
            </a: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Cubao</a:t>
            </a:r>
            <a:r>
              <a:rPr lang="en-US" sz="1100" dirty="0">
                <a:latin typeface="Tahoma" panose="020B0604030504040204" pitchFamily="34" charset="0"/>
                <a:ea typeface="Tahoma" panose="020B0604030504040204" pitchFamily="34" charset="0"/>
                <a:cs typeface="Tahoma" panose="020B0604030504040204" pitchFamily="34" charset="0"/>
              </a:rPr>
              <a:t> – EDSA</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LRT </a:t>
            </a:r>
            <a:r>
              <a:rPr lang="en-US" sz="1100" dirty="0" err="1">
                <a:latin typeface="Tahoma" panose="020B0604030504040204" pitchFamily="34" charset="0"/>
                <a:ea typeface="Tahoma" panose="020B0604030504040204" pitchFamily="34" charset="0"/>
                <a:cs typeface="Tahoma" panose="020B0604030504040204" pitchFamily="34" charset="0"/>
              </a:rPr>
              <a:t>Buendia</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Lawton</a:t>
            </a:r>
          </a:p>
        </p:txBody>
      </p:sp>
      <p:sp>
        <p:nvSpPr>
          <p:cNvPr id="25" name="TextBox 24"/>
          <p:cNvSpPr txBox="1"/>
          <p:nvPr/>
        </p:nvSpPr>
        <p:spPr>
          <a:xfrm>
            <a:off x="8968163" y="2752618"/>
            <a:ext cx="3114955" cy="1615827"/>
          </a:xfrm>
          <a:prstGeom prst="rect">
            <a:avLst/>
          </a:prstGeom>
          <a:noFill/>
        </p:spPr>
        <p:txBody>
          <a:bodyPr wrap="none" rtlCol="0">
            <a:spAutoFit/>
          </a:bodyPr>
          <a:lstStyle/>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SANTA ROSA INTEGRATED TERMNAL</a:t>
            </a:r>
          </a:p>
          <a:p>
            <a:r>
              <a:rPr lang="en-US" sz="1100" dirty="0">
                <a:solidFill>
                  <a:srgbClr val="205454"/>
                </a:solidFill>
                <a:latin typeface="Century Schoolbook" panose="02040604050505020304" pitchFamily="18" charset="0"/>
                <a:ea typeface="Tahoma" panose="020B0604030504040204" pitchFamily="34" charset="0"/>
                <a:cs typeface="Tahoma" panose="020B0604030504040204" pitchFamily="34" charset="0"/>
              </a:rPr>
              <a:t>Jeepney Routes:</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Alabang</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Muntinlupa</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San Pedro, Laguna</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Binan, Laguna</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Santa Rosa, Laguna</a:t>
            </a:r>
          </a:p>
          <a:p>
            <a:pPr marL="285750" indent="-285750">
              <a:buFont typeface="Arial" panose="020B0604020202020204" pitchFamily="34" charset="0"/>
              <a:buChar char="•"/>
            </a:pPr>
            <a:r>
              <a:rPr lang="en-US" sz="1100" dirty="0" err="1">
                <a:latin typeface="Tahoma" panose="020B0604030504040204" pitchFamily="34" charset="0"/>
                <a:ea typeface="Tahoma" panose="020B0604030504040204" pitchFamily="34" charset="0"/>
                <a:cs typeface="Tahoma" panose="020B0604030504040204" pitchFamily="34" charset="0"/>
              </a:rPr>
              <a:t>Cabuyao</a:t>
            </a:r>
            <a:r>
              <a:rPr lang="en-US" sz="1100" dirty="0">
                <a:latin typeface="Tahoma" panose="020B0604030504040204" pitchFamily="34" charset="0"/>
                <a:ea typeface="Tahoma" panose="020B0604030504040204" pitchFamily="34" charset="0"/>
                <a:cs typeface="Tahoma" panose="020B0604030504040204" pitchFamily="34" charset="0"/>
              </a:rPr>
              <a:t>, Laguna</a:t>
            </a:r>
          </a:p>
          <a:p>
            <a:pPr marL="285750" indent="-285750">
              <a:buFont typeface="Arial" panose="020B060402020202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Calamba, Laguna</a:t>
            </a:r>
          </a:p>
        </p:txBody>
      </p:sp>
      <p:sp>
        <p:nvSpPr>
          <p:cNvPr id="32" name="TextBox 31"/>
          <p:cNvSpPr txBox="1"/>
          <p:nvPr/>
        </p:nvSpPr>
        <p:spPr>
          <a:xfrm>
            <a:off x="5729431" y="871765"/>
            <a:ext cx="3238732" cy="2800767"/>
          </a:xfrm>
          <a:prstGeom prst="rect">
            <a:avLst/>
          </a:prstGeom>
          <a:noFill/>
        </p:spPr>
        <p:txBody>
          <a:bodyPr wrap="square" rtlCol="0">
            <a:spAutoFit/>
          </a:bodyPr>
          <a:lstStyle/>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SANTA ROSA INTEGRATED TERMNAL </a:t>
            </a:r>
          </a:p>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(3.8 kms)</a:t>
            </a:r>
          </a:p>
          <a:p>
            <a:r>
              <a:rPr lang="en-US" sz="1100" b="1" dirty="0">
                <a:solidFill>
                  <a:srgbClr val="205454"/>
                </a:solidFill>
                <a:latin typeface="Century Schoolbook" panose="02040604050505020304" pitchFamily="18" charset="0"/>
                <a:ea typeface="Tahoma" panose="020B0604030504040204" pitchFamily="34" charset="0"/>
                <a:cs typeface="Tahoma" panose="020B0604030504040204" pitchFamily="34" charset="0"/>
              </a:rPr>
              <a:t>Bus Routes:</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Novaliches, Quezon City by Dela Rosa Transit</a:t>
            </a: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Malanday</a:t>
            </a:r>
            <a:r>
              <a:rPr lang="en-US" sz="1100" dirty="0">
                <a:latin typeface="Tahoma" panose="020B0604030504040204" pitchFamily="34" charset="0"/>
                <a:ea typeface="Tahoma" panose="020B0604030504040204" pitchFamily="34" charset="0"/>
                <a:cs typeface="Tahoma" panose="020B0604030504040204" pitchFamily="34" charset="0"/>
              </a:rPr>
              <a:t>, </a:t>
            </a:r>
            <a:r>
              <a:rPr lang="en-US" sz="1100" dirty="0" err="1">
                <a:latin typeface="Tahoma" panose="020B0604030504040204" pitchFamily="34" charset="0"/>
                <a:ea typeface="Tahoma" panose="020B0604030504040204" pitchFamily="34" charset="0"/>
                <a:cs typeface="Tahoma" panose="020B0604030504040204" pitchFamily="34" charset="0"/>
              </a:rPr>
              <a:t>Valenzula</a:t>
            </a:r>
            <a:r>
              <a:rPr lang="en-US" sz="1100" dirty="0">
                <a:latin typeface="Tahoma" panose="020B0604030504040204" pitchFamily="34" charset="0"/>
                <a:ea typeface="Tahoma" panose="020B0604030504040204" pitchFamily="34" charset="0"/>
                <a:cs typeface="Tahoma" panose="020B0604030504040204" pitchFamily="34" charset="0"/>
              </a:rPr>
              <a:t> by King of Kings Transport</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Prieto Diaz, Bicol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Tabaco, Bicol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Legaspi, Bicol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Silago, Leyte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Ormoc, Leyte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Daet</a:t>
            </a:r>
            <a:r>
              <a:rPr lang="en-US" sz="1100" dirty="0">
                <a:latin typeface="Tahoma" panose="020B0604030504040204" pitchFamily="34" charset="0"/>
                <a:ea typeface="Tahoma" panose="020B0604030504040204" pitchFamily="34" charset="0"/>
                <a:cs typeface="Tahoma" panose="020B0604030504040204" pitchFamily="34" charset="0"/>
              </a:rPr>
              <a:t>, </a:t>
            </a:r>
            <a:r>
              <a:rPr lang="en-US" sz="1100" dirty="0" err="1">
                <a:latin typeface="Tahoma" panose="020B0604030504040204" pitchFamily="34" charset="0"/>
                <a:ea typeface="Tahoma" panose="020B0604030504040204" pitchFamily="34" charset="0"/>
                <a:cs typeface="Tahoma" panose="020B0604030504040204" pitchFamily="34" charset="0"/>
              </a:rPr>
              <a:t>Camarinez</a:t>
            </a:r>
            <a:r>
              <a:rPr lang="en-US" sz="1100" dirty="0">
                <a:latin typeface="Tahoma" panose="020B0604030504040204" pitchFamily="34" charset="0"/>
                <a:ea typeface="Tahoma" panose="020B0604030504040204" pitchFamily="34" charset="0"/>
                <a:cs typeface="Tahoma" panose="020B0604030504040204" pitchFamily="34" charset="0"/>
              </a:rPr>
              <a:t> Norte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Naval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Sawang</a:t>
            </a:r>
            <a:r>
              <a:rPr lang="en-US" sz="1100" dirty="0">
                <a:latin typeface="Tahoma" panose="020B0604030504040204" pitchFamily="34" charset="0"/>
                <a:ea typeface="Tahoma" panose="020B0604030504040204" pitchFamily="34" charset="0"/>
                <a:cs typeface="Tahoma" panose="020B0604030504040204" pitchFamily="34" charset="0"/>
              </a:rPr>
              <a:t> by </a:t>
            </a:r>
            <a:r>
              <a:rPr lang="en-US" sz="1100" dirty="0" err="1">
                <a:latin typeface="Tahoma" panose="020B0604030504040204" pitchFamily="34" charset="0"/>
                <a:ea typeface="Tahoma" panose="020B0604030504040204" pitchFamily="34" charset="0"/>
                <a:cs typeface="Tahoma" panose="020B0604030504040204" pitchFamily="34" charset="0"/>
              </a:rPr>
              <a:t>Philtranco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City </a:t>
            </a:r>
            <a:r>
              <a:rPr lang="en-US" sz="1100" dirty="0" err="1">
                <a:latin typeface="Tahoma" panose="020B0604030504040204" pitchFamily="34" charset="0"/>
                <a:ea typeface="Tahoma" panose="020B0604030504040204" pitchFamily="34" charset="0"/>
                <a:cs typeface="Tahoma" panose="020B0604030504040204" pitchFamily="34" charset="0"/>
              </a:rPr>
              <a:t>Lucena</a:t>
            </a:r>
            <a:r>
              <a:rPr lang="en-US" sz="1100" dirty="0">
                <a:latin typeface="Tahoma" panose="020B0604030504040204" pitchFamily="34" charset="0"/>
                <a:ea typeface="Tahoma" panose="020B0604030504040204" pitchFamily="34" charset="0"/>
                <a:cs typeface="Tahoma" panose="020B0604030504040204" pitchFamily="34" charset="0"/>
              </a:rPr>
              <a:t>, Quezon by DLTB Co.</a:t>
            </a:r>
          </a:p>
        </p:txBody>
      </p:sp>
      <p:sp>
        <p:nvSpPr>
          <p:cNvPr id="8" name="Rectangle 7"/>
          <p:cNvSpPr/>
          <p:nvPr/>
        </p:nvSpPr>
        <p:spPr>
          <a:xfrm>
            <a:off x="6096000" y="6457910"/>
            <a:ext cx="3309257" cy="215444"/>
          </a:xfrm>
          <a:prstGeom prst="rect">
            <a:avLst/>
          </a:prstGeom>
        </p:spPr>
        <p:txBody>
          <a:bodyPr wrap="square">
            <a:spAutoFit/>
          </a:bodyPr>
          <a:lstStyle/>
          <a:p>
            <a:r>
              <a:rPr lang="en-US" sz="800" dirty="0">
                <a:hlinkClick r:id="rId4"/>
              </a:rPr>
              <a:t>https://www.phbus.com/santa-rosa-laguna-integrated-bus-terminal/</a:t>
            </a:r>
            <a:r>
              <a:rPr lang="en-US" sz="800" dirty="0"/>
              <a:t> </a:t>
            </a:r>
          </a:p>
        </p:txBody>
      </p:sp>
      <p:sp>
        <p:nvSpPr>
          <p:cNvPr id="38" name="TextBox 37"/>
          <p:cNvSpPr txBox="1"/>
          <p:nvPr/>
        </p:nvSpPr>
        <p:spPr>
          <a:xfrm>
            <a:off x="5729431" y="3793790"/>
            <a:ext cx="3114955" cy="2462213"/>
          </a:xfrm>
          <a:prstGeom prst="rect">
            <a:avLst/>
          </a:prstGeom>
          <a:noFill/>
        </p:spPr>
        <p:txBody>
          <a:bodyPr wrap="none" rtlCol="0">
            <a:spAutoFit/>
          </a:bodyPr>
          <a:lstStyle/>
          <a:p>
            <a:r>
              <a:rPr lang="en-US" sz="1100" b="1" dirty="0">
                <a:solidFill>
                  <a:srgbClr val="205454"/>
                </a:solidFill>
                <a:effectLst>
                  <a:outerShdw blurRad="38100" dist="38100" dir="2700000" algn="tl">
                    <a:srgbClr val="000000">
                      <a:alpha val="43137"/>
                    </a:srgbClr>
                  </a:outerShdw>
                </a:effectLst>
                <a:latin typeface="Century Schoolbook" panose="02040604050505020304" pitchFamily="18" charset="0"/>
                <a:ea typeface="Tahoma" panose="020B0604030504040204" pitchFamily="34" charset="0"/>
                <a:cs typeface="Tahoma" panose="020B0604030504040204" pitchFamily="34" charset="0"/>
              </a:rPr>
              <a:t>SANTA ROSA INTEGRATED TERMNAL</a:t>
            </a:r>
          </a:p>
          <a:p>
            <a:r>
              <a:rPr lang="en-US" sz="1100" dirty="0">
                <a:solidFill>
                  <a:srgbClr val="205454"/>
                </a:solidFill>
                <a:latin typeface="Century Schoolbook" panose="02040604050505020304" pitchFamily="18" charset="0"/>
                <a:ea typeface="Tahoma" panose="020B0604030504040204" pitchFamily="34" charset="0"/>
                <a:cs typeface="Tahoma" panose="020B0604030504040204" pitchFamily="34" charset="0"/>
              </a:rPr>
              <a:t>UV Express Routes:</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Molino</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Bacoor</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Calamba</a:t>
            </a: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Savemore</a:t>
            </a:r>
            <a:r>
              <a:rPr lang="en-US" sz="1100" dirty="0">
                <a:latin typeface="Tahoma" panose="020B0604030504040204" pitchFamily="34" charset="0"/>
                <a:ea typeface="Tahoma" panose="020B0604030504040204" pitchFamily="34" charset="0"/>
                <a:cs typeface="Tahoma" panose="020B0604030504040204" pitchFamily="34" charset="0"/>
              </a:rPr>
              <a:t> Tagaytay</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City Manila</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San Lazaro</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Cubao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Marikina</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Masinag</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Taytay</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Aura</a:t>
            </a:r>
          </a:p>
          <a:p>
            <a:pPr marL="285750" indent="-285750">
              <a:buFont typeface="Arial" panose="020B0604020202020204" pitchFamily="34" charset="0"/>
              <a:buChar char="•"/>
            </a:pP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7348797" y="4174810"/>
            <a:ext cx="1370888" cy="1954381"/>
          </a:xfrm>
          <a:prstGeom prst="rect">
            <a:avLst/>
          </a:prstGeom>
          <a:noFill/>
        </p:spPr>
        <p:txBody>
          <a:bodyPr wrap="none" rtlCol="0">
            <a:spAutoFit/>
          </a:bodyPr>
          <a:lstStyle/>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Lipa</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batangas</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San </a:t>
            </a:r>
            <a:r>
              <a:rPr lang="en-US" sz="1100" dirty="0" err="1">
                <a:latin typeface="Tahoma" panose="020B0604030504040204" pitchFamily="34" charset="0"/>
                <a:ea typeface="Tahoma" panose="020B0604030504040204" pitchFamily="34" charset="0"/>
                <a:cs typeface="Tahoma" panose="020B0604030504040204" pitchFamily="34" charset="0"/>
              </a:rPr>
              <a:t>mateo</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Southmall</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Tanza</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Bicutan</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BF</a:t>
            </a: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SM </a:t>
            </a:r>
            <a:r>
              <a:rPr lang="en-US" sz="1100" dirty="0" err="1">
                <a:latin typeface="Tahoma" panose="020B0604030504040204" pitchFamily="34" charset="0"/>
                <a:ea typeface="Tahoma" panose="020B0604030504040204" pitchFamily="34" charset="0"/>
                <a:cs typeface="Tahoma" panose="020B0604030504040204" pitchFamily="34" charset="0"/>
              </a:rPr>
              <a:t>Sucat</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err="1">
                <a:latin typeface="Tahoma" panose="020B0604030504040204" pitchFamily="34" charset="0"/>
                <a:ea typeface="Tahoma" panose="020B0604030504040204" pitchFamily="34" charset="0"/>
                <a:cs typeface="Tahoma" panose="020B0604030504040204" pitchFamily="34" charset="0"/>
              </a:rPr>
              <a:t>Lucban</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sz="1100" dirty="0">
                <a:latin typeface="Tahoma" panose="020B0604030504040204" pitchFamily="34" charset="0"/>
                <a:ea typeface="Tahoma" panose="020B0604030504040204" pitchFamily="34" charset="0"/>
                <a:cs typeface="Tahoma" panose="020B0604030504040204" pitchFamily="34" charset="0"/>
              </a:rPr>
              <a:t>Pala-</a:t>
            </a:r>
            <a:r>
              <a:rPr lang="en-US" sz="1100" dirty="0" err="1">
                <a:latin typeface="Tahoma" panose="020B0604030504040204" pitchFamily="34" charset="0"/>
                <a:ea typeface="Tahoma" panose="020B0604030504040204" pitchFamily="34" charset="0"/>
                <a:cs typeface="Tahoma" panose="020B0604030504040204" pitchFamily="34" charset="0"/>
              </a:rPr>
              <a:t>pala</a:t>
            </a:r>
            <a:endParaRPr lang="en-US" sz="11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4"/>
          <p:cNvPicPr>
            <a:picLocks noChangeAspect="1" noChangeArrowheads="1"/>
          </p:cNvPicPr>
          <p:nvPr/>
        </p:nvPicPr>
        <p:blipFill>
          <a:blip r:embed="rId5" cstate="print"/>
          <a:srcRect/>
          <a:stretch>
            <a:fillRect/>
          </a:stretch>
        </p:blipFill>
        <p:spPr bwMode="auto">
          <a:xfrm>
            <a:off x="10673542" y="6417798"/>
            <a:ext cx="1503218" cy="44020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xmlns="" id="{D7D2E97C-76A3-4F90-8BBA-5C128F42141C}"/>
              </a:ext>
            </a:extLst>
          </p:cNvPr>
          <p:cNvSpPr txBox="1"/>
          <p:nvPr/>
        </p:nvSpPr>
        <p:spPr>
          <a:xfrm>
            <a:off x="251340" y="136781"/>
            <a:ext cx="8496237" cy="584775"/>
          </a:xfrm>
          <a:prstGeom prst="rect">
            <a:avLst/>
          </a:prstGeom>
          <a:noFill/>
        </p:spPr>
        <p:txBody>
          <a:bodyPr wrap="none" lIns="91440" tIns="45720" rIns="91440" bIns="45720" rtlCol="0" anchor="t">
            <a:spAutoFit/>
          </a:bodyPr>
          <a:lstStyle/>
          <a:p>
            <a:r>
              <a:rPr lang="en-US" sz="3200" b="1" dirty="0">
                <a:solidFill>
                  <a:srgbClr val="205454"/>
                </a:solidFill>
                <a:effectLst>
                  <a:outerShdw blurRad="38100" dist="38100" dir="2700000" algn="tl">
                    <a:srgbClr val="000000">
                      <a:alpha val="43137"/>
                    </a:srgbClr>
                  </a:outerShdw>
                </a:effectLst>
                <a:latin typeface="Century Schoolbook"/>
              </a:rPr>
              <a:t>COMMUTER FRIENDLY COMMUNITY</a:t>
            </a:r>
            <a:endParaRPr lang="en-US" sz="3200" dirty="0">
              <a:solidFill>
                <a:srgbClr val="205454"/>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95485" y="55155"/>
            <a:ext cx="1041458" cy="648828"/>
          </a:xfrm>
          <a:prstGeom prst="rect">
            <a:avLst/>
          </a:prstGeom>
        </p:spPr>
      </p:pic>
    </p:spTree>
    <p:extLst>
      <p:ext uri="{BB962C8B-B14F-4D97-AF65-F5344CB8AC3E}">
        <p14:creationId xmlns:p14="http://schemas.microsoft.com/office/powerpoint/2010/main" val="15258470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2348</TotalTime>
  <Words>8691</Words>
  <Application>Microsoft Office PowerPoint</Application>
  <PresentationFormat>Custom</PresentationFormat>
  <Paragraphs>1174</Paragraphs>
  <Slides>66</Slides>
  <Notes>57</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621</cp:revision>
  <dcterms:created xsi:type="dcterms:W3CDTF">2021-08-12T02:09:11Z</dcterms:created>
  <dcterms:modified xsi:type="dcterms:W3CDTF">2021-12-18T05:09:53Z</dcterms:modified>
</cp:coreProperties>
</file>