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61" r:id="rId7"/>
    <p:sldId id="262" r:id="rId8"/>
    <p:sldId id="263" r:id="rId9"/>
    <p:sldId id="264" r:id="rId10"/>
    <p:sldId id="269" r:id="rId11"/>
    <p:sldId id="265" r:id="rId12"/>
    <p:sldId id="266" r:id="rId13"/>
    <p:sldId id="267" r:id="rId14"/>
    <p:sldId id="268" r:id="rId15"/>
    <p:sldId id="270" r:id="rId16"/>
    <p:sldId id="271" r:id="rId17"/>
    <p:sldId id="272" r:id="rId18"/>
    <p:sldId id="273" r:id="rId19"/>
    <p:sldId id="276" r:id="rId20"/>
    <p:sldId id="274" r:id="rId21"/>
    <p:sldId id="275" r:id="rId22"/>
    <p:sldId id="277" r:id="rId23"/>
    <p:sldId id="278" r:id="rId24"/>
    <p:sldId id="279" r:id="rId25"/>
    <p:sldId id="280" r:id="rId26"/>
    <p:sldId id="283" r:id="rId27"/>
    <p:sldId id="281" r:id="rId28"/>
    <p:sldId id="282"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DFB4-3B24-70A9-2B30-0F44002A5A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6A9C24D1-72AA-8FAD-DE87-7194581BB7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B22BDB56-28B3-B44A-6FF3-DB5EBE6657D1}"/>
              </a:ext>
            </a:extLst>
          </p:cNvPr>
          <p:cNvSpPr>
            <a:spLocks noGrp="1"/>
          </p:cNvSpPr>
          <p:nvPr>
            <p:ph type="dt" sz="half" idx="10"/>
          </p:nvPr>
        </p:nvSpPr>
        <p:spPr/>
        <p:txBody>
          <a:bodyPr/>
          <a:lstStyle/>
          <a:p>
            <a:fld id="{20DFA658-9C06-4766-A110-CFD1E7E2E3F2}" type="datetimeFigureOut">
              <a:rPr lang="en-PH" smtClean="0"/>
              <a:t>12/06/2024</a:t>
            </a:fld>
            <a:endParaRPr lang="en-PH"/>
          </a:p>
        </p:txBody>
      </p:sp>
      <p:sp>
        <p:nvSpPr>
          <p:cNvPr id="5" name="Footer Placeholder 4">
            <a:extLst>
              <a:ext uri="{FF2B5EF4-FFF2-40B4-BE49-F238E27FC236}">
                <a16:creationId xmlns:a16="http://schemas.microsoft.com/office/drawing/2014/main" id="{A492E3BD-931B-6328-7D86-7F9375DCB7B2}"/>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BD42F6A6-B61B-8593-9CA7-71E946C26DCB}"/>
              </a:ext>
            </a:extLst>
          </p:cNvPr>
          <p:cNvSpPr>
            <a:spLocks noGrp="1"/>
          </p:cNvSpPr>
          <p:nvPr>
            <p:ph type="sldNum" sz="quarter" idx="12"/>
          </p:nvPr>
        </p:nvSpPr>
        <p:spPr/>
        <p:txBody>
          <a:bodyPr/>
          <a:lstStyle/>
          <a:p>
            <a:fld id="{EE1A1899-C4D7-40D3-BC25-1B1D0DFE23B7}" type="slidenum">
              <a:rPr lang="en-PH" smtClean="0"/>
              <a:t>‹#›</a:t>
            </a:fld>
            <a:endParaRPr lang="en-PH"/>
          </a:p>
        </p:txBody>
      </p:sp>
    </p:spTree>
    <p:extLst>
      <p:ext uri="{BB962C8B-B14F-4D97-AF65-F5344CB8AC3E}">
        <p14:creationId xmlns:p14="http://schemas.microsoft.com/office/powerpoint/2010/main" val="2985388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1363-1921-EB69-7F98-CB95A65212D7}"/>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A422BD4C-3B9B-01B3-C44C-56BC75AAE0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6E3BC99-3653-DC9D-F9B6-6C21E931FC4D}"/>
              </a:ext>
            </a:extLst>
          </p:cNvPr>
          <p:cNvSpPr>
            <a:spLocks noGrp="1"/>
          </p:cNvSpPr>
          <p:nvPr>
            <p:ph type="dt" sz="half" idx="10"/>
          </p:nvPr>
        </p:nvSpPr>
        <p:spPr/>
        <p:txBody>
          <a:bodyPr/>
          <a:lstStyle/>
          <a:p>
            <a:fld id="{20DFA658-9C06-4766-A110-CFD1E7E2E3F2}" type="datetimeFigureOut">
              <a:rPr lang="en-PH" smtClean="0"/>
              <a:t>12/06/2024</a:t>
            </a:fld>
            <a:endParaRPr lang="en-PH"/>
          </a:p>
        </p:txBody>
      </p:sp>
      <p:sp>
        <p:nvSpPr>
          <p:cNvPr id="5" name="Footer Placeholder 4">
            <a:extLst>
              <a:ext uri="{FF2B5EF4-FFF2-40B4-BE49-F238E27FC236}">
                <a16:creationId xmlns:a16="http://schemas.microsoft.com/office/drawing/2014/main" id="{4A93F449-12F1-66AE-9DD4-769761D1A281}"/>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0E066CE4-6689-0549-DB40-CB393459B32C}"/>
              </a:ext>
            </a:extLst>
          </p:cNvPr>
          <p:cNvSpPr>
            <a:spLocks noGrp="1"/>
          </p:cNvSpPr>
          <p:nvPr>
            <p:ph type="sldNum" sz="quarter" idx="12"/>
          </p:nvPr>
        </p:nvSpPr>
        <p:spPr/>
        <p:txBody>
          <a:bodyPr/>
          <a:lstStyle/>
          <a:p>
            <a:fld id="{EE1A1899-C4D7-40D3-BC25-1B1D0DFE23B7}" type="slidenum">
              <a:rPr lang="en-PH" smtClean="0"/>
              <a:t>‹#›</a:t>
            </a:fld>
            <a:endParaRPr lang="en-PH"/>
          </a:p>
        </p:txBody>
      </p:sp>
    </p:spTree>
    <p:extLst>
      <p:ext uri="{BB962C8B-B14F-4D97-AF65-F5344CB8AC3E}">
        <p14:creationId xmlns:p14="http://schemas.microsoft.com/office/powerpoint/2010/main" val="88917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9C4A1-ACCC-DD9C-8E24-CE4416CA82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AFABD10F-783C-E282-6F27-A59E8BF038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BC6BB43F-B1B0-664F-1323-9CA8F5C4B237}"/>
              </a:ext>
            </a:extLst>
          </p:cNvPr>
          <p:cNvSpPr>
            <a:spLocks noGrp="1"/>
          </p:cNvSpPr>
          <p:nvPr>
            <p:ph type="dt" sz="half" idx="10"/>
          </p:nvPr>
        </p:nvSpPr>
        <p:spPr/>
        <p:txBody>
          <a:bodyPr/>
          <a:lstStyle/>
          <a:p>
            <a:fld id="{20DFA658-9C06-4766-A110-CFD1E7E2E3F2}" type="datetimeFigureOut">
              <a:rPr lang="en-PH" smtClean="0"/>
              <a:t>12/06/2024</a:t>
            </a:fld>
            <a:endParaRPr lang="en-PH"/>
          </a:p>
        </p:txBody>
      </p:sp>
      <p:sp>
        <p:nvSpPr>
          <p:cNvPr id="5" name="Footer Placeholder 4">
            <a:extLst>
              <a:ext uri="{FF2B5EF4-FFF2-40B4-BE49-F238E27FC236}">
                <a16:creationId xmlns:a16="http://schemas.microsoft.com/office/drawing/2014/main" id="{4C4D536C-35AD-82F1-3271-F40002F7733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C70E197A-F85F-77EF-7A18-233B5E6F19FE}"/>
              </a:ext>
            </a:extLst>
          </p:cNvPr>
          <p:cNvSpPr>
            <a:spLocks noGrp="1"/>
          </p:cNvSpPr>
          <p:nvPr>
            <p:ph type="sldNum" sz="quarter" idx="12"/>
          </p:nvPr>
        </p:nvSpPr>
        <p:spPr/>
        <p:txBody>
          <a:bodyPr/>
          <a:lstStyle/>
          <a:p>
            <a:fld id="{EE1A1899-C4D7-40D3-BC25-1B1D0DFE23B7}" type="slidenum">
              <a:rPr lang="en-PH" smtClean="0"/>
              <a:t>‹#›</a:t>
            </a:fld>
            <a:endParaRPr lang="en-PH"/>
          </a:p>
        </p:txBody>
      </p:sp>
    </p:spTree>
    <p:extLst>
      <p:ext uri="{BB962C8B-B14F-4D97-AF65-F5344CB8AC3E}">
        <p14:creationId xmlns:p14="http://schemas.microsoft.com/office/powerpoint/2010/main" val="1065355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756A-894F-610F-1794-113EC6A7BF4C}"/>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EDF3F3A1-5CBC-36CC-DF52-111128B7B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C0A32C3A-7DF0-48BB-1F8A-7AD80BBADE03}"/>
              </a:ext>
            </a:extLst>
          </p:cNvPr>
          <p:cNvSpPr>
            <a:spLocks noGrp="1"/>
          </p:cNvSpPr>
          <p:nvPr>
            <p:ph type="dt" sz="half" idx="10"/>
          </p:nvPr>
        </p:nvSpPr>
        <p:spPr/>
        <p:txBody>
          <a:bodyPr/>
          <a:lstStyle/>
          <a:p>
            <a:fld id="{20DFA658-9C06-4766-A110-CFD1E7E2E3F2}" type="datetimeFigureOut">
              <a:rPr lang="en-PH" smtClean="0"/>
              <a:t>12/06/2024</a:t>
            </a:fld>
            <a:endParaRPr lang="en-PH"/>
          </a:p>
        </p:txBody>
      </p:sp>
      <p:sp>
        <p:nvSpPr>
          <p:cNvPr id="5" name="Footer Placeholder 4">
            <a:extLst>
              <a:ext uri="{FF2B5EF4-FFF2-40B4-BE49-F238E27FC236}">
                <a16:creationId xmlns:a16="http://schemas.microsoft.com/office/drawing/2014/main" id="{AB9C257C-41AA-C7B5-2955-23F01AF5DC11}"/>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ECE79210-29C8-B6C1-C331-22D2D8CF90C3}"/>
              </a:ext>
            </a:extLst>
          </p:cNvPr>
          <p:cNvSpPr>
            <a:spLocks noGrp="1"/>
          </p:cNvSpPr>
          <p:nvPr>
            <p:ph type="sldNum" sz="quarter" idx="12"/>
          </p:nvPr>
        </p:nvSpPr>
        <p:spPr/>
        <p:txBody>
          <a:bodyPr/>
          <a:lstStyle/>
          <a:p>
            <a:fld id="{EE1A1899-C4D7-40D3-BC25-1B1D0DFE23B7}" type="slidenum">
              <a:rPr lang="en-PH" smtClean="0"/>
              <a:t>‹#›</a:t>
            </a:fld>
            <a:endParaRPr lang="en-PH"/>
          </a:p>
        </p:txBody>
      </p:sp>
    </p:spTree>
    <p:extLst>
      <p:ext uri="{BB962C8B-B14F-4D97-AF65-F5344CB8AC3E}">
        <p14:creationId xmlns:p14="http://schemas.microsoft.com/office/powerpoint/2010/main" val="107488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39787-0560-2406-DD90-0530F5716B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DCA65C7B-E71E-9145-D6F8-362A4C7D0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C69653-8C68-28BD-CB9A-BA1B9A1D7E79}"/>
              </a:ext>
            </a:extLst>
          </p:cNvPr>
          <p:cNvSpPr>
            <a:spLocks noGrp="1"/>
          </p:cNvSpPr>
          <p:nvPr>
            <p:ph type="dt" sz="half" idx="10"/>
          </p:nvPr>
        </p:nvSpPr>
        <p:spPr/>
        <p:txBody>
          <a:bodyPr/>
          <a:lstStyle/>
          <a:p>
            <a:fld id="{20DFA658-9C06-4766-A110-CFD1E7E2E3F2}" type="datetimeFigureOut">
              <a:rPr lang="en-PH" smtClean="0"/>
              <a:t>12/06/2024</a:t>
            </a:fld>
            <a:endParaRPr lang="en-PH"/>
          </a:p>
        </p:txBody>
      </p:sp>
      <p:sp>
        <p:nvSpPr>
          <p:cNvPr id="5" name="Footer Placeholder 4">
            <a:extLst>
              <a:ext uri="{FF2B5EF4-FFF2-40B4-BE49-F238E27FC236}">
                <a16:creationId xmlns:a16="http://schemas.microsoft.com/office/drawing/2014/main" id="{3F419C57-B0FC-CDC1-8DA9-60ED2E662123}"/>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DF4EBEA-C09D-0CA7-6FEF-166B180A6AA0}"/>
              </a:ext>
            </a:extLst>
          </p:cNvPr>
          <p:cNvSpPr>
            <a:spLocks noGrp="1"/>
          </p:cNvSpPr>
          <p:nvPr>
            <p:ph type="sldNum" sz="quarter" idx="12"/>
          </p:nvPr>
        </p:nvSpPr>
        <p:spPr/>
        <p:txBody>
          <a:bodyPr/>
          <a:lstStyle/>
          <a:p>
            <a:fld id="{EE1A1899-C4D7-40D3-BC25-1B1D0DFE23B7}" type="slidenum">
              <a:rPr lang="en-PH" smtClean="0"/>
              <a:t>‹#›</a:t>
            </a:fld>
            <a:endParaRPr lang="en-PH"/>
          </a:p>
        </p:txBody>
      </p:sp>
    </p:spTree>
    <p:extLst>
      <p:ext uri="{BB962C8B-B14F-4D97-AF65-F5344CB8AC3E}">
        <p14:creationId xmlns:p14="http://schemas.microsoft.com/office/powerpoint/2010/main" val="342784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8A008-B74B-1564-EE79-731C605DE0F4}"/>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855B2F53-93EE-5A57-C7F8-583655ABDC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023CC5B4-31C2-2F98-C787-56805C8AD6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F56955CA-11DE-5A47-FB44-24AAF32A3DB9}"/>
              </a:ext>
            </a:extLst>
          </p:cNvPr>
          <p:cNvSpPr>
            <a:spLocks noGrp="1"/>
          </p:cNvSpPr>
          <p:nvPr>
            <p:ph type="dt" sz="half" idx="10"/>
          </p:nvPr>
        </p:nvSpPr>
        <p:spPr/>
        <p:txBody>
          <a:bodyPr/>
          <a:lstStyle/>
          <a:p>
            <a:fld id="{20DFA658-9C06-4766-A110-CFD1E7E2E3F2}" type="datetimeFigureOut">
              <a:rPr lang="en-PH" smtClean="0"/>
              <a:t>12/06/2024</a:t>
            </a:fld>
            <a:endParaRPr lang="en-PH"/>
          </a:p>
        </p:txBody>
      </p:sp>
      <p:sp>
        <p:nvSpPr>
          <p:cNvPr id="6" name="Footer Placeholder 5">
            <a:extLst>
              <a:ext uri="{FF2B5EF4-FFF2-40B4-BE49-F238E27FC236}">
                <a16:creationId xmlns:a16="http://schemas.microsoft.com/office/drawing/2014/main" id="{4BBAE213-95FD-48EC-AE9B-4AC82F2B28F2}"/>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2FFAFD20-9E4B-BE6B-A2B1-71AF6C304D77}"/>
              </a:ext>
            </a:extLst>
          </p:cNvPr>
          <p:cNvSpPr>
            <a:spLocks noGrp="1"/>
          </p:cNvSpPr>
          <p:nvPr>
            <p:ph type="sldNum" sz="quarter" idx="12"/>
          </p:nvPr>
        </p:nvSpPr>
        <p:spPr/>
        <p:txBody>
          <a:bodyPr/>
          <a:lstStyle/>
          <a:p>
            <a:fld id="{EE1A1899-C4D7-40D3-BC25-1B1D0DFE23B7}" type="slidenum">
              <a:rPr lang="en-PH" smtClean="0"/>
              <a:t>‹#›</a:t>
            </a:fld>
            <a:endParaRPr lang="en-PH"/>
          </a:p>
        </p:txBody>
      </p:sp>
    </p:spTree>
    <p:extLst>
      <p:ext uri="{BB962C8B-B14F-4D97-AF65-F5344CB8AC3E}">
        <p14:creationId xmlns:p14="http://schemas.microsoft.com/office/powerpoint/2010/main" val="204074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65B3-C5F3-9CDB-AC73-28C03D609304}"/>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CC34C062-24F9-E183-794B-633A3F040D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388361-2492-535F-AFBC-3714C40E17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ACED561C-0519-6A24-46D9-C55C825E5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11889E-FCA2-3D2C-3136-61690586D9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BB6F8B92-8C96-06FB-37FE-DE4D630A4029}"/>
              </a:ext>
            </a:extLst>
          </p:cNvPr>
          <p:cNvSpPr>
            <a:spLocks noGrp="1"/>
          </p:cNvSpPr>
          <p:nvPr>
            <p:ph type="dt" sz="half" idx="10"/>
          </p:nvPr>
        </p:nvSpPr>
        <p:spPr/>
        <p:txBody>
          <a:bodyPr/>
          <a:lstStyle/>
          <a:p>
            <a:fld id="{20DFA658-9C06-4766-A110-CFD1E7E2E3F2}" type="datetimeFigureOut">
              <a:rPr lang="en-PH" smtClean="0"/>
              <a:t>12/06/2024</a:t>
            </a:fld>
            <a:endParaRPr lang="en-PH"/>
          </a:p>
        </p:txBody>
      </p:sp>
      <p:sp>
        <p:nvSpPr>
          <p:cNvPr id="8" name="Footer Placeholder 7">
            <a:extLst>
              <a:ext uri="{FF2B5EF4-FFF2-40B4-BE49-F238E27FC236}">
                <a16:creationId xmlns:a16="http://schemas.microsoft.com/office/drawing/2014/main" id="{6B0FA67B-CEE2-7C0B-912A-3AAF5DDA2ED2}"/>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02A555F5-550C-2B56-15AD-7E6C674700AC}"/>
              </a:ext>
            </a:extLst>
          </p:cNvPr>
          <p:cNvSpPr>
            <a:spLocks noGrp="1"/>
          </p:cNvSpPr>
          <p:nvPr>
            <p:ph type="sldNum" sz="quarter" idx="12"/>
          </p:nvPr>
        </p:nvSpPr>
        <p:spPr/>
        <p:txBody>
          <a:bodyPr/>
          <a:lstStyle/>
          <a:p>
            <a:fld id="{EE1A1899-C4D7-40D3-BC25-1B1D0DFE23B7}" type="slidenum">
              <a:rPr lang="en-PH" smtClean="0"/>
              <a:t>‹#›</a:t>
            </a:fld>
            <a:endParaRPr lang="en-PH"/>
          </a:p>
        </p:txBody>
      </p:sp>
    </p:spTree>
    <p:extLst>
      <p:ext uri="{BB962C8B-B14F-4D97-AF65-F5344CB8AC3E}">
        <p14:creationId xmlns:p14="http://schemas.microsoft.com/office/powerpoint/2010/main" val="468887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F3CE5-AECE-A9A2-36CB-2F6C1A54906A}"/>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A2175618-9602-15BC-C141-8F5042E885D1}"/>
              </a:ext>
            </a:extLst>
          </p:cNvPr>
          <p:cNvSpPr>
            <a:spLocks noGrp="1"/>
          </p:cNvSpPr>
          <p:nvPr>
            <p:ph type="dt" sz="half" idx="10"/>
          </p:nvPr>
        </p:nvSpPr>
        <p:spPr/>
        <p:txBody>
          <a:bodyPr/>
          <a:lstStyle/>
          <a:p>
            <a:fld id="{20DFA658-9C06-4766-A110-CFD1E7E2E3F2}" type="datetimeFigureOut">
              <a:rPr lang="en-PH" smtClean="0"/>
              <a:t>12/06/2024</a:t>
            </a:fld>
            <a:endParaRPr lang="en-PH"/>
          </a:p>
        </p:txBody>
      </p:sp>
      <p:sp>
        <p:nvSpPr>
          <p:cNvPr id="4" name="Footer Placeholder 3">
            <a:extLst>
              <a:ext uri="{FF2B5EF4-FFF2-40B4-BE49-F238E27FC236}">
                <a16:creationId xmlns:a16="http://schemas.microsoft.com/office/drawing/2014/main" id="{7ACC5ED9-3BA4-7F37-7589-2ABD580FCD91}"/>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9CDCC090-71F3-56CE-D610-86D9F149568E}"/>
              </a:ext>
            </a:extLst>
          </p:cNvPr>
          <p:cNvSpPr>
            <a:spLocks noGrp="1"/>
          </p:cNvSpPr>
          <p:nvPr>
            <p:ph type="sldNum" sz="quarter" idx="12"/>
          </p:nvPr>
        </p:nvSpPr>
        <p:spPr/>
        <p:txBody>
          <a:bodyPr/>
          <a:lstStyle/>
          <a:p>
            <a:fld id="{EE1A1899-C4D7-40D3-BC25-1B1D0DFE23B7}" type="slidenum">
              <a:rPr lang="en-PH" smtClean="0"/>
              <a:t>‹#›</a:t>
            </a:fld>
            <a:endParaRPr lang="en-PH"/>
          </a:p>
        </p:txBody>
      </p:sp>
    </p:spTree>
    <p:extLst>
      <p:ext uri="{BB962C8B-B14F-4D97-AF65-F5344CB8AC3E}">
        <p14:creationId xmlns:p14="http://schemas.microsoft.com/office/powerpoint/2010/main" val="278412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C5731-93B9-D2C5-454B-3BF533F5F394}"/>
              </a:ext>
            </a:extLst>
          </p:cNvPr>
          <p:cNvSpPr>
            <a:spLocks noGrp="1"/>
          </p:cNvSpPr>
          <p:nvPr>
            <p:ph type="dt" sz="half" idx="10"/>
          </p:nvPr>
        </p:nvSpPr>
        <p:spPr/>
        <p:txBody>
          <a:bodyPr/>
          <a:lstStyle/>
          <a:p>
            <a:fld id="{20DFA658-9C06-4766-A110-CFD1E7E2E3F2}" type="datetimeFigureOut">
              <a:rPr lang="en-PH" smtClean="0"/>
              <a:t>12/06/2024</a:t>
            </a:fld>
            <a:endParaRPr lang="en-PH"/>
          </a:p>
        </p:txBody>
      </p:sp>
      <p:sp>
        <p:nvSpPr>
          <p:cNvPr id="3" name="Footer Placeholder 2">
            <a:extLst>
              <a:ext uri="{FF2B5EF4-FFF2-40B4-BE49-F238E27FC236}">
                <a16:creationId xmlns:a16="http://schemas.microsoft.com/office/drawing/2014/main" id="{6F6E7D66-97C0-F8CA-0B19-E57FC51615F3}"/>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8EF5B973-B097-05FE-DF47-18723623570A}"/>
              </a:ext>
            </a:extLst>
          </p:cNvPr>
          <p:cNvSpPr>
            <a:spLocks noGrp="1"/>
          </p:cNvSpPr>
          <p:nvPr>
            <p:ph type="sldNum" sz="quarter" idx="12"/>
          </p:nvPr>
        </p:nvSpPr>
        <p:spPr/>
        <p:txBody>
          <a:bodyPr/>
          <a:lstStyle/>
          <a:p>
            <a:fld id="{EE1A1899-C4D7-40D3-BC25-1B1D0DFE23B7}" type="slidenum">
              <a:rPr lang="en-PH" smtClean="0"/>
              <a:t>‹#›</a:t>
            </a:fld>
            <a:endParaRPr lang="en-PH"/>
          </a:p>
        </p:txBody>
      </p:sp>
    </p:spTree>
    <p:extLst>
      <p:ext uri="{BB962C8B-B14F-4D97-AF65-F5344CB8AC3E}">
        <p14:creationId xmlns:p14="http://schemas.microsoft.com/office/powerpoint/2010/main" val="235848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1D89-F86E-068F-A670-67610FFA9F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D7EA1D5D-8C97-6D61-E95F-D22F4BF25D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F85C87FC-9748-F322-0F89-A5AA851E1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B9C704-D395-6606-2418-9D4C4C6F0FA8}"/>
              </a:ext>
            </a:extLst>
          </p:cNvPr>
          <p:cNvSpPr>
            <a:spLocks noGrp="1"/>
          </p:cNvSpPr>
          <p:nvPr>
            <p:ph type="dt" sz="half" idx="10"/>
          </p:nvPr>
        </p:nvSpPr>
        <p:spPr/>
        <p:txBody>
          <a:bodyPr/>
          <a:lstStyle/>
          <a:p>
            <a:fld id="{20DFA658-9C06-4766-A110-CFD1E7E2E3F2}" type="datetimeFigureOut">
              <a:rPr lang="en-PH" smtClean="0"/>
              <a:t>12/06/2024</a:t>
            </a:fld>
            <a:endParaRPr lang="en-PH"/>
          </a:p>
        </p:txBody>
      </p:sp>
      <p:sp>
        <p:nvSpPr>
          <p:cNvPr id="6" name="Footer Placeholder 5">
            <a:extLst>
              <a:ext uri="{FF2B5EF4-FFF2-40B4-BE49-F238E27FC236}">
                <a16:creationId xmlns:a16="http://schemas.microsoft.com/office/drawing/2014/main" id="{ED41646C-28DF-24D5-39C7-19160FAC6A06}"/>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82B91686-D065-7AF5-8E86-87E3455B9286}"/>
              </a:ext>
            </a:extLst>
          </p:cNvPr>
          <p:cNvSpPr>
            <a:spLocks noGrp="1"/>
          </p:cNvSpPr>
          <p:nvPr>
            <p:ph type="sldNum" sz="quarter" idx="12"/>
          </p:nvPr>
        </p:nvSpPr>
        <p:spPr/>
        <p:txBody>
          <a:bodyPr/>
          <a:lstStyle/>
          <a:p>
            <a:fld id="{EE1A1899-C4D7-40D3-BC25-1B1D0DFE23B7}" type="slidenum">
              <a:rPr lang="en-PH" smtClean="0"/>
              <a:t>‹#›</a:t>
            </a:fld>
            <a:endParaRPr lang="en-PH"/>
          </a:p>
        </p:txBody>
      </p:sp>
    </p:spTree>
    <p:extLst>
      <p:ext uri="{BB962C8B-B14F-4D97-AF65-F5344CB8AC3E}">
        <p14:creationId xmlns:p14="http://schemas.microsoft.com/office/powerpoint/2010/main" val="30455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7FF3-750C-6290-3AA8-3D5CAD3998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F041D515-0886-A7E1-4BCB-E16C750EA0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3688C1F8-AFEA-1F36-F7C4-F969EF8CE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C1851-31CE-A8EB-F578-D74CF36ACAEB}"/>
              </a:ext>
            </a:extLst>
          </p:cNvPr>
          <p:cNvSpPr>
            <a:spLocks noGrp="1"/>
          </p:cNvSpPr>
          <p:nvPr>
            <p:ph type="dt" sz="half" idx="10"/>
          </p:nvPr>
        </p:nvSpPr>
        <p:spPr/>
        <p:txBody>
          <a:bodyPr/>
          <a:lstStyle/>
          <a:p>
            <a:fld id="{20DFA658-9C06-4766-A110-CFD1E7E2E3F2}" type="datetimeFigureOut">
              <a:rPr lang="en-PH" smtClean="0"/>
              <a:t>12/06/2024</a:t>
            </a:fld>
            <a:endParaRPr lang="en-PH"/>
          </a:p>
        </p:txBody>
      </p:sp>
      <p:sp>
        <p:nvSpPr>
          <p:cNvPr id="6" name="Footer Placeholder 5">
            <a:extLst>
              <a:ext uri="{FF2B5EF4-FFF2-40B4-BE49-F238E27FC236}">
                <a16:creationId xmlns:a16="http://schemas.microsoft.com/office/drawing/2014/main" id="{4A4A24D7-DFAE-4349-4293-8DA80634A22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707FEE0D-659F-7F9D-441B-25C3150380FC}"/>
              </a:ext>
            </a:extLst>
          </p:cNvPr>
          <p:cNvSpPr>
            <a:spLocks noGrp="1"/>
          </p:cNvSpPr>
          <p:nvPr>
            <p:ph type="sldNum" sz="quarter" idx="12"/>
          </p:nvPr>
        </p:nvSpPr>
        <p:spPr/>
        <p:txBody>
          <a:bodyPr/>
          <a:lstStyle/>
          <a:p>
            <a:fld id="{EE1A1899-C4D7-40D3-BC25-1B1D0DFE23B7}" type="slidenum">
              <a:rPr lang="en-PH" smtClean="0"/>
              <a:t>‹#›</a:t>
            </a:fld>
            <a:endParaRPr lang="en-PH"/>
          </a:p>
        </p:txBody>
      </p:sp>
    </p:spTree>
    <p:extLst>
      <p:ext uri="{BB962C8B-B14F-4D97-AF65-F5344CB8AC3E}">
        <p14:creationId xmlns:p14="http://schemas.microsoft.com/office/powerpoint/2010/main" val="320530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3F89B1-BEF7-AE8B-CA06-2104557B76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07330CC8-2932-21EF-2896-D641468C6E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83D1098-1F03-0F25-7308-B3D7B73517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FA658-9C06-4766-A110-CFD1E7E2E3F2}" type="datetimeFigureOut">
              <a:rPr lang="en-PH" smtClean="0"/>
              <a:t>12/06/2024</a:t>
            </a:fld>
            <a:endParaRPr lang="en-PH"/>
          </a:p>
        </p:txBody>
      </p:sp>
      <p:sp>
        <p:nvSpPr>
          <p:cNvPr id="5" name="Footer Placeholder 4">
            <a:extLst>
              <a:ext uri="{FF2B5EF4-FFF2-40B4-BE49-F238E27FC236}">
                <a16:creationId xmlns:a16="http://schemas.microsoft.com/office/drawing/2014/main" id="{AC752754-6B4D-2F35-36B7-53A581C06B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677410C5-1F09-6DF1-4968-A654BD1BB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1899-C4D7-40D3-BC25-1B1D0DFE23B7}" type="slidenum">
              <a:rPr lang="en-PH" smtClean="0"/>
              <a:t>‹#›</a:t>
            </a:fld>
            <a:endParaRPr lang="en-PH"/>
          </a:p>
        </p:txBody>
      </p:sp>
    </p:spTree>
    <p:extLst>
      <p:ext uri="{BB962C8B-B14F-4D97-AF65-F5344CB8AC3E}">
        <p14:creationId xmlns:p14="http://schemas.microsoft.com/office/powerpoint/2010/main" val="288567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jpg"/><Relationship Id="rId1" Type="http://schemas.openxmlformats.org/officeDocument/2006/relationships/slideLayout" Target="../slideLayouts/slideLayout7.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C06C4E-5CD1-97E0-AF8D-E114A4F2BA3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4602" b="13389"/>
          <a:stretch/>
        </p:blipFill>
        <p:spPr>
          <a:xfrm>
            <a:off x="963562" y="1189703"/>
            <a:ext cx="10520515" cy="3854246"/>
          </a:xfrm>
          <a:prstGeom prst="rect">
            <a:avLst/>
          </a:prstGeom>
        </p:spPr>
      </p:pic>
    </p:spTree>
    <p:extLst>
      <p:ext uri="{BB962C8B-B14F-4D97-AF65-F5344CB8AC3E}">
        <p14:creationId xmlns:p14="http://schemas.microsoft.com/office/powerpoint/2010/main" val="383714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40FCED-7241-02D5-E3F2-C77660E93D0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6527" t="6573" r="8908" b="10835"/>
          <a:stretch/>
        </p:blipFill>
        <p:spPr>
          <a:xfrm>
            <a:off x="353961" y="324465"/>
            <a:ext cx="5810865" cy="6243483"/>
          </a:xfrm>
          <a:prstGeom prst="snip2DiagRect">
            <a:avLst/>
          </a:prstGeom>
          <a:solidFill>
            <a:srgbClr val="FFFFFF">
              <a:shade val="85000"/>
            </a:srgbClr>
          </a:solidFill>
          <a:ln w="88900" cap="sq">
            <a:solidFill>
              <a:srgbClr val="FFFFFF"/>
            </a:solidFill>
            <a:miter lim="800000"/>
          </a:ln>
          <a:effectLst>
            <a:glow rad="228600">
              <a:schemeClr val="accent1">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1587A9BC-B6B0-4FBB-DEE8-AE53122B0F48}"/>
              </a:ext>
            </a:extLst>
          </p:cNvPr>
          <p:cNvSpPr txBox="1"/>
          <p:nvPr/>
        </p:nvSpPr>
        <p:spPr>
          <a:xfrm>
            <a:off x="5997679" y="458505"/>
            <a:ext cx="5997676" cy="5016758"/>
          </a:xfrm>
          <a:prstGeom prst="rect">
            <a:avLst/>
          </a:prstGeom>
          <a:noFill/>
          <a:effectLst>
            <a:glow rad="228600">
              <a:schemeClr val="accent1">
                <a:satMod val="175000"/>
                <a:alpha val="40000"/>
              </a:schemeClr>
            </a:glow>
          </a:effectLst>
        </p:spPr>
        <p:txBody>
          <a:bodyPr wrap="square">
            <a:spAutoFit/>
          </a:bodyPr>
          <a:lstStyle/>
          <a:p>
            <a:pPr algn="l"/>
            <a:r>
              <a:rPr lang="en-US" sz="2800" b="1" i="0" dirty="0">
                <a:ln w="0"/>
                <a:effectLst>
                  <a:glow rad="228600">
                    <a:schemeClr val="accent1">
                      <a:satMod val="175000"/>
                      <a:alpha val="40000"/>
                    </a:schemeClr>
                  </a:glow>
                  <a:outerShdw blurRad="38100" dist="19050" dir="2700000" algn="tl" rotWithShape="0">
                    <a:schemeClr val="dk1">
                      <a:alpha val="40000"/>
                    </a:schemeClr>
                  </a:outerShdw>
                </a:effectLst>
                <a:highlight>
                  <a:srgbClr val="FFFFFF"/>
                </a:highlight>
                <a:latin typeface="Bookman Old Style" panose="02050604050505020204" pitchFamily="18" charset="0"/>
              </a:rPr>
              <a:t>The Observatory - SORA Tower</a:t>
            </a:r>
          </a:p>
          <a:p>
            <a:pPr algn="l"/>
            <a:endParaRPr lang="en-US" sz="2800" b="0" i="0" dirty="0">
              <a:solidFill>
                <a:srgbClr val="996A2B"/>
              </a:solidFill>
              <a:effectLst/>
              <a:highlight>
                <a:srgbClr val="FFFFFF"/>
              </a:highlight>
              <a:latin typeface="Bookman Old Style" panose="02050604050505020204" pitchFamily="18" charset="0"/>
            </a:endParaRPr>
          </a:p>
          <a:p>
            <a:pPr algn="ctr"/>
            <a:r>
              <a:rPr lang="en-US" sz="2400" b="1" i="0" dirty="0">
                <a:highlight>
                  <a:srgbClr val="FFFFFF"/>
                </a:highlight>
                <a:latin typeface="Bookman Old Style" panose="02050604050505020204" pitchFamily="18" charset="0"/>
              </a:rPr>
              <a:t>Escape to a modern retreat in the heart of the city.</a:t>
            </a:r>
          </a:p>
          <a:p>
            <a:pPr algn="ctr"/>
            <a:r>
              <a:rPr lang="en-US" sz="2400" b="1" i="0" dirty="0">
                <a:highlight>
                  <a:srgbClr val="FFFFFF"/>
                </a:highlight>
                <a:latin typeface="Bookman Old Style" panose="02050604050505020204" pitchFamily="18" charset="0"/>
              </a:rPr>
              <a:t>Introducing The Observatory, a mixed-use development strategically located along major CBDs in Metro Manila. It offers breathtaking views of the BGC skyline, thoughtfully curated amenities, as well as distinct Japanese features that add real value to your day-to-day life.</a:t>
            </a:r>
          </a:p>
        </p:txBody>
      </p:sp>
      <p:pic>
        <p:nvPicPr>
          <p:cNvPr id="6" name="Picture 5">
            <a:extLst>
              <a:ext uri="{FF2B5EF4-FFF2-40B4-BE49-F238E27FC236}">
                <a16:creationId xmlns:a16="http://schemas.microsoft.com/office/drawing/2014/main" id="{AE2324E8-B0A8-34F7-E345-A89B22EA2EE2}"/>
              </a:ext>
            </a:extLst>
          </p:cNvPr>
          <p:cNvPicPr>
            <a:picLocks noChangeAspect="1"/>
          </p:cNvPicPr>
          <p:nvPr/>
        </p:nvPicPr>
        <p:blipFill rotWithShape="1">
          <a:blip r:embed="rId4">
            <a:extLst>
              <a:ext uri="{28A0092B-C50C-407E-A947-70E740481C1C}">
                <a14:useLocalDpi xmlns:a14="http://schemas.microsoft.com/office/drawing/2010/main" val="0"/>
              </a:ext>
            </a:extLst>
          </a:blip>
          <a:srcRect t="12148" b="11486"/>
          <a:stretch/>
        </p:blipFill>
        <p:spPr>
          <a:xfrm>
            <a:off x="7077382" y="5609303"/>
            <a:ext cx="3688941" cy="1160207"/>
          </a:xfrm>
          <a:prstGeom prst="rect">
            <a:avLst/>
          </a:prstGeom>
        </p:spPr>
      </p:pic>
    </p:spTree>
    <p:extLst>
      <p:ext uri="{BB962C8B-B14F-4D97-AF65-F5344CB8AC3E}">
        <p14:creationId xmlns:p14="http://schemas.microsoft.com/office/powerpoint/2010/main" val="114052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8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426339-01CC-31F7-FC4B-A08422C3F97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879690" y="255639"/>
            <a:ext cx="6066504" cy="6440129"/>
          </a:xfrm>
          <a:prstGeom prst="snip2DiagRect">
            <a:avLst/>
          </a:prstGeom>
          <a:solidFill>
            <a:srgbClr val="FFFFFF">
              <a:shade val="85000"/>
            </a:srgbClr>
          </a:solidFill>
          <a:ln w="88900" cap="sq">
            <a:solidFill>
              <a:srgbClr val="FFFFFF"/>
            </a:solidFill>
            <a:miter lim="800000"/>
          </a:ln>
          <a:effectLst>
            <a:glow rad="228600">
              <a:schemeClr val="accent1">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3BE4F61C-B276-D907-9B01-634516BD1BBF}"/>
              </a:ext>
            </a:extLst>
          </p:cNvPr>
          <p:cNvSpPr/>
          <p:nvPr/>
        </p:nvSpPr>
        <p:spPr>
          <a:xfrm>
            <a:off x="196645" y="255639"/>
            <a:ext cx="5427407" cy="1077218"/>
          </a:xfrm>
          <a:prstGeom prst="rect">
            <a:avLst/>
          </a:prstGeom>
          <a:noFill/>
        </p:spPr>
        <p:txBody>
          <a:bodyPr wrap="square" lIns="91440" tIns="45720" rIns="91440" bIns="45720">
            <a:spAutoFit/>
          </a:bodyPr>
          <a:lstStyle/>
          <a:p>
            <a:pPr algn="ctr"/>
            <a:r>
              <a:rPr lang="en-US" sz="32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rPr>
              <a:t>MASTERFUL DESIGN</a:t>
            </a:r>
          </a:p>
          <a:p>
            <a:pPr algn="ctr"/>
            <a:r>
              <a:rPr lang="en-US" sz="3200" b="1"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rPr>
              <a:t>AND COLABORATION</a:t>
            </a:r>
            <a:endParaRPr lang="en-US" sz="32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endParaRPr>
          </a:p>
        </p:txBody>
      </p:sp>
      <p:sp>
        <p:nvSpPr>
          <p:cNvPr id="5" name="TextBox 4">
            <a:extLst>
              <a:ext uri="{FF2B5EF4-FFF2-40B4-BE49-F238E27FC236}">
                <a16:creationId xmlns:a16="http://schemas.microsoft.com/office/drawing/2014/main" id="{89EABD2C-7A18-E490-95D0-4D8C9195E375}"/>
              </a:ext>
            </a:extLst>
          </p:cNvPr>
          <p:cNvSpPr txBox="1"/>
          <p:nvPr/>
        </p:nvSpPr>
        <p:spPr>
          <a:xfrm>
            <a:off x="511276" y="1719209"/>
            <a:ext cx="4798142" cy="1323439"/>
          </a:xfrm>
          <a:prstGeom prst="rect">
            <a:avLst/>
          </a:prstGeom>
          <a:noFill/>
        </p:spPr>
        <p:txBody>
          <a:bodyPr wrap="square" rtlCol="0">
            <a:spAutoFit/>
          </a:bodyPr>
          <a:lstStyle/>
          <a:p>
            <a:pPr algn="ctr"/>
            <a:r>
              <a:rPr lang="en-PH" sz="2000" b="1" dirty="0">
                <a:latin typeface="Bookman Old Style" panose="02050604050505020204" pitchFamily="18" charset="0"/>
              </a:rPr>
              <a:t>A symbol of an elegant community and environment health, the Philippine eagle embodies the value of the Filipino people.</a:t>
            </a:r>
          </a:p>
        </p:txBody>
      </p:sp>
      <p:sp>
        <p:nvSpPr>
          <p:cNvPr id="6" name="TextBox 5">
            <a:extLst>
              <a:ext uri="{FF2B5EF4-FFF2-40B4-BE49-F238E27FC236}">
                <a16:creationId xmlns:a16="http://schemas.microsoft.com/office/drawing/2014/main" id="{92C68F49-4028-55FC-C54A-7161735C1EDC}"/>
              </a:ext>
            </a:extLst>
          </p:cNvPr>
          <p:cNvSpPr txBox="1"/>
          <p:nvPr/>
        </p:nvSpPr>
        <p:spPr>
          <a:xfrm>
            <a:off x="319548" y="3429000"/>
            <a:ext cx="5181599" cy="2246769"/>
          </a:xfrm>
          <a:prstGeom prst="rect">
            <a:avLst/>
          </a:prstGeom>
          <a:noFill/>
        </p:spPr>
        <p:txBody>
          <a:bodyPr wrap="square" rtlCol="0">
            <a:spAutoFit/>
          </a:bodyPr>
          <a:lstStyle/>
          <a:p>
            <a:pPr algn="ctr"/>
            <a:r>
              <a:rPr lang="en-PH" sz="2000" b="1" dirty="0">
                <a:latin typeface="Bookman Old Style" panose="02050604050505020204" pitchFamily="18" charset="0"/>
              </a:rPr>
              <a:t>Base on the National Bird of the Philippines the design concept of THE OBSERVATORY envision the development as both vantage point of the Metro Manila and thriving community in the sustainable environment.</a:t>
            </a:r>
          </a:p>
        </p:txBody>
      </p:sp>
      <p:pic>
        <p:nvPicPr>
          <p:cNvPr id="7" name="Picture 6">
            <a:extLst>
              <a:ext uri="{FF2B5EF4-FFF2-40B4-BE49-F238E27FC236}">
                <a16:creationId xmlns:a16="http://schemas.microsoft.com/office/drawing/2014/main" id="{66164DE3-4E31-F83C-DED2-EFE83128C086}"/>
              </a:ext>
            </a:extLst>
          </p:cNvPr>
          <p:cNvPicPr>
            <a:picLocks noChangeAspect="1"/>
          </p:cNvPicPr>
          <p:nvPr/>
        </p:nvPicPr>
        <p:blipFill rotWithShape="1">
          <a:blip r:embed="rId4">
            <a:extLst>
              <a:ext uri="{28A0092B-C50C-407E-A947-70E740481C1C}">
                <a14:useLocalDpi xmlns:a14="http://schemas.microsoft.com/office/drawing/2010/main" val="0"/>
              </a:ext>
            </a:extLst>
          </a:blip>
          <a:srcRect t="12148" b="11486"/>
          <a:stretch/>
        </p:blipFill>
        <p:spPr>
          <a:xfrm>
            <a:off x="61143" y="5675769"/>
            <a:ext cx="3688941" cy="1160207"/>
          </a:xfrm>
          <a:prstGeom prst="rect">
            <a:avLst/>
          </a:prstGeom>
        </p:spPr>
      </p:pic>
    </p:spTree>
    <p:extLst>
      <p:ext uri="{BB962C8B-B14F-4D97-AF65-F5344CB8AC3E}">
        <p14:creationId xmlns:p14="http://schemas.microsoft.com/office/powerpoint/2010/main" val="327277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vertical)">
                                      <p:cBhvr>
                                        <p:cTn id="12" dur="5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0"/>
                                        <p:tgtEl>
                                          <p:spTgt spid="4"/>
                                        </p:tgtEl>
                                      </p:cBhvr>
                                    </p:animEffect>
                                    <p:anim calcmode="lin" valueType="num">
                                      <p:cBhvr>
                                        <p:cTn id="18" dur="5000" fill="hold"/>
                                        <p:tgtEl>
                                          <p:spTgt spid="4"/>
                                        </p:tgtEl>
                                        <p:attrNameLst>
                                          <p:attrName>ppt_x</p:attrName>
                                        </p:attrNameLst>
                                      </p:cBhvr>
                                      <p:tavLst>
                                        <p:tav tm="0">
                                          <p:val>
                                            <p:strVal val="#ppt_x"/>
                                          </p:val>
                                        </p:tav>
                                        <p:tav tm="100000">
                                          <p:val>
                                            <p:strVal val="#ppt_x"/>
                                          </p:val>
                                        </p:tav>
                                      </p:tavLst>
                                    </p:anim>
                                    <p:anim calcmode="lin" valueType="num">
                                      <p:cBhvr>
                                        <p:cTn id="19" dur="5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0" fill="hold"/>
                                        <p:tgtEl>
                                          <p:spTgt spid="5"/>
                                        </p:tgtEl>
                                        <p:attrNameLst>
                                          <p:attrName>ppt_x</p:attrName>
                                        </p:attrNameLst>
                                      </p:cBhvr>
                                      <p:tavLst>
                                        <p:tav tm="0">
                                          <p:val>
                                            <p:strVal val="#ppt_x"/>
                                          </p:val>
                                        </p:tav>
                                        <p:tav tm="100000">
                                          <p:val>
                                            <p:strVal val="#ppt_x"/>
                                          </p:val>
                                        </p:tav>
                                      </p:tavLst>
                                    </p:anim>
                                    <p:anim calcmode="lin" valueType="num">
                                      <p:cBhvr additive="base">
                                        <p:cTn id="25"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0" fill="hold"/>
                                        <p:tgtEl>
                                          <p:spTgt spid="6"/>
                                        </p:tgtEl>
                                        <p:attrNameLst>
                                          <p:attrName>ppt_x</p:attrName>
                                        </p:attrNameLst>
                                      </p:cBhvr>
                                      <p:tavLst>
                                        <p:tav tm="0">
                                          <p:val>
                                            <p:strVal val="#ppt_x"/>
                                          </p:val>
                                        </p:tav>
                                        <p:tav tm="100000">
                                          <p:val>
                                            <p:strVal val="#ppt_x"/>
                                          </p:val>
                                        </p:tav>
                                      </p:tavLst>
                                    </p:anim>
                                    <p:anim calcmode="lin" valueType="num">
                                      <p:cBhvr additive="base">
                                        <p:cTn id="31"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809F34-D47D-0A0E-3B6A-42794FEC0839}"/>
              </a:ext>
            </a:extLst>
          </p:cNvPr>
          <p:cNvSpPr txBox="1"/>
          <p:nvPr/>
        </p:nvSpPr>
        <p:spPr>
          <a:xfrm>
            <a:off x="4210238" y="1339878"/>
            <a:ext cx="6096000" cy="4708981"/>
          </a:xfrm>
          <a:prstGeom prst="rect">
            <a:avLst/>
          </a:prstGeom>
          <a:noFill/>
        </p:spPr>
        <p:txBody>
          <a:bodyPr wrap="square">
            <a:spAutoFit/>
          </a:bodyPr>
          <a:lstStyle/>
          <a:p>
            <a:r>
              <a:rPr lang="en-US" sz="2000" b="1" dirty="0">
                <a:latin typeface="Bookman Old Style" panose="02050604050505020204" pitchFamily="18" charset="0"/>
              </a:rPr>
              <a:t>The Observatory is a culmination of the collaborative work of its partners, whose seasoned expertise and </a:t>
            </a:r>
            <a:r>
              <a:rPr lang="en-US" sz="2000" b="1" dirty="0" err="1">
                <a:latin typeface="Bookman Old Style" panose="02050604050505020204" pitchFamily="18" charset="0"/>
              </a:rPr>
              <a:t>i</a:t>
            </a:r>
            <a:r>
              <a:rPr lang="en-US" sz="2000" b="1" dirty="0">
                <a:latin typeface="Bookman Old Style" panose="02050604050505020204" pitchFamily="18" charset="0"/>
              </a:rPr>
              <a:t> </a:t>
            </a:r>
            <a:r>
              <a:rPr lang="en-US" sz="2000" b="1" dirty="0" err="1">
                <a:latin typeface="Bookman Old Style" panose="02050604050505020204" pitchFamily="18" charset="0"/>
              </a:rPr>
              <a:t>nternationally</a:t>
            </a:r>
            <a:r>
              <a:rPr lang="en-US" sz="2000" b="1" dirty="0">
                <a:latin typeface="Bookman Old Style" panose="02050604050505020204" pitchFamily="18" charset="0"/>
              </a:rPr>
              <a:t>-recognized excellence are behind the thoughtfulness and intentionality of the township’s design. Among these accomplished design consultants are Nikken </a:t>
            </a:r>
            <a:r>
              <a:rPr lang="en-US" sz="2000" b="1" dirty="0" err="1">
                <a:latin typeface="Bookman Old Style" panose="02050604050505020204" pitchFamily="18" charset="0"/>
              </a:rPr>
              <a:t>Sekkei</a:t>
            </a:r>
            <a:r>
              <a:rPr lang="en-US" sz="2000" b="1" dirty="0">
                <a:latin typeface="Bookman Old Style" panose="02050604050505020204" pitchFamily="18" charset="0"/>
              </a:rPr>
              <a:t> Ltd. for the master plan and concept design of the residential towers, Garde Co., Ltd. for the interior &amp; landscape design of the commercial component, Magnusson </a:t>
            </a:r>
            <a:r>
              <a:rPr lang="en-US" sz="2000" b="1" dirty="0" err="1">
                <a:latin typeface="Bookman Old Style" panose="02050604050505020204" pitchFamily="18" charset="0"/>
              </a:rPr>
              <a:t>Klemencic</a:t>
            </a:r>
            <a:r>
              <a:rPr lang="en-US" sz="2000" b="1" dirty="0">
                <a:latin typeface="Bookman Old Style" panose="02050604050505020204" pitchFamily="18" charset="0"/>
              </a:rPr>
              <a:t> Associates for the structural engineering design, and Pimentel, Rodriguez, </a:t>
            </a:r>
            <a:r>
              <a:rPr lang="en-US" sz="2000" b="1" dirty="0" err="1">
                <a:latin typeface="Bookman Old Style" panose="02050604050505020204" pitchFamily="18" charset="0"/>
              </a:rPr>
              <a:t>Simbulan</a:t>
            </a:r>
            <a:r>
              <a:rPr lang="en-US" sz="2000" b="1" dirty="0">
                <a:latin typeface="Bookman Old Style" panose="02050604050505020204" pitchFamily="18" charset="0"/>
              </a:rPr>
              <a:t> &amp; Partners as the architect of record.</a:t>
            </a:r>
            <a:endParaRPr lang="en-PH" sz="2000" b="1" dirty="0">
              <a:latin typeface="Bookman Old Style" panose="02050604050505020204" pitchFamily="18" charset="0"/>
            </a:endParaRPr>
          </a:p>
        </p:txBody>
      </p:sp>
      <p:sp>
        <p:nvSpPr>
          <p:cNvPr id="4" name="Rectangle 3">
            <a:extLst>
              <a:ext uri="{FF2B5EF4-FFF2-40B4-BE49-F238E27FC236}">
                <a16:creationId xmlns:a16="http://schemas.microsoft.com/office/drawing/2014/main" id="{71422A83-87B6-9943-D4DD-D683C23F642A}"/>
              </a:ext>
            </a:extLst>
          </p:cNvPr>
          <p:cNvSpPr/>
          <p:nvPr/>
        </p:nvSpPr>
        <p:spPr>
          <a:xfrm>
            <a:off x="3085300" y="219657"/>
            <a:ext cx="4172938"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rPr>
              <a:t>PARTNERS</a:t>
            </a:r>
            <a:endParaRPr lang="en-US" sz="54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endParaRPr>
          </a:p>
        </p:txBody>
      </p:sp>
      <p:pic>
        <p:nvPicPr>
          <p:cNvPr id="8" name="Picture 7">
            <a:extLst>
              <a:ext uri="{FF2B5EF4-FFF2-40B4-BE49-F238E27FC236}">
                <a16:creationId xmlns:a16="http://schemas.microsoft.com/office/drawing/2014/main" id="{52C20895-5A30-1620-8E69-4E677FE23752}"/>
              </a:ext>
            </a:extLst>
          </p:cNvPr>
          <p:cNvPicPr>
            <a:picLocks noChangeAspect="1"/>
          </p:cNvPicPr>
          <p:nvPr/>
        </p:nvPicPr>
        <p:blipFill rotWithShape="1">
          <a:blip r:embed="rId2">
            <a:extLst>
              <a:ext uri="{28A0092B-C50C-407E-A947-70E740481C1C}">
                <a14:useLocalDpi xmlns:a14="http://schemas.microsoft.com/office/drawing/2010/main" val="0"/>
              </a:ext>
            </a:extLst>
          </a:blip>
          <a:srcRect t="10179"/>
          <a:stretch/>
        </p:blipFill>
        <p:spPr>
          <a:xfrm>
            <a:off x="-1" y="0"/>
            <a:ext cx="2831691" cy="6858000"/>
          </a:xfrm>
          <a:prstGeom prst="rect">
            <a:avLst/>
          </a:prstGeom>
        </p:spPr>
      </p:pic>
      <p:pic>
        <p:nvPicPr>
          <p:cNvPr id="9" name="Picture 8">
            <a:extLst>
              <a:ext uri="{FF2B5EF4-FFF2-40B4-BE49-F238E27FC236}">
                <a16:creationId xmlns:a16="http://schemas.microsoft.com/office/drawing/2014/main" id="{0E86093B-6E94-06BE-97DC-D0017C745265}"/>
              </a:ext>
            </a:extLst>
          </p:cNvPr>
          <p:cNvPicPr>
            <a:picLocks noChangeAspect="1"/>
          </p:cNvPicPr>
          <p:nvPr/>
        </p:nvPicPr>
        <p:blipFill rotWithShape="1">
          <a:blip r:embed="rId3">
            <a:extLst>
              <a:ext uri="{28A0092B-C50C-407E-A947-70E740481C1C}">
                <a14:useLocalDpi xmlns:a14="http://schemas.microsoft.com/office/drawing/2010/main" val="0"/>
              </a:ext>
            </a:extLst>
          </a:blip>
          <a:srcRect t="12148" b="11486"/>
          <a:stretch/>
        </p:blipFill>
        <p:spPr>
          <a:xfrm>
            <a:off x="8461767" y="5665646"/>
            <a:ext cx="3688941" cy="1160207"/>
          </a:xfrm>
          <a:prstGeom prst="rect">
            <a:avLst/>
          </a:prstGeom>
        </p:spPr>
      </p:pic>
    </p:spTree>
    <p:extLst>
      <p:ext uri="{BB962C8B-B14F-4D97-AF65-F5344CB8AC3E}">
        <p14:creationId xmlns:p14="http://schemas.microsoft.com/office/powerpoint/2010/main" val="13718521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anim calcmode="lin" valueType="num">
                                      <p:cBhvr>
                                        <p:cTn id="13" dur="3000" fill="hold"/>
                                        <p:tgtEl>
                                          <p:spTgt spid="8"/>
                                        </p:tgtEl>
                                        <p:attrNameLst>
                                          <p:attrName>ppt_x</p:attrName>
                                        </p:attrNameLst>
                                      </p:cBhvr>
                                      <p:tavLst>
                                        <p:tav tm="0">
                                          <p:val>
                                            <p:strVal val="#ppt_x"/>
                                          </p:val>
                                        </p:tav>
                                        <p:tav tm="100000">
                                          <p:val>
                                            <p:strVal val="#ppt_x"/>
                                          </p:val>
                                        </p:tav>
                                      </p:tavLst>
                                    </p:anim>
                                    <p:anim calcmode="lin" valueType="num">
                                      <p:cBhvr>
                                        <p:cTn id="14" dur="3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0" fill="hold"/>
                                        <p:tgtEl>
                                          <p:spTgt spid="4"/>
                                        </p:tgtEl>
                                        <p:attrNameLst>
                                          <p:attrName>ppt_x</p:attrName>
                                        </p:attrNameLst>
                                      </p:cBhvr>
                                      <p:tavLst>
                                        <p:tav tm="0">
                                          <p:val>
                                            <p:strVal val="#ppt_x"/>
                                          </p:val>
                                        </p:tav>
                                        <p:tav tm="100000">
                                          <p:val>
                                            <p:strVal val="#ppt_x"/>
                                          </p:val>
                                        </p:tav>
                                      </p:tavLst>
                                    </p:anim>
                                    <p:anim calcmode="lin" valueType="num">
                                      <p:cBhvr additive="base">
                                        <p:cTn id="20"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0" fill="hold"/>
                                        <p:tgtEl>
                                          <p:spTgt spid="3"/>
                                        </p:tgtEl>
                                        <p:attrNameLst>
                                          <p:attrName>ppt_x</p:attrName>
                                        </p:attrNameLst>
                                      </p:cBhvr>
                                      <p:tavLst>
                                        <p:tav tm="0">
                                          <p:val>
                                            <p:strVal val="#ppt_x"/>
                                          </p:val>
                                        </p:tav>
                                        <p:tav tm="100000">
                                          <p:val>
                                            <p:strVal val="#ppt_x"/>
                                          </p:val>
                                        </p:tav>
                                      </p:tavLst>
                                    </p:anim>
                                    <p:anim calcmode="lin" valueType="num">
                                      <p:cBhvr additive="base">
                                        <p:cTn id="26"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F4A403-827A-4F30-D8FF-7414A01B0922}"/>
              </a:ext>
            </a:extLst>
          </p:cNvPr>
          <p:cNvSpPr txBox="1"/>
          <p:nvPr/>
        </p:nvSpPr>
        <p:spPr>
          <a:xfrm>
            <a:off x="363793" y="513649"/>
            <a:ext cx="5211097" cy="5755422"/>
          </a:xfrm>
          <a:prstGeom prst="rect">
            <a:avLst/>
          </a:prstGeom>
          <a:noFill/>
        </p:spPr>
        <p:txBody>
          <a:bodyPr wrap="square">
            <a:spAutoFit/>
          </a:bodyPr>
          <a:lstStyle/>
          <a:p>
            <a:pPr algn="ctr"/>
            <a:r>
              <a:rPr lang="en-US" sz="3600" b="1" dirty="0">
                <a:effectLst>
                  <a:glow rad="228600">
                    <a:schemeClr val="accent1">
                      <a:satMod val="175000"/>
                      <a:alpha val="40000"/>
                    </a:schemeClr>
                  </a:glow>
                </a:effectLst>
                <a:latin typeface="Bookman Old Style" panose="02050604050505020204" pitchFamily="18" charset="0"/>
              </a:rPr>
              <a:t>A New Hub of Vibrant Lifestyles </a:t>
            </a:r>
          </a:p>
          <a:p>
            <a:pPr algn="ctr"/>
            <a:r>
              <a:rPr lang="en-US" sz="3600" b="1" dirty="0">
                <a:effectLst>
                  <a:glow rad="228600">
                    <a:schemeClr val="accent1">
                      <a:satMod val="175000"/>
                      <a:alpha val="40000"/>
                    </a:schemeClr>
                  </a:glow>
                </a:effectLst>
                <a:latin typeface="Bookman Old Style" panose="02050604050505020204" pitchFamily="18" charset="0"/>
              </a:rPr>
              <a:t>The Observatory</a:t>
            </a:r>
          </a:p>
          <a:p>
            <a:pPr algn="ctr"/>
            <a:endParaRPr lang="en-US" sz="2000" b="1" dirty="0">
              <a:effectLst>
                <a:glow rad="228600">
                  <a:schemeClr val="accent1">
                    <a:satMod val="175000"/>
                    <a:alpha val="40000"/>
                  </a:schemeClr>
                </a:glow>
              </a:effectLst>
              <a:latin typeface="Bookman Old Style" panose="02050604050505020204" pitchFamily="18" charset="0"/>
            </a:endParaRPr>
          </a:p>
          <a:p>
            <a:pPr algn="ctr"/>
            <a:r>
              <a:rPr lang="en-US" sz="2000" b="1" dirty="0">
                <a:latin typeface="Bookman Old Style" panose="02050604050505020204" pitchFamily="18" charset="0"/>
              </a:rPr>
              <a:t> opens its doors to those from all walks of urban culture, reimagining city life for its residents, neighboring communities, and surrounding districts. As a contemporary mixed-use complex designed for convenience, THE Observatory revamps experiences with flavorful dining, fresh choices, specialty offerings, and unique shopping spaces accompanied by panoramic views of the BGC skyline</a:t>
            </a:r>
            <a:endParaRPr lang="en-PH" sz="2000" b="1" dirty="0">
              <a:latin typeface="Bookman Old Style" panose="02050604050505020204" pitchFamily="18" charset="0"/>
            </a:endParaRPr>
          </a:p>
        </p:txBody>
      </p:sp>
      <p:pic>
        <p:nvPicPr>
          <p:cNvPr id="5" name="Picture 4">
            <a:extLst>
              <a:ext uri="{FF2B5EF4-FFF2-40B4-BE49-F238E27FC236}">
                <a16:creationId xmlns:a16="http://schemas.microsoft.com/office/drawing/2014/main" id="{1A43621C-D27D-E789-A5C0-E17FD6A65199}"/>
              </a:ext>
            </a:extLst>
          </p:cNvPr>
          <p:cNvPicPr>
            <a:picLocks noChangeAspect="1"/>
          </p:cNvPicPr>
          <p:nvPr/>
        </p:nvPicPr>
        <p:blipFill rotWithShape="1">
          <a:blip r:embed="rId2">
            <a:extLst>
              <a:ext uri="{28A0092B-C50C-407E-A947-70E740481C1C}">
                <a14:useLocalDpi xmlns:a14="http://schemas.microsoft.com/office/drawing/2010/main" val="0"/>
              </a:ext>
            </a:extLst>
          </a:blip>
          <a:srcRect t="2948" b="4089"/>
          <a:stretch/>
        </p:blipFill>
        <p:spPr>
          <a:xfrm>
            <a:off x="9606116" y="0"/>
            <a:ext cx="2585884" cy="6858000"/>
          </a:xfrm>
          <a:prstGeom prst="rect">
            <a:avLst/>
          </a:prstGeom>
        </p:spPr>
      </p:pic>
      <p:pic>
        <p:nvPicPr>
          <p:cNvPr id="9" name="Picture 8">
            <a:extLst>
              <a:ext uri="{FF2B5EF4-FFF2-40B4-BE49-F238E27FC236}">
                <a16:creationId xmlns:a16="http://schemas.microsoft.com/office/drawing/2014/main" id="{EEB84C95-0377-4307-2905-F25C9C9C8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79757"/>
            <a:ext cx="4876802" cy="35128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FBBFBA8E-B180-BEBE-5B05-94F7AA95D4AD}"/>
              </a:ext>
            </a:extLst>
          </p:cNvPr>
          <p:cNvPicPr>
            <a:picLocks noChangeAspect="1"/>
          </p:cNvPicPr>
          <p:nvPr/>
        </p:nvPicPr>
        <p:blipFill rotWithShape="1">
          <a:blip r:embed="rId4">
            <a:extLst>
              <a:ext uri="{28A0092B-C50C-407E-A947-70E740481C1C}">
                <a14:useLocalDpi xmlns:a14="http://schemas.microsoft.com/office/drawing/2010/main" val="0"/>
              </a:ext>
            </a:extLst>
          </a:blip>
          <a:srcRect l="482" t="2595"/>
          <a:stretch/>
        </p:blipFill>
        <p:spPr>
          <a:xfrm>
            <a:off x="5663381" y="3116421"/>
            <a:ext cx="5123219" cy="37415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753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6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4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4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2)">
                                      <p:cBhvr>
                                        <p:cTn id="22"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B73594-C9F9-AB4B-82F2-9373AC0E781D}"/>
              </a:ext>
            </a:extLst>
          </p:cNvPr>
          <p:cNvSpPr txBox="1"/>
          <p:nvPr/>
        </p:nvSpPr>
        <p:spPr>
          <a:xfrm>
            <a:off x="751115" y="379139"/>
            <a:ext cx="5344885" cy="1261884"/>
          </a:xfrm>
          <a:prstGeom prst="rect">
            <a:avLst/>
          </a:prstGeom>
          <a:noFill/>
        </p:spPr>
        <p:txBody>
          <a:bodyPr wrap="square">
            <a:spAutoFit/>
          </a:bodyPr>
          <a:lstStyle/>
          <a:p>
            <a:pPr algn="ctr"/>
            <a:r>
              <a:rPr lang="en-US" sz="3600" b="1" dirty="0">
                <a:effectLst>
                  <a:glow rad="228600">
                    <a:schemeClr val="accent1">
                      <a:satMod val="175000"/>
                      <a:alpha val="40000"/>
                    </a:schemeClr>
                  </a:glow>
                </a:effectLst>
                <a:latin typeface="Calisto MT" panose="02040603050505030304" pitchFamily="18" charset="0"/>
              </a:rPr>
              <a:t>THE </a:t>
            </a:r>
            <a:r>
              <a:rPr lang="en-US" sz="4000" b="1" dirty="0">
                <a:effectLst>
                  <a:glow rad="228600">
                    <a:schemeClr val="accent1">
                      <a:satMod val="175000"/>
                      <a:alpha val="40000"/>
                    </a:schemeClr>
                  </a:glow>
                </a:effectLst>
                <a:latin typeface="Calisto MT" panose="02040603050505030304" pitchFamily="18" charset="0"/>
              </a:rPr>
              <a:t>OBSERVATORY</a:t>
            </a:r>
            <a:r>
              <a:rPr lang="en-US" sz="3600" b="1" dirty="0">
                <a:effectLst>
                  <a:glow rad="228600">
                    <a:schemeClr val="accent1">
                      <a:satMod val="175000"/>
                      <a:alpha val="40000"/>
                    </a:schemeClr>
                  </a:glow>
                </a:effectLst>
                <a:latin typeface="Calisto MT" panose="02040603050505030304" pitchFamily="18" charset="0"/>
              </a:rPr>
              <a:t> </a:t>
            </a:r>
          </a:p>
          <a:p>
            <a:pPr algn="ctr"/>
            <a:r>
              <a:rPr lang="en-US" sz="3600" b="1" dirty="0">
                <a:effectLst>
                  <a:glow rad="228600">
                    <a:schemeClr val="accent1">
                      <a:satMod val="175000"/>
                      <a:alpha val="40000"/>
                    </a:schemeClr>
                  </a:glow>
                </a:effectLst>
                <a:latin typeface="Calisto MT" panose="02040603050505030304" pitchFamily="18" charset="0"/>
              </a:rPr>
              <a:t>SORA TOWER</a:t>
            </a:r>
          </a:p>
        </p:txBody>
      </p:sp>
      <p:sp>
        <p:nvSpPr>
          <p:cNvPr id="4" name="TextBox 3">
            <a:extLst>
              <a:ext uri="{FF2B5EF4-FFF2-40B4-BE49-F238E27FC236}">
                <a16:creationId xmlns:a16="http://schemas.microsoft.com/office/drawing/2014/main" id="{26A17935-3B97-7687-07A9-A5837A3AEE0B}"/>
              </a:ext>
            </a:extLst>
          </p:cNvPr>
          <p:cNvSpPr txBox="1"/>
          <p:nvPr/>
        </p:nvSpPr>
        <p:spPr>
          <a:xfrm>
            <a:off x="438979" y="1641023"/>
            <a:ext cx="6096000" cy="3970318"/>
          </a:xfrm>
          <a:prstGeom prst="rect">
            <a:avLst/>
          </a:prstGeom>
          <a:noFill/>
        </p:spPr>
        <p:txBody>
          <a:bodyPr wrap="square">
            <a:spAutoFit/>
          </a:bodyPr>
          <a:lstStyle/>
          <a:p>
            <a:pPr algn="ctr"/>
            <a:r>
              <a:rPr lang="en-US" sz="2800" b="1" dirty="0">
                <a:latin typeface="Calisto MT" panose="02040603050505030304" pitchFamily="18" charset="0"/>
              </a:rPr>
              <a:t> </a:t>
            </a:r>
            <a:r>
              <a:rPr lang="en-US" sz="2800" b="1" dirty="0">
                <a:latin typeface="Bookman Old Style" panose="02050604050505020204" pitchFamily="18" charset="0"/>
              </a:rPr>
              <a:t>The first residential tower rising at </a:t>
            </a:r>
            <a:r>
              <a:rPr lang="en-US" sz="2800" b="1" dirty="0">
                <a:solidFill>
                  <a:schemeClr val="accent1">
                    <a:lumMod val="75000"/>
                  </a:schemeClr>
                </a:solidFill>
                <a:latin typeface="Bookman Old Style" panose="02050604050505020204" pitchFamily="18" charset="0"/>
              </a:rPr>
              <a:t>THE OBSERVATORY </a:t>
            </a:r>
            <a:r>
              <a:rPr lang="en-US" sz="2800" b="1" dirty="0">
                <a:latin typeface="Bookman Old Style" panose="02050604050505020204" pitchFamily="18" charset="0"/>
              </a:rPr>
              <a:t>ushers in a new era living in the city. Its Japanese name meaning “</a:t>
            </a:r>
            <a:r>
              <a:rPr lang="en-US" sz="2800" dirty="0"/>
              <a:t>sky</a:t>
            </a:r>
            <a:r>
              <a:rPr lang="en-US" sz="2800" b="1" dirty="0">
                <a:latin typeface="Bookman Old Style" panose="02050604050505020204" pitchFamily="18" charset="0"/>
              </a:rPr>
              <a:t>”, </a:t>
            </a:r>
            <a:r>
              <a:rPr lang="en-US" sz="2800" b="1" dirty="0">
                <a:solidFill>
                  <a:schemeClr val="accent1">
                    <a:lumMod val="75000"/>
                  </a:schemeClr>
                </a:solidFill>
                <a:latin typeface="Bookman Old Style" panose="02050604050505020204" pitchFamily="18" charset="0"/>
              </a:rPr>
              <a:t>SORA TOWER </a:t>
            </a:r>
            <a:r>
              <a:rPr lang="en-US" sz="2800" b="1" dirty="0">
                <a:latin typeface="Bookman Old Style" panose="02050604050505020204" pitchFamily="18" charset="0"/>
              </a:rPr>
              <a:t>soars over the city as your next home at the seat of urban culture and fast-paced lifestyles in Metro Manila. </a:t>
            </a:r>
            <a:endParaRPr lang="en-PH" sz="2800" b="1" dirty="0">
              <a:latin typeface="Bookman Old Style" panose="02050604050505020204" pitchFamily="18" charset="0"/>
            </a:endParaRPr>
          </a:p>
        </p:txBody>
      </p:sp>
      <p:pic>
        <p:nvPicPr>
          <p:cNvPr id="5" name="Picture 4">
            <a:extLst>
              <a:ext uri="{FF2B5EF4-FFF2-40B4-BE49-F238E27FC236}">
                <a16:creationId xmlns:a16="http://schemas.microsoft.com/office/drawing/2014/main" id="{7A1722CB-627C-E391-4947-9E29920D989C}"/>
              </a:ext>
            </a:extLst>
          </p:cNvPr>
          <p:cNvPicPr>
            <a:picLocks noChangeAspect="1"/>
          </p:cNvPicPr>
          <p:nvPr/>
        </p:nvPicPr>
        <p:blipFill rotWithShape="1">
          <a:blip r:embed="rId2">
            <a:extLst>
              <a:ext uri="{28A0092B-C50C-407E-A947-70E740481C1C}">
                <a14:useLocalDpi xmlns:a14="http://schemas.microsoft.com/office/drawing/2010/main" val="0"/>
              </a:ext>
            </a:extLst>
          </a:blip>
          <a:srcRect t="12148" b="11486"/>
          <a:stretch/>
        </p:blipFill>
        <p:spPr>
          <a:xfrm>
            <a:off x="183005" y="5518162"/>
            <a:ext cx="3688941" cy="1160207"/>
          </a:xfrm>
          <a:prstGeom prst="rect">
            <a:avLst/>
          </a:prstGeom>
        </p:spPr>
      </p:pic>
      <p:pic>
        <p:nvPicPr>
          <p:cNvPr id="6" name="Picture 5">
            <a:extLst>
              <a:ext uri="{FF2B5EF4-FFF2-40B4-BE49-F238E27FC236}">
                <a16:creationId xmlns:a16="http://schemas.microsoft.com/office/drawing/2014/main" id="{50C15589-9240-3C04-A2CC-5F4BFA043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979" y="379138"/>
            <a:ext cx="2844995" cy="5428958"/>
          </a:xfrm>
          <a:prstGeom prst="snip2DiagRect">
            <a:avLst/>
          </a:prstGeom>
          <a:solidFill>
            <a:srgbClr val="FFFFFF">
              <a:shade val="85000"/>
            </a:srgbClr>
          </a:solidFill>
          <a:ln w="88900" cap="sq">
            <a:solidFill>
              <a:srgbClr val="FFFFFF"/>
            </a:solidFill>
            <a:miter lim="800000"/>
          </a:ln>
          <a:effectLst>
            <a:glow rad="228600">
              <a:schemeClr val="accent1">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D564B5E1-301A-7775-39CA-7CFEA406A1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4609" y="1327356"/>
            <a:ext cx="2753813" cy="5151506"/>
          </a:xfrm>
          <a:prstGeom prst="snip2DiagRect">
            <a:avLst/>
          </a:prstGeom>
          <a:solidFill>
            <a:srgbClr val="FFFFFF">
              <a:shade val="85000"/>
            </a:srgbClr>
          </a:solidFill>
          <a:ln w="88900" cap="sq">
            <a:solidFill>
              <a:srgbClr val="FFFFFF"/>
            </a:solidFill>
            <a:miter lim="800000"/>
          </a:ln>
          <a:effectLst>
            <a:glow rad="228600">
              <a:schemeClr val="accent1">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184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450">
                                          <p:stCondLst>
                                            <p:cond delay="0"/>
                                          </p:stCondLst>
                                        </p:cTn>
                                        <p:tgtEl>
                                          <p:spTgt spid="2"/>
                                        </p:tgtEl>
                                      </p:cBhvr>
                                    </p:animEffect>
                                    <p:anim calcmode="lin" valueType="num">
                                      <p:cBhvr>
                                        <p:cTn id="13" dur="4555"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1660"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1660" tmFilter="0, 0; 0.125,0.2665; 0.25,0.4; 0.375,0.465; 0.5,0.5;  0.625,0.535; 0.75,0.6; 0.875,0.7335; 1,1">
                                          <p:stCondLst>
                                            <p:cond delay="1660"/>
                                          </p:stCondLst>
                                        </p:cTn>
                                        <p:tgtEl>
                                          <p:spTgt spid="2"/>
                                        </p:tgtEl>
                                        <p:attrNameLst>
                                          <p:attrName>ppt_y</p:attrName>
                                        </p:attrNameLst>
                                      </p:cBhvr>
                                      <p:tavLst>
                                        <p:tav tm="0" fmla="#ppt_y-sin(pi*$)/9">
                                          <p:val>
                                            <p:fltVal val="0"/>
                                          </p:val>
                                        </p:tav>
                                        <p:tav tm="100000">
                                          <p:val>
                                            <p:fltVal val="1"/>
                                          </p:val>
                                        </p:tav>
                                      </p:tavLst>
                                    </p:anim>
                                    <p:anim calcmode="lin" valueType="num">
                                      <p:cBhvr>
                                        <p:cTn id="16" dur="830" tmFilter="0, 0; 0.125,0.2665; 0.25,0.4; 0.375,0.465; 0.5,0.5;  0.625,0.535; 0.75,0.6; 0.875,0.7335; 1,1">
                                          <p:stCondLst>
                                            <p:cond delay="3310"/>
                                          </p:stCondLst>
                                        </p:cTn>
                                        <p:tgtEl>
                                          <p:spTgt spid="2"/>
                                        </p:tgtEl>
                                        <p:attrNameLst>
                                          <p:attrName>ppt_y</p:attrName>
                                        </p:attrNameLst>
                                      </p:cBhvr>
                                      <p:tavLst>
                                        <p:tav tm="0" fmla="#ppt_y-sin(pi*$)/27">
                                          <p:val>
                                            <p:fltVal val="0"/>
                                          </p:val>
                                        </p:tav>
                                        <p:tav tm="100000">
                                          <p:val>
                                            <p:fltVal val="1"/>
                                          </p:val>
                                        </p:tav>
                                      </p:tavLst>
                                    </p:anim>
                                    <p:anim calcmode="lin" valueType="num">
                                      <p:cBhvr>
                                        <p:cTn id="17" dur="410" tmFilter="0, 0; 0.125,0.2665; 0.25,0.4; 0.375,0.465; 0.5,0.5;  0.625,0.535; 0.75,0.6; 0.875,0.7335; 1,1">
                                          <p:stCondLst>
                                            <p:cond delay="4140"/>
                                          </p:stCondLst>
                                        </p:cTn>
                                        <p:tgtEl>
                                          <p:spTgt spid="2"/>
                                        </p:tgtEl>
                                        <p:attrNameLst>
                                          <p:attrName>ppt_y</p:attrName>
                                        </p:attrNameLst>
                                      </p:cBhvr>
                                      <p:tavLst>
                                        <p:tav tm="0" fmla="#ppt_y-sin(pi*$)/81">
                                          <p:val>
                                            <p:fltVal val="0"/>
                                          </p:val>
                                        </p:tav>
                                        <p:tav tm="100000">
                                          <p:val>
                                            <p:fltVal val="1"/>
                                          </p:val>
                                        </p:tav>
                                      </p:tavLst>
                                    </p:anim>
                                    <p:animScale>
                                      <p:cBhvr>
                                        <p:cTn id="18" dur="65">
                                          <p:stCondLst>
                                            <p:cond delay="1625"/>
                                          </p:stCondLst>
                                        </p:cTn>
                                        <p:tgtEl>
                                          <p:spTgt spid="2"/>
                                        </p:tgtEl>
                                      </p:cBhvr>
                                      <p:to x="100000" y="60000"/>
                                    </p:animScale>
                                    <p:animScale>
                                      <p:cBhvr>
                                        <p:cTn id="19" dur="415" decel="50000">
                                          <p:stCondLst>
                                            <p:cond delay="1690"/>
                                          </p:stCondLst>
                                        </p:cTn>
                                        <p:tgtEl>
                                          <p:spTgt spid="2"/>
                                        </p:tgtEl>
                                      </p:cBhvr>
                                      <p:to x="100000" y="100000"/>
                                    </p:animScale>
                                    <p:animScale>
                                      <p:cBhvr>
                                        <p:cTn id="20" dur="65">
                                          <p:stCondLst>
                                            <p:cond delay="3280"/>
                                          </p:stCondLst>
                                        </p:cTn>
                                        <p:tgtEl>
                                          <p:spTgt spid="2"/>
                                        </p:tgtEl>
                                      </p:cBhvr>
                                      <p:to x="100000" y="80000"/>
                                    </p:animScale>
                                    <p:animScale>
                                      <p:cBhvr>
                                        <p:cTn id="21" dur="415" decel="50000">
                                          <p:stCondLst>
                                            <p:cond delay="3345"/>
                                          </p:stCondLst>
                                        </p:cTn>
                                        <p:tgtEl>
                                          <p:spTgt spid="2"/>
                                        </p:tgtEl>
                                      </p:cBhvr>
                                      <p:to x="100000" y="100000"/>
                                    </p:animScale>
                                    <p:animScale>
                                      <p:cBhvr>
                                        <p:cTn id="22" dur="65">
                                          <p:stCondLst>
                                            <p:cond delay="4105"/>
                                          </p:stCondLst>
                                        </p:cTn>
                                        <p:tgtEl>
                                          <p:spTgt spid="2"/>
                                        </p:tgtEl>
                                      </p:cBhvr>
                                      <p:to x="100000" y="90000"/>
                                    </p:animScale>
                                    <p:animScale>
                                      <p:cBhvr>
                                        <p:cTn id="23" dur="415" decel="50000">
                                          <p:stCondLst>
                                            <p:cond delay="4170"/>
                                          </p:stCondLst>
                                        </p:cTn>
                                        <p:tgtEl>
                                          <p:spTgt spid="2"/>
                                        </p:tgtEl>
                                      </p:cBhvr>
                                      <p:to x="100000" y="100000"/>
                                    </p:animScale>
                                    <p:animScale>
                                      <p:cBhvr>
                                        <p:cTn id="24" dur="65">
                                          <p:stCondLst>
                                            <p:cond delay="4520"/>
                                          </p:stCondLst>
                                        </p:cTn>
                                        <p:tgtEl>
                                          <p:spTgt spid="2"/>
                                        </p:tgtEl>
                                      </p:cBhvr>
                                      <p:to x="100000" y="95000"/>
                                    </p:animScale>
                                    <p:animScale>
                                      <p:cBhvr>
                                        <p:cTn id="25" dur="415" decel="50000">
                                          <p:stCondLst>
                                            <p:cond delay="4585"/>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1450">
                                          <p:stCondLst>
                                            <p:cond delay="0"/>
                                          </p:stCondLst>
                                        </p:cTn>
                                        <p:tgtEl>
                                          <p:spTgt spid="4"/>
                                        </p:tgtEl>
                                      </p:cBhvr>
                                    </p:animEffect>
                                    <p:anim calcmode="lin" valueType="num">
                                      <p:cBhvr>
                                        <p:cTn id="31" dur="455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166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1660" tmFilter="0, 0; 0.125,0.2665; 0.25,0.4; 0.375,0.465; 0.5,0.5;  0.625,0.535; 0.75,0.6; 0.875,0.7335; 1,1">
                                          <p:stCondLst>
                                            <p:cond delay="1660"/>
                                          </p:stCondLst>
                                        </p:cTn>
                                        <p:tgtEl>
                                          <p:spTgt spid="4"/>
                                        </p:tgtEl>
                                        <p:attrNameLst>
                                          <p:attrName>ppt_y</p:attrName>
                                        </p:attrNameLst>
                                      </p:cBhvr>
                                      <p:tavLst>
                                        <p:tav tm="0" fmla="#ppt_y-sin(pi*$)/9">
                                          <p:val>
                                            <p:fltVal val="0"/>
                                          </p:val>
                                        </p:tav>
                                        <p:tav tm="100000">
                                          <p:val>
                                            <p:fltVal val="1"/>
                                          </p:val>
                                        </p:tav>
                                      </p:tavLst>
                                    </p:anim>
                                    <p:anim calcmode="lin" valueType="num">
                                      <p:cBhvr>
                                        <p:cTn id="34" dur="830" tmFilter="0, 0; 0.125,0.2665; 0.25,0.4; 0.375,0.465; 0.5,0.5;  0.625,0.535; 0.75,0.6; 0.875,0.7335; 1,1">
                                          <p:stCondLst>
                                            <p:cond delay="3310"/>
                                          </p:stCondLst>
                                        </p:cTn>
                                        <p:tgtEl>
                                          <p:spTgt spid="4"/>
                                        </p:tgtEl>
                                        <p:attrNameLst>
                                          <p:attrName>ppt_y</p:attrName>
                                        </p:attrNameLst>
                                      </p:cBhvr>
                                      <p:tavLst>
                                        <p:tav tm="0" fmla="#ppt_y-sin(pi*$)/27">
                                          <p:val>
                                            <p:fltVal val="0"/>
                                          </p:val>
                                        </p:tav>
                                        <p:tav tm="100000">
                                          <p:val>
                                            <p:fltVal val="1"/>
                                          </p:val>
                                        </p:tav>
                                      </p:tavLst>
                                    </p:anim>
                                    <p:anim calcmode="lin" valueType="num">
                                      <p:cBhvr>
                                        <p:cTn id="35" dur="410" tmFilter="0, 0; 0.125,0.2665; 0.25,0.4; 0.375,0.465; 0.5,0.5;  0.625,0.535; 0.75,0.6; 0.875,0.7335; 1,1">
                                          <p:stCondLst>
                                            <p:cond delay="4140"/>
                                          </p:stCondLst>
                                        </p:cTn>
                                        <p:tgtEl>
                                          <p:spTgt spid="4"/>
                                        </p:tgtEl>
                                        <p:attrNameLst>
                                          <p:attrName>ppt_y</p:attrName>
                                        </p:attrNameLst>
                                      </p:cBhvr>
                                      <p:tavLst>
                                        <p:tav tm="0" fmla="#ppt_y-sin(pi*$)/81">
                                          <p:val>
                                            <p:fltVal val="0"/>
                                          </p:val>
                                        </p:tav>
                                        <p:tav tm="100000">
                                          <p:val>
                                            <p:fltVal val="1"/>
                                          </p:val>
                                        </p:tav>
                                      </p:tavLst>
                                    </p:anim>
                                    <p:animScale>
                                      <p:cBhvr>
                                        <p:cTn id="36" dur="65">
                                          <p:stCondLst>
                                            <p:cond delay="1625"/>
                                          </p:stCondLst>
                                        </p:cTn>
                                        <p:tgtEl>
                                          <p:spTgt spid="4"/>
                                        </p:tgtEl>
                                      </p:cBhvr>
                                      <p:to x="100000" y="60000"/>
                                    </p:animScale>
                                    <p:animScale>
                                      <p:cBhvr>
                                        <p:cTn id="37" dur="415" decel="50000">
                                          <p:stCondLst>
                                            <p:cond delay="1690"/>
                                          </p:stCondLst>
                                        </p:cTn>
                                        <p:tgtEl>
                                          <p:spTgt spid="4"/>
                                        </p:tgtEl>
                                      </p:cBhvr>
                                      <p:to x="100000" y="100000"/>
                                    </p:animScale>
                                    <p:animScale>
                                      <p:cBhvr>
                                        <p:cTn id="38" dur="65">
                                          <p:stCondLst>
                                            <p:cond delay="3280"/>
                                          </p:stCondLst>
                                        </p:cTn>
                                        <p:tgtEl>
                                          <p:spTgt spid="4"/>
                                        </p:tgtEl>
                                      </p:cBhvr>
                                      <p:to x="100000" y="80000"/>
                                    </p:animScale>
                                    <p:animScale>
                                      <p:cBhvr>
                                        <p:cTn id="39" dur="415" decel="50000">
                                          <p:stCondLst>
                                            <p:cond delay="3345"/>
                                          </p:stCondLst>
                                        </p:cTn>
                                        <p:tgtEl>
                                          <p:spTgt spid="4"/>
                                        </p:tgtEl>
                                      </p:cBhvr>
                                      <p:to x="100000" y="100000"/>
                                    </p:animScale>
                                    <p:animScale>
                                      <p:cBhvr>
                                        <p:cTn id="40" dur="65">
                                          <p:stCondLst>
                                            <p:cond delay="4105"/>
                                          </p:stCondLst>
                                        </p:cTn>
                                        <p:tgtEl>
                                          <p:spTgt spid="4"/>
                                        </p:tgtEl>
                                      </p:cBhvr>
                                      <p:to x="100000" y="90000"/>
                                    </p:animScale>
                                    <p:animScale>
                                      <p:cBhvr>
                                        <p:cTn id="41" dur="415" decel="50000">
                                          <p:stCondLst>
                                            <p:cond delay="4170"/>
                                          </p:stCondLst>
                                        </p:cTn>
                                        <p:tgtEl>
                                          <p:spTgt spid="4"/>
                                        </p:tgtEl>
                                      </p:cBhvr>
                                      <p:to x="100000" y="100000"/>
                                    </p:animScale>
                                    <p:animScale>
                                      <p:cBhvr>
                                        <p:cTn id="42" dur="65">
                                          <p:stCondLst>
                                            <p:cond delay="4520"/>
                                          </p:stCondLst>
                                        </p:cTn>
                                        <p:tgtEl>
                                          <p:spTgt spid="4"/>
                                        </p:tgtEl>
                                      </p:cBhvr>
                                      <p:to x="100000" y="95000"/>
                                    </p:animScale>
                                    <p:animScale>
                                      <p:cBhvr>
                                        <p:cTn id="43" dur="415" decel="50000">
                                          <p:stCondLst>
                                            <p:cond delay="4585"/>
                                          </p:stCondLst>
                                        </p:cTn>
                                        <p:tgtEl>
                                          <p:spTgt spid="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1450">
                                          <p:stCondLst>
                                            <p:cond delay="0"/>
                                          </p:stCondLst>
                                        </p:cTn>
                                        <p:tgtEl>
                                          <p:spTgt spid="6"/>
                                        </p:tgtEl>
                                      </p:cBhvr>
                                    </p:animEffect>
                                    <p:anim calcmode="lin" valueType="num">
                                      <p:cBhvr>
                                        <p:cTn id="49" dur="455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1660"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1660" tmFilter="0, 0; 0.125,0.2665; 0.25,0.4; 0.375,0.465; 0.5,0.5;  0.625,0.535; 0.75,0.6; 0.875,0.7335; 1,1">
                                          <p:stCondLst>
                                            <p:cond delay="1660"/>
                                          </p:stCondLst>
                                        </p:cTn>
                                        <p:tgtEl>
                                          <p:spTgt spid="6"/>
                                        </p:tgtEl>
                                        <p:attrNameLst>
                                          <p:attrName>ppt_y</p:attrName>
                                        </p:attrNameLst>
                                      </p:cBhvr>
                                      <p:tavLst>
                                        <p:tav tm="0" fmla="#ppt_y-sin(pi*$)/9">
                                          <p:val>
                                            <p:fltVal val="0"/>
                                          </p:val>
                                        </p:tav>
                                        <p:tav tm="100000">
                                          <p:val>
                                            <p:fltVal val="1"/>
                                          </p:val>
                                        </p:tav>
                                      </p:tavLst>
                                    </p:anim>
                                    <p:anim calcmode="lin" valueType="num">
                                      <p:cBhvr>
                                        <p:cTn id="52" dur="830" tmFilter="0, 0; 0.125,0.2665; 0.25,0.4; 0.375,0.465; 0.5,0.5;  0.625,0.535; 0.75,0.6; 0.875,0.7335; 1,1">
                                          <p:stCondLst>
                                            <p:cond delay="3310"/>
                                          </p:stCondLst>
                                        </p:cTn>
                                        <p:tgtEl>
                                          <p:spTgt spid="6"/>
                                        </p:tgtEl>
                                        <p:attrNameLst>
                                          <p:attrName>ppt_y</p:attrName>
                                        </p:attrNameLst>
                                      </p:cBhvr>
                                      <p:tavLst>
                                        <p:tav tm="0" fmla="#ppt_y-sin(pi*$)/27">
                                          <p:val>
                                            <p:fltVal val="0"/>
                                          </p:val>
                                        </p:tav>
                                        <p:tav tm="100000">
                                          <p:val>
                                            <p:fltVal val="1"/>
                                          </p:val>
                                        </p:tav>
                                      </p:tavLst>
                                    </p:anim>
                                    <p:anim calcmode="lin" valueType="num">
                                      <p:cBhvr>
                                        <p:cTn id="53" dur="410" tmFilter="0, 0; 0.125,0.2665; 0.25,0.4; 0.375,0.465; 0.5,0.5;  0.625,0.535; 0.75,0.6; 0.875,0.7335; 1,1">
                                          <p:stCondLst>
                                            <p:cond delay="4140"/>
                                          </p:stCondLst>
                                        </p:cTn>
                                        <p:tgtEl>
                                          <p:spTgt spid="6"/>
                                        </p:tgtEl>
                                        <p:attrNameLst>
                                          <p:attrName>ppt_y</p:attrName>
                                        </p:attrNameLst>
                                      </p:cBhvr>
                                      <p:tavLst>
                                        <p:tav tm="0" fmla="#ppt_y-sin(pi*$)/81">
                                          <p:val>
                                            <p:fltVal val="0"/>
                                          </p:val>
                                        </p:tav>
                                        <p:tav tm="100000">
                                          <p:val>
                                            <p:fltVal val="1"/>
                                          </p:val>
                                        </p:tav>
                                      </p:tavLst>
                                    </p:anim>
                                    <p:animScale>
                                      <p:cBhvr>
                                        <p:cTn id="54" dur="65">
                                          <p:stCondLst>
                                            <p:cond delay="1625"/>
                                          </p:stCondLst>
                                        </p:cTn>
                                        <p:tgtEl>
                                          <p:spTgt spid="6"/>
                                        </p:tgtEl>
                                      </p:cBhvr>
                                      <p:to x="100000" y="60000"/>
                                    </p:animScale>
                                    <p:animScale>
                                      <p:cBhvr>
                                        <p:cTn id="55" dur="415" decel="50000">
                                          <p:stCondLst>
                                            <p:cond delay="1690"/>
                                          </p:stCondLst>
                                        </p:cTn>
                                        <p:tgtEl>
                                          <p:spTgt spid="6"/>
                                        </p:tgtEl>
                                      </p:cBhvr>
                                      <p:to x="100000" y="100000"/>
                                    </p:animScale>
                                    <p:animScale>
                                      <p:cBhvr>
                                        <p:cTn id="56" dur="65">
                                          <p:stCondLst>
                                            <p:cond delay="3280"/>
                                          </p:stCondLst>
                                        </p:cTn>
                                        <p:tgtEl>
                                          <p:spTgt spid="6"/>
                                        </p:tgtEl>
                                      </p:cBhvr>
                                      <p:to x="100000" y="80000"/>
                                    </p:animScale>
                                    <p:animScale>
                                      <p:cBhvr>
                                        <p:cTn id="57" dur="415" decel="50000">
                                          <p:stCondLst>
                                            <p:cond delay="3345"/>
                                          </p:stCondLst>
                                        </p:cTn>
                                        <p:tgtEl>
                                          <p:spTgt spid="6"/>
                                        </p:tgtEl>
                                      </p:cBhvr>
                                      <p:to x="100000" y="100000"/>
                                    </p:animScale>
                                    <p:animScale>
                                      <p:cBhvr>
                                        <p:cTn id="58" dur="65">
                                          <p:stCondLst>
                                            <p:cond delay="4105"/>
                                          </p:stCondLst>
                                        </p:cTn>
                                        <p:tgtEl>
                                          <p:spTgt spid="6"/>
                                        </p:tgtEl>
                                      </p:cBhvr>
                                      <p:to x="100000" y="90000"/>
                                    </p:animScale>
                                    <p:animScale>
                                      <p:cBhvr>
                                        <p:cTn id="59" dur="415" decel="50000">
                                          <p:stCondLst>
                                            <p:cond delay="4170"/>
                                          </p:stCondLst>
                                        </p:cTn>
                                        <p:tgtEl>
                                          <p:spTgt spid="6"/>
                                        </p:tgtEl>
                                      </p:cBhvr>
                                      <p:to x="100000" y="100000"/>
                                    </p:animScale>
                                    <p:animScale>
                                      <p:cBhvr>
                                        <p:cTn id="60" dur="65">
                                          <p:stCondLst>
                                            <p:cond delay="4520"/>
                                          </p:stCondLst>
                                        </p:cTn>
                                        <p:tgtEl>
                                          <p:spTgt spid="6"/>
                                        </p:tgtEl>
                                      </p:cBhvr>
                                      <p:to x="100000" y="95000"/>
                                    </p:animScale>
                                    <p:animScale>
                                      <p:cBhvr>
                                        <p:cTn id="61" dur="415" decel="50000">
                                          <p:stCondLst>
                                            <p:cond delay="4585"/>
                                          </p:stCondLst>
                                        </p:cTn>
                                        <p:tgtEl>
                                          <p:spTgt spid="6"/>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down)">
                                      <p:cBhvr>
                                        <p:cTn id="66" dur="1450">
                                          <p:stCondLst>
                                            <p:cond delay="0"/>
                                          </p:stCondLst>
                                        </p:cTn>
                                        <p:tgtEl>
                                          <p:spTgt spid="7"/>
                                        </p:tgtEl>
                                      </p:cBhvr>
                                    </p:animEffect>
                                    <p:anim calcmode="lin" valueType="num">
                                      <p:cBhvr>
                                        <p:cTn id="67" dur="4555"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8" dur="1660"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9" dur="1660" tmFilter="0, 0; 0.125,0.2665; 0.25,0.4; 0.375,0.465; 0.5,0.5;  0.625,0.535; 0.75,0.6; 0.875,0.7335; 1,1">
                                          <p:stCondLst>
                                            <p:cond delay="1660"/>
                                          </p:stCondLst>
                                        </p:cTn>
                                        <p:tgtEl>
                                          <p:spTgt spid="7"/>
                                        </p:tgtEl>
                                        <p:attrNameLst>
                                          <p:attrName>ppt_y</p:attrName>
                                        </p:attrNameLst>
                                      </p:cBhvr>
                                      <p:tavLst>
                                        <p:tav tm="0" fmla="#ppt_y-sin(pi*$)/9">
                                          <p:val>
                                            <p:fltVal val="0"/>
                                          </p:val>
                                        </p:tav>
                                        <p:tav tm="100000">
                                          <p:val>
                                            <p:fltVal val="1"/>
                                          </p:val>
                                        </p:tav>
                                      </p:tavLst>
                                    </p:anim>
                                    <p:anim calcmode="lin" valueType="num">
                                      <p:cBhvr>
                                        <p:cTn id="70" dur="830" tmFilter="0, 0; 0.125,0.2665; 0.25,0.4; 0.375,0.465; 0.5,0.5;  0.625,0.535; 0.75,0.6; 0.875,0.7335; 1,1">
                                          <p:stCondLst>
                                            <p:cond delay="3310"/>
                                          </p:stCondLst>
                                        </p:cTn>
                                        <p:tgtEl>
                                          <p:spTgt spid="7"/>
                                        </p:tgtEl>
                                        <p:attrNameLst>
                                          <p:attrName>ppt_y</p:attrName>
                                        </p:attrNameLst>
                                      </p:cBhvr>
                                      <p:tavLst>
                                        <p:tav tm="0" fmla="#ppt_y-sin(pi*$)/27">
                                          <p:val>
                                            <p:fltVal val="0"/>
                                          </p:val>
                                        </p:tav>
                                        <p:tav tm="100000">
                                          <p:val>
                                            <p:fltVal val="1"/>
                                          </p:val>
                                        </p:tav>
                                      </p:tavLst>
                                    </p:anim>
                                    <p:anim calcmode="lin" valueType="num">
                                      <p:cBhvr>
                                        <p:cTn id="71" dur="410" tmFilter="0, 0; 0.125,0.2665; 0.25,0.4; 0.375,0.465; 0.5,0.5;  0.625,0.535; 0.75,0.6; 0.875,0.7335; 1,1">
                                          <p:stCondLst>
                                            <p:cond delay="4140"/>
                                          </p:stCondLst>
                                        </p:cTn>
                                        <p:tgtEl>
                                          <p:spTgt spid="7"/>
                                        </p:tgtEl>
                                        <p:attrNameLst>
                                          <p:attrName>ppt_y</p:attrName>
                                        </p:attrNameLst>
                                      </p:cBhvr>
                                      <p:tavLst>
                                        <p:tav tm="0" fmla="#ppt_y-sin(pi*$)/81">
                                          <p:val>
                                            <p:fltVal val="0"/>
                                          </p:val>
                                        </p:tav>
                                        <p:tav tm="100000">
                                          <p:val>
                                            <p:fltVal val="1"/>
                                          </p:val>
                                        </p:tav>
                                      </p:tavLst>
                                    </p:anim>
                                    <p:animScale>
                                      <p:cBhvr>
                                        <p:cTn id="72" dur="65">
                                          <p:stCondLst>
                                            <p:cond delay="1625"/>
                                          </p:stCondLst>
                                        </p:cTn>
                                        <p:tgtEl>
                                          <p:spTgt spid="7"/>
                                        </p:tgtEl>
                                      </p:cBhvr>
                                      <p:to x="100000" y="60000"/>
                                    </p:animScale>
                                    <p:animScale>
                                      <p:cBhvr>
                                        <p:cTn id="73" dur="415" decel="50000">
                                          <p:stCondLst>
                                            <p:cond delay="1690"/>
                                          </p:stCondLst>
                                        </p:cTn>
                                        <p:tgtEl>
                                          <p:spTgt spid="7"/>
                                        </p:tgtEl>
                                      </p:cBhvr>
                                      <p:to x="100000" y="100000"/>
                                    </p:animScale>
                                    <p:animScale>
                                      <p:cBhvr>
                                        <p:cTn id="74" dur="65">
                                          <p:stCondLst>
                                            <p:cond delay="3280"/>
                                          </p:stCondLst>
                                        </p:cTn>
                                        <p:tgtEl>
                                          <p:spTgt spid="7"/>
                                        </p:tgtEl>
                                      </p:cBhvr>
                                      <p:to x="100000" y="80000"/>
                                    </p:animScale>
                                    <p:animScale>
                                      <p:cBhvr>
                                        <p:cTn id="75" dur="415" decel="50000">
                                          <p:stCondLst>
                                            <p:cond delay="3345"/>
                                          </p:stCondLst>
                                        </p:cTn>
                                        <p:tgtEl>
                                          <p:spTgt spid="7"/>
                                        </p:tgtEl>
                                      </p:cBhvr>
                                      <p:to x="100000" y="100000"/>
                                    </p:animScale>
                                    <p:animScale>
                                      <p:cBhvr>
                                        <p:cTn id="76" dur="65">
                                          <p:stCondLst>
                                            <p:cond delay="4105"/>
                                          </p:stCondLst>
                                        </p:cTn>
                                        <p:tgtEl>
                                          <p:spTgt spid="7"/>
                                        </p:tgtEl>
                                      </p:cBhvr>
                                      <p:to x="100000" y="90000"/>
                                    </p:animScale>
                                    <p:animScale>
                                      <p:cBhvr>
                                        <p:cTn id="77" dur="415" decel="50000">
                                          <p:stCondLst>
                                            <p:cond delay="4170"/>
                                          </p:stCondLst>
                                        </p:cTn>
                                        <p:tgtEl>
                                          <p:spTgt spid="7"/>
                                        </p:tgtEl>
                                      </p:cBhvr>
                                      <p:to x="100000" y="100000"/>
                                    </p:animScale>
                                    <p:animScale>
                                      <p:cBhvr>
                                        <p:cTn id="78" dur="65">
                                          <p:stCondLst>
                                            <p:cond delay="4520"/>
                                          </p:stCondLst>
                                        </p:cTn>
                                        <p:tgtEl>
                                          <p:spTgt spid="7"/>
                                        </p:tgtEl>
                                      </p:cBhvr>
                                      <p:to x="100000" y="95000"/>
                                    </p:animScale>
                                    <p:animScale>
                                      <p:cBhvr>
                                        <p:cTn id="79" dur="415" decel="50000">
                                          <p:stCondLst>
                                            <p:cond delay="4585"/>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D6BD9C-0447-BE02-611E-547F955BA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0" y="1121228"/>
            <a:ext cx="3766459" cy="5453743"/>
          </a:xfrm>
          <a:prstGeom prst="ellipse">
            <a:avLst/>
          </a:prstGeom>
          <a:ln>
            <a:noFill/>
          </a:ln>
          <a:effectLst>
            <a:outerShdw blurRad="76200" dir="18900000" sy="23000" kx="-1200000" algn="bl" rotWithShape="0">
              <a:prstClr val="black">
                <a:alpha val="20000"/>
              </a:prstClr>
            </a:outerShdw>
            <a:softEdge rad="112500"/>
          </a:effectLst>
        </p:spPr>
      </p:pic>
      <p:pic>
        <p:nvPicPr>
          <p:cNvPr id="3" name="Picture 2">
            <a:extLst>
              <a:ext uri="{FF2B5EF4-FFF2-40B4-BE49-F238E27FC236}">
                <a16:creationId xmlns:a16="http://schemas.microsoft.com/office/drawing/2014/main" id="{E80DB04B-20F8-FDD5-C833-ABF09F85261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206" t="7259" r="2900" b="13711"/>
          <a:stretch/>
        </p:blipFill>
        <p:spPr>
          <a:xfrm>
            <a:off x="203562" y="130628"/>
            <a:ext cx="4052752" cy="990600"/>
          </a:xfrm>
          <a:prstGeom prst="rect">
            <a:avLst/>
          </a:prstGeom>
        </p:spPr>
      </p:pic>
      <p:sp>
        <p:nvSpPr>
          <p:cNvPr id="4" name="TextBox 3">
            <a:extLst>
              <a:ext uri="{FF2B5EF4-FFF2-40B4-BE49-F238E27FC236}">
                <a16:creationId xmlns:a16="http://schemas.microsoft.com/office/drawing/2014/main" id="{69F1114A-4004-A028-9EF1-D7283E9E577F}"/>
              </a:ext>
            </a:extLst>
          </p:cNvPr>
          <p:cNvSpPr txBox="1"/>
          <p:nvPr/>
        </p:nvSpPr>
        <p:spPr>
          <a:xfrm>
            <a:off x="4292237" y="216265"/>
            <a:ext cx="7815943" cy="2185214"/>
          </a:xfrm>
          <a:prstGeom prst="rect">
            <a:avLst/>
          </a:prstGeom>
          <a:noFill/>
        </p:spPr>
        <p:txBody>
          <a:bodyPr wrap="square">
            <a:spAutoFit/>
          </a:bodyPr>
          <a:lstStyle/>
          <a:p>
            <a:pPr algn="ctr"/>
            <a:r>
              <a:rPr lang="en-US" sz="4000" b="1" dirty="0">
                <a:effectLst>
                  <a:glow rad="228600">
                    <a:schemeClr val="accent1">
                      <a:satMod val="175000"/>
                      <a:alpha val="40000"/>
                    </a:schemeClr>
                  </a:glow>
                </a:effectLst>
                <a:latin typeface="Calisto MT" panose="02040603050505030304" pitchFamily="18" charset="0"/>
              </a:rPr>
              <a:t>RESIDENTIAL UNITS </a:t>
            </a:r>
          </a:p>
          <a:p>
            <a:pPr algn="ctr"/>
            <a:r>
              <a:rPr lang="en-US" sz="2400" b="1" dirty="0"/>
              <a:t>The wide range of units offered among the skies at THE OBSERVATORY SORA TOWER are thoughtfully designed to keep up with every stage of your city life. Each unit features ingenious solutions to your changing needs.</a:t>
            </a:r>
            <a:endParaRPr lang="en-PH" sz="2400" b="1" dirty="0"/>
          </a:p>
        </p:txBody>
      </p:sp>
      <p:graphicFrame>
        <p:nvGraphicFramePr>
          <p:cNvPr id="5" name="Table 4">
            <a:extLst>
              <a:ext uri="{FF2B5EF4-FFF2-40B4-BE49-F238E27FC236}">
                <a16:creationId xmlns:a16="http://schemas.microsoft.com/office/drawing/2014/main" id="{BBB39707-6CBD-A6C2-1D41-320D15525235}"/>
              </a:ext>
            </a:extLst>
          </p:cNvPr>
          <p:cNvGraphicFramePr>
            <a:graphicFrameLocks noGrp="1"/>
          </p:cNvGraphicFramePr>
          <p:nvPr>
            <p:extLst>
              <p:ext uri="{D42A27DB-BD31-4B8C-83A1-F6EECF244321}">
                <p14:modId xmlns:p14="http://schemas.microsoft.com/office/powerpoint/2010/main" val="2519455711"/>
              </p:ext>
            </p:extLst>
          </p:nvPr>
        </p:nvGraphicFramePr>
        <p:xfrm>
          <a:off x="4410076" y="2472236"/>
          <a:ext cx="7455354" cy="4255953"/>
        </p:xfrm>
        <a:graphic>
          <a:graphicData uri="http://schemas.openxmlformats.org/drawingml/2006/table">
            <a:tbl>
              <a:tblPr firstRow="1" lastRow="1" bandRow="1">
                <a:tableStyleId>{5C22544A-7EE6-4342-B048-85BDC9FD1C3A}</a:tableStyleId>
              </a:tblPr>
              <a:tblGrid>
                <a:gridCol w="2485118">
                  <a:extLst>
                    <a:ext uri="{9D8B030D-6E8A-4147-A177-3AD203B41FA5}">
                      <a16:colId xmlns:a16="http://schemas.microsoft.com/office/drawing/2014/main" val="798773277"/>
                    </a:ext>
                  </a:extLst>
                </a:gridCol>
                <a:gridCol w="2485118">
                  <a:extLst>
                    <a:ext uri="{9D8B030D-6E8A-4147-A177-3AD203B41FA5}">
                      <a16:colId xmlns:a16="http://schemas.microsoft.com/office/drawing/2014/main" val="389331716"/>
                    </a:ext>
                  </a:extLst>
                </a:gridCol>
                <a:gridCol w="2485118">
                  <a:extLst>
                    <a:ext uri="{9D8B030D-6E8A-4147-A177-3AD203B41FA5}">
                      <a16:colId xmlns:a16="http://schemas.microsoft.com/office/drawing/2014/main" val="2611433599"/>
                    </a:ext>
                  </a:extLst>
                </a:gridCol>
              </a:tblGrid>
              <a:tr h="327381">
                <a:tc>
                  <a:txBody>
                    <a:bodyPr/>
                    <a:lstStyle/>
                    <a:p>
                      <a:pPr algn="ctr" fontAlgn="b"/>
                      <a:r>
                        <a:rPr lang="en-PH" sz="2000" b="1" u="none" strike="noStrike" dirty="0">
                          <a:solidFill>
                            <a:schemeClr val="tx1"/>
                          </a:solidFill>
                          <a:effectLst/>
                        </a:rPr>
                        <a:t>UNIT TYPE</a:t>
                      </a:r>
                      <a:endParaRPr lang="en-PH" sz="2000" b="1" i="0" u="none" strike="noStrike" dirty="0">
                        <a:solidFill>
                          <a:schemeClr val="tx1"/>
                        </a:solidFill>
                        <a:effectLst/>
                        <a:latin typeface="Calisto MT" panose="02040603050505030304" pitchFamily="18" charset="0"/>
                      </a:endParaRPr>
                    </a:p>
                  </a:txBody>
                  <a:tcPr marL="7620" marR="7620" marT="7620" marB="0" anchor="b"/>
                </a:tc>
                <a:tc>
                  <a:txBody>
                    <a:bodyPr/>
                    <a:lstStyle/>
                    <a:p>
                      <a:pPr algn="ctr" fontAlgn="b"/>
                      <a:r>
                        <a:rPr lang="en-PH" sz="2000" b="1" u="none" strike="noStrike" dirty="0">
                          <a:solidFill>
                            <a:schemeClr val="tx1"/>
                          </a:solidFill>
                          <a:effectLst/>
                        </a:rPr>
                        <a:t>UNIT COUNT</a:t>
                      </a:r>
                      <a:endParaRPr lang="en-PH" sz="2000" b="1" i="0" u="none" strike="noStrike" dirty="0">
                        <a:solidFill>
                          <a:schemeClr val="tx1"/>
                        </a:solidFill>
                        <a:effectLst/>
                        <a:latin typeface="Calisto MT" panose="02040603050505030304" pitchFamily="18" charset="0"/>
                      </a:endParaRPr>
                    </a:p>
                  </a:txBody>
                  <a:tcPr marL="7620" marR="7620" marT="7620" marB="0" anchor="b"/>
                </a:tc>
                <a:tc>
                  <a:txBody>
                    <a:bodyPr/>
                    <a:lstStyle/>
                    <a:p>
                      <a:pPr algn="ctr" fontAlgn="b"/>
                      <a:r>
                        <a:rPr lang="en-PH" sz="2000" b="1" u="none" strike="noStrike" dirty="0">
                          <a:solidFill>
                            <a:schemeClr val="tx1"/>
                          </a:solidFill>
                          <a:effectLst/>
                        </a:rPr>
                        <a:t>UNIT AREA</a:t>
                      </a:r>
                      <a:endParaRPr lang="en-PH" sz="2000" b="1" i="0" u="none" strike="noStrike" dirty="0">
                        <a:solidFill>
                          <a:schemeClr val="tx1"/>
                        </a:solidFill>
                        <a:effectLst/>
                        <a:latin typeface="Calisto MT" panose="02040603050505030304" pitchFamily="18" charset="0"/>
                      </a:endParaRPr>
                    </a:p>
                  </a:txBody>
                  <a:tcPr marL="7620" marR="7620" marT="7620" marB="0" anchor="b"/>
                </a:tc>
                <a:extLst>
                  <a:ext uri="{0D108BD9-81ED-4DB2-BD59-A6C34878D82A}">
                    <a16:rowId xmlns:a16="http://schemas.microsoft.com/office/drawing/2014/main" val="496014353"/>
                  </a:ext>
                </a:extLst>
              </a:tr>
              <a:tr h="327381">
                <a:tc>
                  <a:txBody>
                    <a:bodyPr/>
                    <a:lstStyle/>
                    <a:p>
                      <a:pPr algn="ctr" fontAlgn="b"/>
                      <a:r>
                        <a:rPr lang="en-PH" sz="2000" b="1" u="none" strike="noStrike" dirty="0">
                          <a:effectLst/>
                        </a:rPr>
                        <a:t> </a:t>
                      </a:r>
                      <a:endParaRPr lang="en-PH"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PH" sz="2000" b="1" u="none" strike="noStrike">
                          <a:effectLst/>
                        </a:rPr>
                        <a:t> </a:t>
                      </a:r>
                      <a:endParaRPr lang="en-PH" sz="20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PH" sz="2000" b="1" u="none" strike="noStrike">
                          <a:effectLst/>
                        </a:rPr>
                        <a:t> </a:t>
                      </a:r>
                      <a:endParaRPr lang="en-PH" sz="20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86812833"/>
                  </a:ext>
                </a:extLst>
              </a:tr>
              <a:tr h="327381">
                <a:tc>
                  <a:txBody>
                    <a:bodyPr/>
                    <a:lstStyle/>
                    <a:p>
                      <a:pPr algn="ctr" fontAlgn="b"/>
                      <a:r>
                        <a:rPr lang="en-PH" sz="2000" b="1" u="none" strike="noStrike" dirty="0">
                          <a:effectLst/>
                        </a:rPr>
                        <a:t>STUDIO</a:t>
                      </a:r>
                      <a:endParaRPr lang="en-PH" sz="2000" b="1" i="0" u="none" strike="noStrike" dirty="0">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dirty="0">
                          <a:effectLst/>
                        </a:rPr>
                        <a:t>336</a:t>
                      </a:r>
                      <a:endParaRPr lang="en-PH" sz="2000" b="1" i="0" u="none" strike="noStrike" dirty="0">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a:effectLst/>
                        </a:rPr>
                        <a:t>28 - 33.5 Sqm</a:t>
                      </a:r>
                      <a:endParaRPr lang="en-PH" sz="2000" b="1" i="0" u="none" strike="noStrike">
                        <a:solidFill>
                          <a:srgbClr val="000000"/>
                        </a:solidFill>
                        <a:effectLst/>
                        <a:latin typeface="Calisto MT" panose="02040603050505030304" pitchFamily="18" charset="0"/>
                      </a:endParaRPr>
                    </a:p>
                  </a:txBody>
                  <a:tcPr marL="7620" marR="7620" marT="7620" marB="0" anchor="b"/>
                </a:tc>
                <a:extLst>
                  <a:ext uri="{0D108BD9-81ED-4DB2-BD59-A6C34878D82A}">
                    <a16:rowId xmlns:a16="http://schemas.microsoft.com/office/drawing/2014/main" val="427994554"/>
                  </a:ext>
                </a:extLst>
              </a:tr>
              <a:tr h="327381">
                <a:tc>
                  <a:txBody>
                    <a:bodyPr/>
                    <a:lstStyle/>
                    <a:p>
                      <a:pPr algn="ctr" fontAlgn="b"/>
                      <a:r>
                        <a:rPr lang="en-PH" sz="2000" b="1" u="none" strike="noStrike" dirty="0">
                          <a:effectLst/>
                        </a:rPr>
                        <a:t> </a:t>
                      </a:r>
                      <a:endParaRPr lang="en-PH" sz="2000" b="1" i="0" u="none" strike="noStrike" dirty="0">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dirty="0">
                          <a:effectLst/>
                        </a:rPr>
                        <a:t> </a:t>
                      </a:r>
                      <a:endParaRPr lang="en-PH" sz="2000" b="1" i="0" u="none" strike="noStrike" dirty="0">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a:effectLst/>
                        </a:rPr>
                        <a:t> </a:t>
                      </a:r>
                      <a:endParaRPr lang="en-PH" sz="2000" b="1" i="0" u="none" strike="noStrike">
                        <a:solidFill>
                          <a:srgbClr val="000000"/>
                        </a:solidFill>
                        <a:effectLst/>
                        <a:latin typeface="Calisto MT" panose="02040603050505030304" pitchFamily="18" charset="0"/>
                      </a:endParaRPr>
                    </a:p>
                  </a:txBody>
                  <a:tcPr marL="7620" marR="7620" marT="7620" marB="0" anchor="b"/>
                </a:tc>
                <a:extLst>
                  <a:ext uri="{0D108BD9-81ED-4DB2-BD59-A6C34878D82A}">
                    <a16:rowId xmlns:a16="http://schemas.microsoft.com/office/drawing/2014/main" val="2659680620"/>
                  </a:ext>
                </a:extLst>
              </a:tr>
              <a:tr h="327381">
                <a:tc>
                  <a:txBody>
                    <a:bodyPr/>
                    <a:lstStyle/>
                    <a:p>
                      <a:pPr algn="ctr" fontAlgn="b"/>
                      <a:r>
                        <a:rPr lang="en-PH" sz="2000" b="1" u="none" strike="noStrike" dirty="0">
                          <a:effectLst/>
                        </a:rPr>
                        <a:t>ONE BED ROOM</a:t>
                      </a:r>
                      <a:endParaRPr lang="en-PH" sz="2000" b="1" i="0" u="none" strike="noStrike" dirty="0">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a:effectLst/>
                        </a:rPr>
                        <a:t>228</a:t>
                      </a:r>
                      <a:endParaRPr lang="en-PH" sz="2000" b="1" i="0" u="none" strike="noStrike">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dirty="0">
                          <a:effectLst/>
                        </a:rPr>
                        <a:t>45.5 - 61.5 Sqm</a:t>
                      </a:r>
                      <a:endParaRPr lang="en-PH" sz="2000" b="1" i="0" u="none" strike="noStrike" dirty="0">
                        <a:solidFill>
                          <a:srgbClr val="000000"/>
                        </a:solidFill>
                        <a:effectLst/>
                        <a:latin typeface="Calisto MT" panose="02040603050505030304" pitchFamily="18" charset="0"/>
                      </a:endParaRPr>
                    </a:p>
                  </a:txBody>
                  <a:tcPr marL="7620" marR="7620" marT="7620" marB="0" anchor="b"/>
                </a:tc>
                <a:extLst>
                  <a:ext uri="{0D108BD9-81ED-4DB2-BD59-A6C34878D82A}">
                    <a16:rowId xmlns:a16="http://schemas.microsoft.com/office/drawing/2014/main" val="2274684036"/>
                  </a:ext>
                </a:extLst>
              </a:tr>
              <a:tr h="327381">
                <a:tc>
                  <a:txBody>
                    <a:bodyPr/>
                    <a:lstStyle/>
                    <a:p>
                      <a:pPr algn="ctr" fontAlgn="b"/>
                      <a:r>
                        <a:rPr lang="en-PH" sz="2000" b="1" u="none" strike="noStrike" dirty="0">
                          <a:effectLst/>
                        </a:rPr>
                        <a:t> </a:t>
                      </a:r>
                      <a:endParaRPr lang="en-PH" sz="2000" b="1" i="0" u="none" strike="noStrike" dirty="0">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dirty="0">
                          <a:effectLst/>
                        </a:rPr>
                        <a:t> </a:t>
                      </a:r>
                      <a:endParaRPr lang="en-PH" sz="2000" b="1" i="0" u="none" strike="noStrike" dirty="0">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dirty="0">
                          <a:effectLst/>
                        </a:rPr>
                        <a:t> </a:t>
                      </a:r>
                      <a:endParaRPr lang="en-PH" sz="2000" b="1" i="0" u="none" strike="noStrike" dirty="0">
                        <a:solidFill>
                          <a:srgbClr val="000000"/>
                        </a:solidFill>
                        <a:effectLst/>
                        <a:latin typeface="Calisto MT" panose="02040603050505030304" pitchFamily="18" charset="0"/>
                      </a:endParaRPr>
                    </a:p>
                  </a:txBody>
                  <a:tcPr marL="7620" marR="7620" marT="7620" marB="0" anchor="b"/>
                </a:tc>
                <a:extLst>
                  <a:ext uri="{0D108BD9-81ED-4DB2-BD59-A6C34878D82A}">
                    <a16:rowId xmlns:a16="http://schemas.microsoft.com/office/drawing/2014/main" val="2578335986"/>
                  </a:ext>
                </a:extLst>
              </a:tr>
              <a:tr h="327381">
                <a:tc>
                  <a:txBody>
                    <a:bodyPr/>
                    <a:lstStyle/>
                    <a:p>
                      <a:pPr algn="ctr" fontAlgn="b"/>
                      <a:r>
                        <a:rPr lang="en-PH" sz="2000" b="1" u="none" strike="noStrike" dirty="0">
                          <a:effectLst/>
                        </a:rPr>
                        <a:t>TWO BED ROOM</a:t>
                      </a:r>
                      <a:endParaRPr lang="en-PH" sz="2000" b="1" i="0" u="none" strike="noStrike" dirty="0">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dirty="0">
                          <a:effectLst/>
                        </a:rPr>
                        <a:t>48</a:t>
                      </a:r>
                      <a:endParaRPr lang="en-PH" sz="2000" b="1" i="0" u="none" strike="noStrike" dirty="0">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dirty="0">
                          <a:effectLst/>
                        </a:rPr>
                        <a:t>65 - 87 Sqm</a:t>
                      </a:r>
                      <a:endParaRPr lang="en-PH" sz="2000" b="1" i="0" u="none" strike="noStrike" dirty="0">
                        <a:solidFill>
                          <a:srgbClr val="000000"/>
                        </a:solidFill>
                        <a:effectLst/>
                        <a:latin typeface="Calisto MT" panose="02040603050505030304" pitchFamily="18" charset="0"/>
                      </a:endParaRPr>
                    </a:p>
                  </a:txBody>
                  <a:tcPr marL="7620" marR="7620" marT="7620" marB="0" anchor="b"/>
                </a:tc>
                <a:extLst>
                  <a:ext uri="{0D108BD9-81ED-4DB2-BD59-A6C34878D82A}">
                    <a16:rowId xmlns:a16="http://schemas.microsoft.com/office/drawing/2014/main" val="930150827"/>
                  </a:ext>
                </a:extLst>
              </a:tr>
              <a:tr h="327381">
                <a:tc>
                  <a:txBody>
                    <a:bodyPr/>
                    <a:lstStyle/>
                    <a:p>
                      <a:pPr algn="ctr" fontAlgn="b"/>
                      <a:r>
                        <a:rPr lang="en-PH" sz="2000" b="1" u="none" strike="noStrike" dirty="0">
                          <a:effectLst/>
                        </a:rPr>
                        <a:t> </a:t>
                      </a:r>
                      <a:endParaRPr lang="en-PH" sz="2000" b="1" i="0" u="none" strike="noStrike" dirty="0">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a:effectLst/>
                        </a:rPr>
                        <a:t> </a:t>
                      </a:r>
                      <a:endParaRPr lang="en-PH" sz="2000" b="1" i="0" u="none" strike="noStrike">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dirty="0">
                          <a:effectLst/>
                        </a:rPr>
                        <a:t> </a:t>
                      </a:r>
                      <a:endParaRPr lang="en-PH" sz="2000" b="1" i="0" u="none" strike="noStrike" dirty="0">
                        <a:solidFill>
                          <a:srgbClr val="000000"/>
                        </a:solidFill>
                        <a:effectLst/>
                        <a:latin typeface="Calisto MT" panose="02040603050505030304" pitchFamily="18" charset="0"/>
                      </a:endParaRPr>
                    </a:p>
                  </a:txBody>
                  <a:tcPr marL="7620" marR="7620" marT="7620" marB="0" anchor="b"/>
                </a:tc>
                <a:extLst>
                  <a:ext uri="{0D108BD9-81ED-4DB2-BD59-A6C34878D82A}">
                    <a16:rowId xmlns:a16="http://schemas.microsoft.com/office/drawing/2014/main" val="2834278193"/>
                  </a:ext>
                </a:extLst>
              </a:tr>
              <a:tr h="327381">
                <a:tc>
                  <a:txBody>
                    <a:bodyPr/>
                    <a:lstStyle/>
                    <a:p>
                      <a:pPr algn="ctr" fontAlgn="b"/>
                      <a:r>
                        <a:rPr lang="en-PH" sz="2000" b="1" u="none" strike="noStrike" dirty="0">
                          <a:effectLst/>
                        </a:rPr>
                        <a:t>TREE BED ROOM</a:t>
                      </a:r>
                      <a:endParaRPr lang="en-PH" sz="2000" b="1" i="0" u="none" strike="noStrike" dirty="0">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dirty="0">
                          <a:effectLst/>
                        </a:rPr>
                        <a:t>32</a:t>
                      </a:r>
                      <a:endParaRPr lang="en-PH" sz="2000" b="1" i="0" u="none" strike="noStrike" dirty="0">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dirty="0">
                          <a:effectLst/>
                        </a:rPr>
                        <a:t>137 - 148 Sqm</a:t>
                      </a:r>
                      <a:endParaRPr lang="en-PH" sz="2000" b="1" i="0" u="none" strike="noStrike" dirty="0">
                        <a:solidFill>
                          <a:srgbClr val="000000"/>
                        </a:solidFill>
                        <a:effectLst/>
                        <a:latin typeface="Calisto MT" panose="02040603050505030304" pitchFamily="18" charset="0"/>
                      </a:endParaRPr>
                    </a:p>
                  </a:txBody>
                  <a:tcPr marL="7620" marR="7620" marT="7620" marB="0" anchor="b"/>
                </a:tc>
                <a:extLst>
                  <a:ext uri="{0D108BD9-81ED-4DB2-BD59-A6C34878D82A}">
                    <a16:rowId xmlns:a16="http://schemas.microsoft.com/office/drawing/2014/main" val="1882452635"/>
                  </a:ext>
                </a:extLst>
              </a:tr>
              <a:tr h="327381">
                <a:tc>
                  <a:txBody>
                    <a:bodyPr/>
                    <a:lstStyle/>
                    <a:p>
                      <a:pPr algn="ctr" fontAlgn="b"/>
                      <a:r>
                        <a:rPr lang="en-PH" sz="2000" b="1" u="none" strike="noStrike" dirty="0">
                          <a:effectLst/>
                        </a:rPr>
                        <a:t> </a:t>
                      </a:r>
                      <a:endParaRPr lang="en-PH" sz="2000" b="1" i="0" u="none" strike="noStrike" dirty="0">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a:effectLst/>
                        </a:rPr>
                        <a:t> </a:t>
                      </a:r>
                      <a:endParaRPr lang="en-PH" sz="2000" b="1" i="0" u="none" strike="noStrike">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dirty="0">
                          <a:effectLst/>
                        </a:rPr>
                        <a:t> </a:t>
                      </a:r>
                      <a:endParaRPr lang="en-PH" sz="2000" b="1" i="0" u="none" strike="noStrike" dirty="0">
                        <a:solidFill>
                          <a:srgbClr val="000000"/>
                        </a:solidFill>
                        <a:effectLst/>
                        <a:latin typeface="Calisto MT" panose="02040603050505030304" pitchFamily="18" charset="0"/>
                      </a:endParaRPr>
                    </a:p>
                  </a:txBody>
                  <a:tcPr marL="7620" marR="7620" marT="7620" marB="0" anchor="b"/>
                </a:tc>
                <a:extLst>
                  <a:ext uri="{0D108BD9-81ED-4DB2-BD59-A6C34878D82A}">
                    <a16:rowId xmlns:a16="http://schemas.microsoft.com/office/drawing/2014/main" val="3898147065"/>
                  </a:ext>
                </a:extLst>
              </a:tr>
              <a:tr h="327381">
                <a:tc>
                  <a:txBody>
                    <a:bodyPr/>
                    <a:lstStyle/>
                    <a:p>
                      <a:pPr algn="ctr" fontAlgn="b"/>
                      <a:r>
                        <a:rPr lang="en-PH" sz="2000" b="1" u="none" strike="noStrike" dirty="0">
                          <a:effectLst/>
                        </a:rPr>
                        <a:t>PENTHOUSE</a:t>
                      </a:r>
                      <a:endParaRPr lang="en-PH" sz="2000" b="1" i="0" u="none" strike="noStrike" dirty="0">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a:effectLst/>
                        </a:rPr>
                        <a:t>6</a:t>
                      </a:r>
                      <a:endParaRPr lang="en-PH" sz="2000" b="1" i="0" u="none" strike="noStrike">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dirty="0">
                          <a:effectLst/>
                        </a:rPr>
                        <a:t>155.5 - 202 Sqm</a:t>
                      </a:r>
                      <a:endParaRPr lang="en-PH" sz="2000" b="1" i="0" u="none" strike="noStrike" dirty="0">
                        <a:solidFill>
                          <a:srgbClr val="000000"/>
                        </a:solidFill>
                        <a:effectLst/>
                        <a:latin typeface="Calisto MT" panose="02040603050505030304" pitchFamily="18" charset="0"/>
                      </a:endParaRPr>
                    </a:p>
                  </a:txBody>
                  <a:tcPr marL="7620" marR="7620" marT="7620" marB="0" anchor="b"/>
                </a:tc>
                <a:extLst>
                  <a:ext uri="{0D108BD9-81ED-4DB2-BD59-A6C34878D82A}">
                    <a16:rowId xmlns:a16="http://schemas.microsoft.com/office/drawing/2014/main" val="668857614"/>
                  </a:ext>
                </a:extLst>
              </a:tr>
              <a:tr h="327381">
                <a:tc>
                  <a:txBody>
                    <a:bodyPr/>
                    <a:lstStyle/>
                    <a:p>
                      <a:pPr algn="ctr" fontAlgn="b"/>
                      <a:r>
                        <a:rPr lang="en-PH" sz="2000" b="1" u="none" strike="noStrike">
                          <a:effectLst/>
                        </a:rPr>
                        <a:t> </a:t>
                      </a:r>
                      <a:endParaRPr lang="en-PH" sz="2000" b="1" i="0" u="none" strike="noStrike">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a:effectLst/>
                        </a:rPr>
                        <a:t> </a:t>
                      </a:r>
                      <a:endParaRPr lang="en-PH" sz="2000" b="1" i="0" u="none" strike="noStrike">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dirty="0">
                          <a:effectLst/>
                        </a:rPr>
                        <a:t> </a:t>
                      </a:r>
                      <a:endParaRPr lang="en-PH" sz="2000" b="1" i="0" u="none" strike="noStrike" dirty="0">
                        <a:solidFill>
                          <a:srgbClr val="000000"/>
                        </a:solidFill>
                        <a:effectLst/>
                        <a:latin typeface="Calisto MT" panose="02040603050505030304" pitchFamily="18" charset="0"/>
                      </a:endParaRPr>
                    </a:p>
                  </a:txBody>
                  <a:tcPr marL="7620" marR="7620" marT="7620" marB="0" anchor="b"/>
                </a:tc>
                <a:extLst>
                  <a:ext uri="{0D108BD9-81ED-4DB2-BD59-A6C34878D82A}">
                    <a16:rowId xmlns:a16="http://schemas.microsoft.com/office/drawing/2014/main" val="848184361"/>
                  </a:ext>
                </a:extLst>
              </a:tr>
              <a:tr h="327381">
                <a:tc>
                  <a:txBody>
                    <a:bodyPr/>
                    <a:lstStyle/>
                    <a:p>
                      <a:pPr algn="ctr" fontAlgn="b"/>
                      <a:r>
                        <a:rPr lang="en-PH" sz="2000" b="1" u="none" strike="noStrike">
                          <a:effectLst/>
                        </a:rPr>
                        <a:t>TOTAL</a:t>
                      </a:r>
                      <a:endParaRPr lang="en-PH" sz="2000" b="1" i="0" u="none" strike="noStrike">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a:effectLst/>
                        </a:rPr>
                        <a:t>650</a:t>
                      </a:r>
                      <a:endParaRPr lang="en-PH" sz="2000" b="1" i="0" u="none" strike="noStrike">
                        <a:solidFill>
                          <a:srgbClr val="000000"/>
                        </a:solidFill>
                        <a:effectLst/>
                        <a:latin typeface="Calisto MT" panose="02040603050505030304" pitchFamily="18" charset="0"/>
                      </a:endParaRPr>
                    </a:p>
                  </a:txBody>
                  <a:tcPr marL="7620" marR="7620" marT="7620" marB="0" anchor="b"/>
                </a:tc>
                <a:tc>
                  <a:txBody>
                    <a:bodyPr/>
                    <a:lstStyle/>
                    <a:p>
                      <a:pPr algn="ctr" fontAlgn="b"/>
                      <a:r>
                        <a:rPr lang="en-PH" sz="2000" b="1" u="none" strike="noStrike" dirty="0">
                          <a:effectLst/>
                        </a:rPr>
                        <a:t> </a:t>
                      </a:r>
                      <a:endParaRPr lang="en-PH" sz="2000" b="1" i="0" u="none" strike="noStrike" dirty="0">
                        <a:solidFill>
                          <a:srgbClr val="000000"/>
                        </a:solidFill>
                        <a:effectLst/>
                        <a:latin typeface="Calisto MT" panose="02040603050505030304" pitchFamily="18" charset="0"/>
                      </a:endParaRPr>
                    </a:p>
                  </a:txBody>
                  <a:tcPr marL="7620" marR="7620" marT="7620" marB="0" anchor="b"/>
                </a:tc>
                <a:extLst>
                  <a:ext uri="{0D108BD9-81ED-4DB2-BD59-A6C34878D82A}">
                    <a16:rowId xmlns:a16="http://schemas.microsoft.com/office/drawing/2014/main" val="3633748622"/>
                  </a:ext>
                </a:extLst>
              </a:tr>
            </a:tbl>
          </a:graphicData>
        </a:graphic>
      </p:graphicFrame>
    </p:spTree>
    <p:extLst>
      <p:ext uri="{BB962C8B-B14F-4D97-AF65-F5344CB8AC3E}">
        <p14:creationId xmlns:p14="http://schemas.microsoft.com/office/powerpoint/2010/main" val="325945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0" fill="hold"/>
                                        <p:tgtEl>
                                          <p:spTgt spid="4"/>
                                        </p:tgtEl>
                                        <p:attrNameLst>
                                          <p:attrName>ppt_w</p:attrName>
                                        </p:attrNameLst>
                                      </p:cBhvr>
                                      <p:tavLst>
                                        <p:tav tm="0">
                                          <p:val>
                                            <p:fltVal val="0"/>
                                          </p:val>
                                        </p:tav>
                                        <p:tav tm="100000">
                                          <p:val>
                                            <p:strVal val="#ppt_w"/>
                                          </p:val>
                                        </p:tav>
                                      </p:tavLst>
                                    </p:anim>
                                    <p:anim calcmode="lin" valueType="num">
                                      <p:cBhvr>
                                        <p:cTn id="13" dur="5000" fill="hold"/>
                                        <p:tgtEl>
                                          <p:spTgt spid="4"/>
                                        </p:tgtEl>
                                        <p:attrNameLst>
                                          <p:attrName>ppt_h</p:attrName>
                                        </p:attrNameLst>
                                      </p:cBhvr>
                                      <p:tavLst>
                                        <p:tav tm="0">
                                          <p:val>
                                            <p:fltVal val="0"/>
                                          </p:val>
                                        </p:tav>
                                        <p:tav tm="100000">
                                          <p:val>
                                            <p:strVal val="#ppt_h"/>
                                          </p:val>
                                        </p:tav>
                                      </p:tavLst>
                                    </p:anim>
                                    <p:animEffect transition="in" filter="fade">
                                      <p:cBhvr>
                                        <p:cTn id="14" dur="5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0" fill="hold"/>
                                        <p:tgtEl>
                                          <p:spTgt spid="5"/>
                                        </p:tgtEl>
                                        <p:attrNameLst>
                                          <p:attrName>ppt_w</p:attrName>
                                        </p:attrNameLst>
                                      </p:cBhvr>
                                      <p:tavLst>
                                        <p:tav tm="0">
                                          <p:val>
                                            <p:fltVal val="0"/>
                                          </p:val>
                                        </p:tav>
                                        <p:tav tm="100000">
                                          <p:val>
                                            <p:strVal val="#ppt_w"/>
                                          </p:val>
                                        </p:tav>
                                      </p:tavLst>
                                    </p:anim>
                                    <p:anim calcmode="lin" valueType="num">
                                      <p:cBhvr>
                                        <p:cTn id="20" dur="5000" fill="hold"/>
                                        <p:tgtEl>
                                          <p:spTgt spid="5"/>
                                        </p:tgtEl>
                                        <p:attrNameLst>
                                          <p:attrName>ppt_h</p:attrName>
                                        </p:attrNameLst>
                                      </p:cBhvr>
                                      <p:tavLst>
                                        <p:tav tm="0">
                                          <p:val>
                                            <p:fltVal val="0"/>
                                          </p:val>
                                        </p:tav>
                                        <p:tav tm="100000">
                                          <p:val>
                                            <p:strVal val="#ppt_h"/>
                                          </p:val>
                                        </p:tav>
                                      </p:tavLst>
                                    </p:anim>
                                    <p:animEffect transition="in" filter="fade">
                                      <p:cBhvr>
                                        <p:cTn id="21" dur="5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3" fill="hold" nodeType="clickEffect">
                                  <p:stCondLst>
                                    <p:cond delay="500"/>
                                  </p:stCondLst>
                                  <p:childTnLst>
                                    <p:set>
                                      <p:cBhvr>
                                        <p:cTn id="25" dur="1" fill="hold">
                                          <p:stCondLst>
                                            <p:cond delay="0"/>
                                          </p:stCondLst>
                                        </p:cTn>
                                        <p:tgtEl>
                                          <p:spTgt spid="2"/>
                                        </p:tgtEl>
                                        <p:attrNameLst>
                                          <p:attrName>style.visibility</p:attrName>
                                        </p:attrNameLst>
                                      </p:cBhvr>
                                      <p:to>
                                        <p:strVal val="visible"/>
                                      </p:to>
                                    </p:set>
                                    <p:animEffect transition="in" filter="wheel(3)">
                                      <p:cBhvr>
                                        <p:cTn id="26"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79761B-5CFA-A91A-A49A-14D98EE07DA9}"/>
              </a:ext>
            </a:extLst>
          </p:cNvPr>
          <p:cNvPicPr>
            <a:picLocks noChangeAspect="1"/>
          </p:cNvPicPr>
          <p:nvPr/>
        </p:nvPicPr>
        <p:blipFill rotWithShape="1">
          <a:blip r:embed="rId2">
            <a:extLst>
              <a:ext uri="{28A0092B-C50C-407E-A947-70E740481C1C}">
                <a14:useLocalDpi xmlns:a14="http://schemas.microsoft.com/office/drawing/2010/main" val="0"/>
              </a:ext>
            </a:extLst>
          </a:blip>
          <a:srcRect l="4663"/>
          <a:stretch/>
        </p:blipFill>
        <p:spPr>
          <a:xfrm>
            <a:off x="-1" y="0"/>
            <a:ext cx="2111829" cy="6858000"/>
          </a:xfrm>
          <a:prstGeom prst="rect">
            <a:avLst/>
          </a:prstGeom>
        </p:spPr>
      </p:pic>
      <p:sp>
        <p:nvSpPr>
          <p:cNvPr id="3" name="TextBox 2">
            <a:extLst>
              <a:ext uri="{FF2B5EF4-FFF2-40B4-BE49-F238E27FC236}">
                <a16:creationId xmlns:a16="http://schemas.microsoft.com/office/drawing/2014/main" id="{C81944B0-6A68-F2A6-E31C-C7544241F3CB}"/>
              </a:ext>
            </a:extLst>
          </p:cNvPr>
          <p:cNvSpPr txBox="1"/>
          <p:nvPr/>
        </p:nvSpPr>
        <p:spPr>
          <a:xfrm>
            <a:off x="2111828" y="1443841"/>
            <a:ext cx="5747658" cy="3970318"/>
          </a:xfrm>
          <a:prstGeom prst="rect">
            <a:avLst/>
          </a:prstGeom>
          <a:noFill/>
        </p:spPr>
        <p:txBody>
          <a:bodyPr wrap="square">
            <a:spAutoFit/>
          </a:bodyPr>
          <a:lstStyle/>
          <a:p>
            <a:pPr algn="ctr"/>
            <a:r>
              <a:rPr lang="en-US" sz="4000" b="1" dirty="0">
                <a:effectLst>
                  <a:glow rad="228600">
                    <a:schemeClr val="accent1">
                      <a:satMod val="175000"/>
                      <a:alpha val="40000"/>
                    </a:schemeClr>
                  </a:glow>
                </a:effectLst>
                <a:latin typeface="Calisto MT" panose="02040603050505030304" pitchFamily="18" charset="0"/>
              </a:rPr>
              <a:t>JOURNEY ACROSS JAPAN </a:t>
            </a:r>
          </a:p>
          <a:p>
            <a:pPr algn="ctr"/>
            <a:endParaRPr lang="en-US" sz="2800" dirty="0">
              <a:effectLst>
                <a:glow rad="228600">
                  <a:schemeClr val="accent1">
                    <a:satMod val="175000"/>
                    <a:alpha val="40000"/>
                  </a:schemeClr>
                </a:glow>
              </a:effectLst>
              <a:latin typeface="Calisto MT" panose="02040603050505030304" pitchFamily="18" charset="0"/>
            </a:endParaRPr>
          </a:p>
          <a:p>
            <a:pPr algn="ctr"/>
            <a:r>
              <a:rPr lang="en-US" sz="2400" b="1" dirty="0">
                <a:latin typeface="Calisto MT" panose="02040603050505030304" pitchFamily="18" charset="0"/>
              </a:rPr>
              <a:t>Immerse yourself in the best of Japanese city culture at THE OBSERVATORY. The amenities of each residential tower at your next home evoke the identities of remarkable districts in Tokyo, Hokkaido, Kyoto, and Osaka</a:t>
            </a:r>
            <a:endParaRPr lang="en-PH" sz="2400" b="1" dirty="0">
              <a:latin typeface="Calisto MT" panose="02040603050505030304" pitchFamily="18" charset="0"/>
            </a:endParaRPr>
          </a:p>
        </p:txBody>
      </p:sp>
      <p:pic>
        <p:nvPicPr>
          <p:cNvPr id="4" name="Picture 3">
            <a:extLst>
              <a:ext uri="{FF2B5EF4-FFF2-40B4-BE49-F238E27FC236}">
                <a16:creationId xmlns:a16="http://schemas.microsoft.com/office/drawing/2014/main" id="{916B30C5-0E4D-A3CE-C715-29C71810C8BE}"/>
              </a:ext>
            </a:extLst>
          </p:cNvPr>
          <p:cNvPicPr>
            <a:picLocks noChangeAspect="1"/>
          </p:cNvPicPr>
          <p:nvPr/>
        </p:nvPicPr>
        <p:blipFill rotWithShape="1">
          <a:blip r:embed="rId3">
            <a:extLst>
              <a:ext uri="{28A0092B-C50C-407E-A947-70E740481C1C}">
                <a14:useLocalDpi xmlns:a14="http://schemas.microsoft.com/office/drawing/2010/main" val="0"/>
              </a:ext>
            </a:extLst>
          </a:blip>
          <a:srcRect t="1480"/>
          <a:stretch/>
        </p:blipFill>
        <p:spPr>
          <a:xfrm>
            <a:off x="7859486" y="0"/>
            <a:ext cx="4332514" cy="6858000"/>
          </a:xfrm>
          <a:prstGeom prst="rect">
            <a:avLst/>
          </a:prstGeom>
        </p:spPr>
      </p:pic>
    </p:spTree>
    <p:extLst>
      <p:ext uri="{BB962C8B-B14F-4D97-AF65-F5344CB8AC3E}">
        <p14:creationId xmlns:p14="http://schemas.microsoft.com/office/powerpoint/2010/main" val="39848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381904-0D29-3EDC-FB4E-7FF90202DAC6}"/>
              </a:ext>
            </a:extLst>
          </p:cNvPr>
          <p:cNvSpPr/>
          <p:nvPr/>
        </p:nvSpPr>
        <p:spPr>
          <a:xfrm>
            <a:off x="511773" y="1397675"/>
            <a:ext cx="5485904" cy="2123658"/>
          </a:xfrm>
          <a:prstGeom prst="rect">
            <a:avLst/>
          </a:prstGeom>
          <a:noFill/>
        </p:spPr>
        <p:txBody>
          <a:bodyPr wrap="square" lIns="91440" tIns="45720" rIns="91440" bIns="45720">
            <a:spAutoFit/>
          </a:bodyPr>
          <a:lstStyle/>
          <a:p>
            <a:pPr algn="ctr"/>
            <a:r>
              <a:rPr lang="en-US" sz="44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rPr>
              <a:t>SHIBUYA </a:t>
            </a:r>
          </a:p>
          <a:p>
            <a:pPr algn="ctr"/>
            <a:r>
              <a:rPr lang="en-US" sz="44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rPr>
              <a:t>AT </a:t>
            </a:r>
          </a:p>
          <a:p>
            <a:pPr algn="ctr"/>
            <a:r>
              <a:rPr lang="en-US" sz="44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rPr>
              <a:t>SORA TOWER</a:t>
            </a:r>
          </a:p>
        </p:txBody>
      </p:sp>
      <p:sp>
        <p:nvSpPr>
          <p:cNvPr id="3" name="TextBox 2">
            <a:extLst>
              <a:ext uri="{FF2B5EF4-FFF2-40B4-BE49-F238E27FC236}">
                <a16:creationId xmlns:a16="http://schemas.microsoft.com/office/drawing/2014/main" id="{50E14DAA-C326-D9AA-2C52-8DA127EF0C3F}"/>
              </a:ext>
            </a:extLst>
          </p:cNvPr>
          <p:cNvSpPr txBox="1"/>
          <p:nvPr/>
        </p:nvSpPr>
        <p:spPr>
          <a:xfrm>
            <a:off x="284657" y="3886354"/>
            <a:ext cx="6096000" cy="2246769"/>
          </a:xfrm>
          <a:prstGeom prst="rect">
            <a:avLst/>
          </a:prstGeom>
          <a:noFill/>
        </p:spPr>
        <p:txBody>
          <a:bodyPr wrap="square">
            <a:spAutoFit/>
          </a:bodyPr>
          <a:lstStyle/>
          <a:p>
            <a:pPr algn="ctr"/>
            <a:r>
              <a:rPr lang="en-US" sz="2800" b="1" dirty="0">
                <a:latin typeface="Calisto MT" panose="02040603050505030304" pitchFamily="18" charset="0"/>
              </a:rPr>
              <a:t>Inspired by the vibrant and constantly moving SHIBUYA district in Tokyo, the amenities at SORA TOWER perfectly blend into your lifestyle at your home in the metro</a:t>
            </a:r>
            <a:endParaRPr lang="en-PH" sz="2800" b="1" dirty="0">
              <a:latin typeface="Calisto MT" panose="02040603050505030304" pitchFamily="18" charset="0"/>
            </a:endParaRPr>
          </a:p>
        </p:txBody>
      </p:sp>
      <p:pic>
        <p:nvPicPr>
          <p:cNvPr id="4" name="Picture 3">
            <a:extLst>
              <a:ext uri="{FF2B5EF4-FFF2-40B4-BE49-F238E27FC236}">
                <a16:creationId xmlns:a16="http://schemas.microsoft.com/office/drawing/2014/main" id="{C478A1C1-1A97-82D3-4C00-034149985AD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847115" y="195943"/>
            <a:ext cx="5113029" cy="6487886"/>
          </a:xfrm>
          <a:prstGeom prst="snip2DiagRect">
            <a:avLst/>
          </a:prstGeom>
          <a:solidFill>
            <a:srgbClr val="FFFFFF">
              <a:shade val="85000"/>
            </a:srgbClr>
          </a:solidFill>
          <a:ln w="88900" cap="sq">
            <a:solidFill>
              <a:srgbClr val="FFFFFF"/>
            </a:solidFill>
            <a:miter lim="800000"/>
          </a:ln>
          <a:effectLst>
            <a:glow rad="228600">
              <a:schemeClr val="accent1">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E9E7D4F9-8167-6724-24D0-D448347469D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206" t="7259" r="2900" b="13711"/>
          <a:stretch/>
        </p:blipFill>
        <p:spPr>
          <a:xfrm>
            <a:off x="231856" y="200875"/>
            <a:ext cx="3429001" cy="831779"/>
          </a:xfrm>
          <a:prstGeom prst="rect">
            <a:avLst/>
          </a:prstGeom>
        </p:spPr>
      </p:pic>
    </p:spTree>
    <p:extLst>
      <p:ext uri="{BB962C8B-B14F-4D97-AF65-F5344CB8AC3E}">
        <p14:creationId xmlns:p14="http://schemas.microsoft.com/office/powerpoint/2010/main" val="28315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0"/>
                                        <p:tgtEl>
                                          <p:spTgt spid="2"/>
                                        </p:tgtEl>
                                      </p:cBhvr>
                                    </p:animEffect>
                                    <p:anim calcmode="lin" valueType="num">
                                      <p:cBhvr>
                                        <p:cTn id="13" dur="5000" fill="hold"/>
                                        <p:tgtEl>
                                          <p:spTgt spid="2"/>
                                        </p:tgtEl>
                                        <p:attrNameLst>
                                          <p:attrName>ppt_x</p:attrName>
                                        </p:attrNameLst>
                                      </p:cBhvr>
                                      <p:tavLst>
                                        <p:tav tm="0">
                                          <p:val>
                                            <p:strVal val="#ppt_x"/>
                                          </p:val>
                                        </p:tav>
                                        <p:tav tm="100000">
                                          <p:val>
                                            <p:strVal val="#ppt_x"/>
                                          </p:val>
                                        </p:tav>
                                      </p:tavLst>
                                    </p:anim>
                                    <p:anim calcmode="lin" valueType="num">
                                      <p:cBhvr>
                                        <p:cTn id="14" dur="5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0"/>
                                        <p:tgtEl>
                                          <p:spTgt spid="3"/>
                                        </p:tgtEl>
                                      </p:cBhvr>
                                    </p:animEffect>
                                    <p:anim calcmode="lin" valueType="num">
                                      <p:cBhvr>
                                        <p:cTn id="20" dur="5000" fill="hold"/>
                                        <p:tgtEl>
                                          <p:spTgt spid="3"/>
                                        </p:tgtEl>
                                        <p:attrNameLst>
                                          <p:attrName>ppt_x</p:attrName>
                                        </p:attrNameLst>
                                      </p:cBhvr>
                                      <p:tavLst>
                                        <p:tav tm="0">
                                          <p:val>
                                            <p:strVal val="#ppt_x"/>
                                          </p:val>
                                        </p:tav>
                                        <p:tav tm="100000">
                                          <p:val>
                                            <p:strVal val="#ppt_x"/>
                                          </p:val>
                                        </p:tav>
                                      </p:tavLst>
                                    </p:anim>
                                    <p:anim calcmode="lin" valueType="num">
                                      <p:cBhvr>
                                        <p:cTn id="21" dur="5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8)">
                                      <p:cBhvr>
                                        <p:cTn id="26"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318913-1E20-F40E-766C-B740385DC9C5}"/>
              </a:ext>
            </a:extLst>
          </p:cNvPr>
          <p:cNvSpPr txBox="1"/>
          <p:nvPr/>
        </p:nvSpPr>
        <p:spPr>
          <a:xfrm>
            <a:off x="658762" y="1440334"/>
            <a:ext cx="7197213" cy="5201424"/>
          </a:xfrm>
          <a:prstGeom prst="rect">
            <a:avLst/>
          </a:prstGeom>
          <a:noFill/>
        </p:spPr>
        <p:txBody>
          <a:bodyPr wrap="square">
            <a:spAutoFit/>
          </a:bodyPr>
          <a:lstStyle/>
          <a:p>
            <a:pPr algn="l"/>
            <a:r>
              <a:rPr lang="en-PH" sz="4400" b="1" i="0" dirty="0">
                <a:solidFill>
                  <a:srgbClr val="212529"/>
                </a:solidFill>
                <a:effectLst>
                  <a:glow rad="228600">
                    <a:schemeClr val="accent1">
                      <a:satMod val="175000"/>
                      <a:alpha val="40000"/>
                    </a:schemeClr>
                  </a:glow>
                </a:effectLst>
                <a:highlight>
                  <a:srgbClr val="FFFFFF"/>
                </a:highlight>
                <a:latin typeface="Calisto MT" panose="02040603050505030304" pitchFamily="18" charset="0"/>
              </a:rPr>
              <a:t>Facilities &amp; Services</a:t>
            </a:r>
          </a:p>
          <a:p>
            <a:pPr algn="l"/>
            <a:endParaRPr lang="en-PH" sz="2400" b="1" i="0" dirty="0">
              <a:solidFill>
                <a:srgbClr val="212529"/>
              </a:solidFill>
              <a:effectLst>
                <a:glow rad="228600">
                  <a:schemeClr val="accent1">
                    <a:satMod val="175000"/>
                    <a:alpha val="40000"/>
                  </a:schemeClr>
                </a:glow>
              </a:effectLst>
              <a:highlight>
                <a:srgbClr val="FFFFFF"/>
              </a:highlight>
              <a:latin typeface="Calisto MT" panose="02040603050505030304" pitchFamily="18" charset="0"/>
            </a:endParaRPr>
          </a:p>
          <a:p>
            <a:pPr algn="l">
              <a:buFont typeface="Arial" panose="020B0604020202020204" pitchFamily="34" charset="0"/>
              <a:buChar char="•"/>
            </a:pPr>
            <a:r>
              <a:rPr lang="en-PH" sz="2400" b="1" i="0" dirty="0">
                <a:solidFill>
                  <a:srgbClr val="212529"/>
                </a:solidFill>
                <a:effectLst/>
                <a:highlight>
                  <a:srgbClr val="FFFFFF"/>
                </a:highlight>
                <a:latin typeface="Calisto MT" panose="02040603050505030304" pitchFamily="18" charset="0"/>
              </a:rPr>
              <a:t>Storage Solutions</a:t>
            </a:r>
          </a:p>
          <a:p>
            <a:pPr marL="742950" lvl="1" indent="-285750" algn="l">
              <a:buFont typeface="Arial" panose="020B0604020202020204" pitchFamily="34" charset="0"/>
              <a:buChar char="•"/>
            </a:pPr>
            <a:r>
              <a:rPr lang="en-PH" sz="2400" b="1" i="0" dirty="0">
                <a:solidFill>
                  <a:srgbClr val="212529"/>
                </a:solidFill>
                <a:effectLst/>
                <a:highlight>
                  <a:srgbClr val="FFFFFF"/>
                </a:highlight>
                <a:latin typeface="Calisto MT" panose="02040603050505030304" pitchFamily="18" charset="0"/>
              </a:rPr>
              <a:t>Genkan</a:t>
            </a:r>
          </a:p>
          <a:p>
            <a:pPr marL="742950" lvl="1" indent="-285750" algn="l">
              <a:buFont typeface="Arial" panose="020B0604020202020204" pitchFamily="34" charset="0"/>
              <a:buChar char="•"/>
            </a:pPr>
            <a:r>
              <a:rPr lang="en-PH" sz="2400" b="1" i="0" dirty="0">
                <a:solidFill>
                  <a:srgbClr val="212529"/>
                </a:solidFill>
                <a:effectLst/>
                <a:highlight>
                  <a:srgbClr val="FFFFFF"/>
                </a:highlight>
                <a:latin typeface="Calisto MT" panose="02040603050505030304" pitchFamily="18" charset="0"/>
              </a:rPr>
              <a:t>Adjustable Kitchen Cabinets</a:t>
            </a:r>
          </a:p>
          <a:p>
            <a:pPr marL="742950" lvl="1" indent="-285750" algn="l">
              <a:buFont typeface="Arial" panose="020B0604020202020204" pitchFamily="34" charset="0"/>
              <a:buChar char="•"/>
            </a:pPr>
            <a:r>
              <a:rPr lang="en-PH" sz="2400" b="1" i="0" dirty="0">
                <a:solidFill>
                  <a:srgbClr val="212529"/>
                </a:solidFill>
                <a:effectLst/>
                <a:highlight>
                  <a:srgbClr val="FFFFFF"/>
                </a:highlight>
                <a:latin typeface="Calisto MT" panose="02040603050505030304" pitchFamily="18" charset="0"/>
              </a:rPr>
              <a:t>Modular Closets</a:t>
            </a:r>
          </a:p>
          <a:p>
            <a:pPr algn="l">
              <a:buFont typeface="Arial" panose="020B0604020202020204" pitchFamily="34" charset="0"/>
              <a:buChar char="•"/>
            </a:pPr>
            <a:r>
              <a:rPr lang="en-PH" sz="2400" b="1" i="0" dirty="0">
                <a:solidFill>
                  <a:srgbClr val="212529"/>
                </a:solidFill>
                <a:effectLst/>
                <a:highlight>
                  <a:srgbClr val="FFFFFF"/>
                </a:highlight>
                <a:latin typeface="Calisto MT" panose="02040603050505030304" pitchFamily="18" charset="0"/>
              </a:rPr>
              <a:t>Japanese-branded Water Closet</a:t>
            </a:r>
          </a:p>
          <a:p>
            <a:pPr algn="l">
              <a:buFont typeface="Arial" panose="020B0604020202020204" pitchFamily="34" charset="0"/>
              <a:buChar char="•"/>
            </a:pPr>
            <a:r>
              <a:rPr lang="en-PH" sz="2400" b="1" i="0" dirty="0" err="1">
                <a:solidFill>
                  <a:srgbClr val="212529"/>
                </a:solidFill>
                <a:effectLst/>
                <a:highlight>
                  <a:srgbClr val="FFFFFF"/>
                </a:highlight>
                <a:latin typeface="Calisto MT" panose="02040603050505030304" pitchFamily="18" charset="0"/>
              </a:rPr>
              <a:t>Spalet</a:t>
            </a:r>
            <a:r>
              <a:rPr lang="en-PH" sz="2400" b="1" i="0" dirty="0">
                <a:solidFill>
                  <a:srgbClr val="212529"/>
                </a:solidFill>
                <a:effectLst/>
                <a:highlight>
                  <a:srgbClr val="FFFFFF"/>
                </a:highlight>
                <a:latin typeface="Calisto MT" panose="02040603050505030304" pitchFamily="18" charset="0"/>
              </a:rPr>
              <a:t> for Master T&amp;B</a:t>
            </a:r>
          </a:p>
          <a:p>
            <a:pPr algn="l">
              <a:buFont typeface="Arial" panose="020B0604020202020204" pitchFamily="34" charset="0"/>
              <a:buChar char="•"/>
            </a:pPr>
            <a:r>
              <a:rPr lang="en-PH" sz="2400" b="1" i="0" dirty="0">
                <a:solidFill>
                  <a:srgbClr val="212529"/>
                </a:solidFill>
                <a:effectLst/>
                <a:highlight>
                  <a:srgbClr val="FFFFFF"/>
                </a:highlight>
                <a:latin typeface="Calisto MT" panose="02040603050505030304" pitchFamily="18" charset="0"/>
              </a:rPr>
              <a:t>Rangehood</a:t>
            </a:r>
          </a:p>
          <a:p>
            <a:pPr algn="l">
              <a:buFont typeface="Arial" panose="020B0604020202020204" pitchFamily="34" charset="0"/>
              <a:buChar char="•"/>
            </a:pPr>
            <a:r>
              <a:rPr lang="en-PH" sz="2400" b="1" i="0" dirty="0">
                <a:solidFill>
                  <a:srgbClr val="212529"/>
                </a:solidFill>
                <a:effectLst/>
                <a:highlight>
                  <a:srgbClr val="FFFFFF"/>
                </a:highlight>
                <a:latin typeface="Calisto MT" panose="02040603050505030304" pitchFamily="18" charset="0"/>
              </a:rPr>
              <a:t>Separate Shower &amp; Bathtub in Master Bedroom T&amp;B (select units)</a:t>
            </a:r>
          </a:p>
          <a:p>
            <a:pPr algn="l">
              <a:buFont typeface="Arial" panose="020B0604020202020204" pitchFamily="34" charset="0"/>
              <a:buChar char="•"/>
            </a:pPr>
            <a:r>
              <a:rPr lang="en-PH" sz="2400" b="1" i="0" dirty="0">
                <a:solidFill>
                  <a:srgbClr val="212529"/>
                </a:solidFill>
                <a:effectLst/>
                <a:highlight>
                  <a:srgbClr val="FFFFFF"/>
                </a:highlight>
                <a:latin typeface="Calisto MT" panose="02040603050505030304" pitchFamily="18" charset="0"/>
              </a:rPr>
              <a:t>Multi-functional &amp; Space-saving Sink</a:t>
            </a:r>
          </a:p>
          <a:p>
            <a:pPr algn="l">
              <a:buFont typeface="Arial" panose="020B0604020202020204" pitchFamily="34" charset="0"/>
              <a:buChar char="•"/>
            </a:pPr>
            <a:r>
              <a:rPr lang="en-PH" sz="2400" b="1" i="0" dirty="0">
                <a:solidFill>
                  <a:srgbClr val="212529"/>
                </a:solidFill>
                <a:effectLst/>
                <a:highlight>
                  <a:srgbClr val="FFFFFF"/>
                </a:highlight>
                <a:latin typeface="Calisto MT" panose="02040603050505030304" pitchFamily="18" charset="0"/>
              </a:rPr>
              <a:t>Elevator &amp; Main Door Key Card Access</a:t>
            </a:r>
          </a:p>
        </p:txBody>
      </p:sp>
      <p:pic>
        <p:nvPicPr>
          <p:cNvPr id="3" name="Picture 2">
            <a:extLst>
              <a:ext uri="{FF2B5EF4-FFF2-40B4-BE49-F238E27FC236}">
                <a16:creationId xmlns:a16="http://schemas.microsoft.com/office/drawing/2014/main" id="{C247E111-887E-BBC6-418E-38F346CB329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206" t="7259" r="2900" b="13711"/>
          <a:stretch/>
        </p:blipFill>
        <p:spPr>
          <a:xfrm>
            <a:off x="497326" y="327373"/>
            <a:ext cx="3429001" cy="907980"/>
          </a:xfrm>
          <a:prstGeom prst="rect">
            <a:avLst/>
          </a:prstGeom>
        </p:spPr>
      </p:pic>
      <p:pic>
        <p:nvPicPr>
          <p:cNvPr id="5" name="Picture 4">
            <a:extLst>
              <a:ext uri="{FF2B5EF4-FFF2-40B4-BE49-F238E27FC236}">
                <a16:creationId xmlns:a16="http://schemas.microsoft.com/office/drawing/2014/main" id="{FCAF5E3D-8664-93C7-52F5-744BB01B11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5975" y="216242"/>
            <a:ext cx="4074430" cy="6425515"/>
          </a:xfrm>
          <a:prstGeom prst="rect">
            <a:avLst/>
          </a:prstGeom>
        </p:spPr>
      </p:pic>
    </p:spTree>
    <p:extLst>
      <p:ext uri="{BB962C8B-B14F-4D97-AF65-F5344CB8AC3E}">
        <p14:creationId xmlns:p14="http://schemas.microsoft.com/office/powerpoint/2010/main" val="383056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4000"/>
                                        <p:tgtEl>
                                          <p:spTgt spid="5"/>
                                        </p:tgtEl>
                                      </p:cBhvr>
                                    </p:animEffect>
                                    <p:anim calcmode="lin" valueType="num">
                                      <p:cBhvr>
                                        <p:cTn id="18" dur="4000" fill="hold"/>
                                        <p:tgtEl>
                                          <p:spTgt spid="5"/>
                                        </p:tgtEl>
                                        <p:attrNameLst>
                                          <p:attrName>ppt_x</p:attrName>
                                        </p:attrNameLst>
                                      </p:cBhvr>
                                      <p:tavLst>
                                        <p:tav tm="0">
                                          <p:val>
                                            <p:strVal val="#ppt_x"/>
                                          </p:val>
                                        </p:tav>
                                        <p:tav tm="100000">
                                          <p:val>
                                            <p:strVal val="#ppt_x"/>
                                          </p:val>
                                        </p:tav>
                                      </p:tavLst>
                                    </p:anim>
                                    <p:anim calcmode="lin" valueType="num">
                                      <p:cBhvr>
                                        <p:cTn id="19" dur="4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CA8E52-DA0F-4ECB-F04E-99AED4FE6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289" y="206444"/>
            <a:ext cx="3563432" cy="6445112"/>
          </a:xfrm>
          <a:prstGeom prst="rect">
            <a:avLst/>
          </a:prstGeom>
        </p:spPr>
      </p:pic>
      <p:sp>
        <p:nvSpPr>
          <p:cNvPr id="2" name="TextBox 1">
            <a:extLst>
              <a:ext uri="{FF2B5EF4-FFF2-40B4-BE49-F238E27FC236}">
                <a16:creationId xmlns:a16="http://schemas.microsoft.com/office/drawing/2014/main" id="{7012F5CE-B11C-3EBC-C46A-38C176B89958}"/>
              </a:ext>
            </a:extLst>
          </p:cNvPr>
          <p:cNvSpPr txBox="1"/>
          <p:nvPr/>
        </p:nvSpPr>
        <p:spPr>
          <a:xfrm>
            <a:off x="7358720" y="1184698"/>
            <a:ext cx="4862402" cy="3570208"/>
          </a:xfrm>
          <a:prstGeom prst="rect">
            <a:avLst/>
          </a:prstGeom>
          <a:noFill/>
        </p:spPr>
        <p:txBody>
          <a:bodyPr wrap="square">
            <a:spAutoFit/>
          </a:bodyPr>
          <a:lstStyle/>
          <a:p>
            <a:endParaRPr lang="en-PH" dirty="0"/>
          </a:p>
          <a:p>
            <a:pPr algn="ctr"/>
            <a:r>
              <a:rPr lang="en-PH" sz="3200" b="1" dirty="0">
                <a:effectLst>
                  <a:glow rad="228600">
                    <a:schemeClr val="accent1">
                      <a:satMod val="175000"/>
                      <a:alpha val="40000"/>
                    </a:schemeClr>
                  </a:glow>
                </a:effectLst>
                <a:latin typeface="Calisto MT" panose="02040603050505030304" pitchFamily="18" charset="0"/>
              </a:rPr>
              <a:t>OUTDOOR</a:t>
            </a:r>
          </a:p>
          <a:p>
            <a:pPr algn="ctr"/>
            <a:r>
              <a:rPr lang="en-PH" sz="3200" b="1" dirty="0">
                <a:effectLst>
                  <a:glow rad="228600">
                    <a:schemeClr val="accent1">
                      <a:satMod val="175000"/>
                      <a:alpha val="40000"/>
                    </a:schemeClr>
                  </a:glow>
                </a:effectLst>
                <a:latin typeface="Calisto MT" panose="02040603050505030304" pitchFamily="18" charset="0"/>
              </a:rPr>
              <a:t> </a:t>
            </a:r>
          </a:p>
          <a:p>
            <a:pPr marL="457200" indent="-457200">
              <a:buFont typeface="Arial" panose="020B0604020202020204" pitchFamily="34" charset="0"/>
              <a:buChar char="•"/>
            </a:pPr>
            <a:r>
              <a:rPr lang="en-PH" sz="2400" b="1" dirty="0">
                <a:latin typeface="Calisto MT" panose="02040603050505030304" pitchFamily="18" charset="0"/>
              </a:rPr>
              <a:t>Swimming Pool and Pool Deck</a:t>
            </a:r>
          </a:p>
          <a:p>
            <a:pPr marL="457200" indent="-457200">
              <a:buFont typeface="Arial" panose="020B0604020202020204" pitchFamily="34" charset="0"/>
              <a:buChar char="•"/>
            </a:pPr>
            <a:r>
              <a:rPr lang="en-PH" sz="2400" b="1" dirty="0">
                <a:latin typeface="Calisto MT" panose="02040603050505030304" pitchFamily="18" charset="0"/>
              </a:rPr>
              <a:t>Children’s Pool </a:t>
            </a:r>
          </a:p>
          <a:p>
            <a:pPr marL="457200" indent="-457200">
              <a:buFont typeface="Arial" panose="020B0604020202020204" pitchFamily="34" charset="0"/>
              <a:buChar char="•"/>
            </a:pPr>
            <a:r>
              <a:rPr lang="en-PH" sz="2400" b="1" dirty="0">
                <a:latin typeface="Calisto MT" panose="02040603050505030304" pitchFamily="18" charset="0"/>
              </a:rPr>
              <a:t>Children’s Play </a:t>
            </a:r>
          </a:p>
          <a:p>
            <a:pPr marL="342900" indent="-342900">
              <a:buFont typeface="Arial" panose="020B0604020202020204" pitchFamily="34" charset="0"/>
              <a:buChar char="•"/>
            </a:pPr>
            <a:r>
              <a:rPr lang="en-PH" sz="2400" b="1" dirty="0">
                <a:latin typeface="Calisto MT" panose="02040603050505030304" pitchFamily="18" charset="0"/>
              </a:rPr>
              <a:t>Area Pet Park </a:t>
            </a:r>
          </a:p>
          <a:p>
            <a:pPr marL="342900" indent="-342900">
              <a:buFont typeface="Arial" panose="020B0604020202020204" pitchFamily="34" charset="0"/>
              <a:buChar char="•"/>
            </a:pPr>
            <a:r>
              <a:rPr lang="en-PH" sz="2400" b="1" dirty="0">
                <a:latin typeface="Calisto MT" panose="02040603050505030304" pitchFamily="18" charset="0"/>
              </a:rPr>
              <a:t>Lobby Garden </a:t>
            </a:r>
          </a:p>
          <a:p>
            <a:pPr marL="342900" indent="-342900">
              <a:buFont typeface="Arial" panose="020B0604020202020204" pitchFamily="34" charset="0"/>
              <a:buChar char="•"/>
            </a:pPr>
            <a:r>
              <a:rPr lang="en-PH" sz="2400" b="1" dirty="0">
                <a:latin typeface="Calisto MT" panose="02040603050505030304" pitchFamily="18" charset="0"/>
              </a:rPr>
              <a:t>Outdoor Lounge </a:t>
            </a:r>
          </a:p>
        </p:txBody>
      </p:sp>
      <p:sp>
        <p:nvSpPr>
          <p:cNvPr id="3" name="TextBox 2">
            <a:extLst>
              <a:ext uri="{FF2B5EF4-FFF2-40B4-BE49-F238E27FC236}">
                <a16:creationId xmlns:a16="http://schemas.microsoft.com/office/drawing/2014/main" id="{D618885B-4404-667B-F912-1F85CD706CF5}"/>
              </a:ext>
            </a:extLst>
          </p:cNvPr>
          <p:cNvSpPr txBox="1"/>
          <p:nvPr/>
        </p:nvSpPr>
        <p:spPr>
          <a:xfrm>
            <a:off x="250372" y="1382209"/>
            <a:ext cx="3808413" cy="4832092"/>
          </a:xfrm>
          <a:prstGeom prst="rect">
            <a:avLst/>
          </a:prstGeom>
          <a:noFill/>
        </p:spPr>
        <p:txBody>
          <a:bodyPr wrap="square">
            <a:spAutoFit/>
          </a:bodyPr>
          <a:lstStyle/>
          <a:p>
            <a:pPr algn="ctr"/>
            <a:r>
              <a:rPr lang="en-PH" sz="3200" b="1" dirty="0">
                <a:effectLst>
                  <a:glow rad="228600">
                    <a:schemeClr val="accent1">
                      <a:satMod val="175000"/>
                      <a:alpha val="40000"/>
                    </a:schemeClr>
                  </a:glow>
                </a:effectLst>
                <a:latin typeface="Calisto MT" panose="02040603050505030304" pitchFamily="18" charset="0"/>
              </a:rPr>
              <a:t>INDOOR </a:t>
            </a:r>
          </a:p>
          <a:p>
            <a:pPr algn="ctr"/>
            <a:endParaRPr lang="en-PH" sz="3200" b="1" dirty="0">
              <a:effectLst>
                <a:glow rad="228600">
                  <a:schemeClr val="accent1">
                    <a:satMod val="175000"/>
                    <a:alpha val="40000"/>
                  </a:schemeClr>
                </a:glow>
              </a:effectLst>
              <a:latin typeface="Calisto MT" panose="02040603050505030304" pitchFamily="18" charset="0"/>
            </a:endParaRPr>
          </a:p>
          <a:p>
            <a:pPr marL="457200" indent="-457200">
              <a:buFont typeface="Arial" panose="020B0604020202020204" pitchFamily="34" charset="0"/>
              <a:buChar char="•"/>
            </a:pPr>
            <a:r>
              <a:rPr lang="en-PH" sz="2400" b="1" dirty="0">
                <a:latin typeface="Bookman Old Style" panose="02050604050505020204" pitchFamily="18" charset="0"/>
              </a:rPr>
              <a:t>Sky Lobby </a:t>
            </a:r>
          </a:p>
          <a:p>
            <a:pPr marL="457200" indent="-457200">
              <a:buFont typeface="Arial" panose="020B0604020202020204" pitchFamily="34" charset="0"/>
              <a:buChar char="•"/>
            </a:pPr>
            <a:r>
              <a:rPr lang="en-PH" sz="2400" b="1" dirty="0">
                <a:latin typeface="Bookman Old Style" panose="02050604050505020204" pitchFamily="18" charset="0"/>
              </a:rPr>
              <a:t>Children’s Playroom </a:t>
            </a:r>
          </a:p>
          <a:p>
            <a:pPr marL="457200" indent="-457200">
              <a:buFont typeface="Arial" panose="020B0604020202020204" pitchFamily="34" charset="0"/>
              <a:buChar char="•"/>
            </a:pPr>
            <a:r>
              <a:rPr lang="en-PH" sz="2400" b="1" dirty="0">
                <a:latin typeface="Bookman Old Style" panose="02050604050505020204" pitchFamily="18" charset="0"/>
              </a:rPr>
              <a:t>Co-working / Business Center </a:t>
            </a:r>
          </a:p>
          <a:p>
            <a:pPr marL="457200" indent="-457200">
              <a:buFont typeface="Arial" panose="020B0604020202020204" pitchFamily="34" charset="0"/>
              <a:buChar char="•"/>
            </a:pPr>
            <a:r>
              <a:rPr lang="en-PH" sz="2400" b="1" dirty="0">
                <a:latin typeface="Bookman Old Style" panose="02050604050505020204" pitchFamily="18" charset="0"/>
              </a:rPr>
              <a:t>Yoga Studio</a:t>
            </a:r>
          </a:p>
          <a:p>
            <a:pPr marL="457200" indent="-457200">
              <a:buFont typeface="Arial" panose="020B0604020202020204" pitchFamily="34" charset="0"/>
              <a:buChar char="•"/>
            </a:pPr>
            <a:r>
              <a:rPr lang="en-PH" sz="2400" b="1" dirty="0">
                <a:latin typeface="Bookman Old Style" panose="02050604050505020204" pitchFamily="18" charset="0"/>
              </a:rPr>
              <a:t> Fitness Gym </a:t>
            </a:r>
          </a:p>
          <a:p>
            <a:pPr marL="457200" indent="-457200">
              <a:buFont typeface="Arial" panose="020B0604020202020204" pitchFamily="34" charset="0"/>
              <a:buChar char="•"/>
            </a:pPr>
            <a:r>
              <a:rPr lang="en-PH" sz="2400" b="1" dirty="0">
                <a:latin typeface="Bookman Old Style" panose="02050604050505020204" pitchFamily="18" charset="0"/>
              </a:rPr>
              <a:t>Entertainment Room</a:t>
            </a:r>
          </a:p>
          <a:p>
            <a:pPr marL="457200" indent="-457200">
              <a:buFont typeface="Arial" panose="020B0604020202020204" pitchFamily="34" charset="0"/>
              <a:buChar char="•"/>
            </a:pPr>
            <a:r>
              <a:rPr lang="en-PH" sz="2400" b="1" dirty="0">
                <a:latin typeface="Bookman Old Style" panose="02050604050505020204" pitchFamily="18" charset="0"/>
              </a:rPr>
              <a:t> Function Room</a:t>
            </a:r>
            <a:r>
              <a:rPr lang="en-PH" sz="2800" b="1" dirty="0">
                <a:latin typeface="Calisto MT" panose="02040603050505030304" pitchFamily="18" charset="0"/>
              </a:rPr>
              <a:t> </a:t>
            </a:r>
          </a:p>
        </p:txBody>
      </p:sp>
      <p:pic>
        <p:nvPicPr>
          <p:cNvPr id="4" name="Picture 3">
            <a:extLst>
              <a:ext uri="{FF2B5EF4-FFF2-40B4-BE49-F238E27FC236}">
                <a16:creationId xmlns:a16="http://schemas.microsoft.com/office/drawing/2014/main" id="{DC4CA2AA-7E8A-99DC-5429-6C7FC360D8A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206" t="7259" r="2900" b="13711"/>
          <a:stretch/>
        </p:blipFill>
        <p:spPr>
          <a:xfrm>
            <a:off x="231856" y="71734"/>
            <a:ext cx="3429001" cy="831779"/>
          </a:xfrm>
          <a:prstGeom prst="rect">
            <a:avLst/>
          </a:prstGeom>
        </p:spPr>
      </p:pic>
    </p:spTree>
    <p:extLst>
      <p:ext uri="{BB962C8B-B14F-4D97-AF65-F5344CB8AC3E}">
        <p14:creationId xmlns:p14="http://schemas.microsoft.com/office/powerpoint/2010/main" val="164323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5B7AEA-5BBB-7691-2F00-34250E6E8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38" y="158168"/>
            <a:ext cx="6322143" cy="6541663"/>
          </a:xfrm>
          <a:prstGeom prst="rect">
            <a:avLst/>
          </a:prstGeom>
        </p:spPr>
      </p:pic>
      <p:pic>
        <p:nvPicPr>
          <p:cNvPr id="9" name="Picture 8">
            <a:extLst>
              <a:ext uri="{FF2B5EF4-FFF2-40B4-BE49-F238E27FC236}">
                <a16:creationId xmlns:a16="http://schemas.microsoft.com/office/drawing/2014/main" id="{44D3B8F3-1B84-F057-F65F-97B514084E3A}"/>
              </a:ext>
            </a:extLst>
          </p:cNvPr>
          <p:cNvPicPr>
            <a:picLocks noChangeAspect="1"/>
          </p:cNvPicPr>
          <p:nvPr/>
        </p:nvPicPr>
        <p:blipFill rotWithShape="1">
          <a:blip r:embed="rId3">
            <a:extLst>
              <a:ext uri="{28A0092B-C50C-407E-A947-70E740481C1C}">
                <a14:useLocalDpi xmlns:a14="http://schemas.microsoft.com/office/drawing/2010/main" val="0"/>
              </a:ext>
            </a:extLst>
          </a:blip>
          <a:srcRect t="8166"/>
          <a:stretch/>
        </p:blipFill>
        <p:spPr>
          <a:xfrm>
            <a:off x="6577781" y="158168"/>
            <a:ext cx="5358581" cy="6541663"/>
          </a:xfrm>
          <a:prstGeom prst="rect">
            <a:avLst/>
          </a:prstGeom>
        </p:spPr>
      </p:pic>
    </p:spTree>
    <p:extLst>
      <p:ext uri="{BB962C8B-B14F-4D97-AF65-F5344CB8AC3E}">
        <p14:creationId xmlns:p14="http://schemas.microsoft.com/office/powerpoint/2010/main" val="355444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vertical)">
                                      <p:cBhvr>
                                        <p:cTn id="12" dur="8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DB0DC8-35BA-B3DA-D5A3-261186B4476E}"/>
              </a:ext>
            </a:extLst>
          </p:cNvPr>
          <p:cNvSpPr txBox="1"/>
          <p:nvPr/>
        </p:nvSpPr>
        <p:spPr>
          <a:xfrm>
            <a:off x="4426976" y="385619"/>
            <a:ext cx="6096000" cy="1323439"/>
          </a:xfrm>
          <a:prstGeom prst="rect">
            <a:avLst/>
          </a:prstGeom>
          <a:noFill/>
        </p:spPr>
        <p:txBody>
          <a:bodyPr wrap="square">
            <a:spAutoFit/>
          </a:bodyPr>
          <a:lstStyle/>
          <a:p>
            <a:pPr algn="ctr"/>
            <a:r>
              <a:rPr lang="en-US" sz="4000" b="1" dirty="0">
                <a:effectLst>
                  <a:glow rad="228600">
                    <a:schemeClr val="accent1">
                      <a:satMod val="175000"/>
                      <a:alpha val="40000"/>
                    </a:schemeClr>
                  </a:glow>
                </a:effectLst>
                <a:latin typeface="Calisto MT" panose="02040603050505030304" pitchFamily="18" charset="0"/>
              </a:rPr>
              <a:t>STORAGE SOLUTIONS </a:t>
            </a:r>
          </a:p>
          <a:p>
            <a:pPr algn="ctr"/>
            <a:r>
              <a:rPr lang="en-US" sz="2000" b="1" dirty="0">
                <a:latin typeface="Calisto MT" panose="02040603050505030304" pitchFamily="18" charset="0"/>
              </a:rPr>
              <a:t>Innovative solutions for your storage needs are made to maximize your living areas</a:t>
            </a:r>
            <a:endParaRPr lang="en-PH" sz="2000" b="1" dirty="0">
              <a:latin typeface="Calisto MT" panose="02040603050505030304" pitchFamily="18" charset="0"/>
            </a:endParaRPr>
          </a:p>
        </p:txBody>
      </p:sp>
      <p:pic>
        <p:nvPicPr>
          <p:cNvPr id="3" name="Picture 2">
            <a:extLst>
              <a:ext uri="{FF2B5EF4-FFF2-40B4-BE49-F238E27FC236}">
                <a16:creationId xmlns:a16="http://schemas.microsoft.com/office/drawing/2014/main" id="{37CE1468-210E-96E0-53DA-71864608DEB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19743" y="1709058"/>
            <a:ext cx="11919858" cy="5148942"/>
          </a:xfrm>
          <a:prstGeom prst="rect">
            <a:avLst/>
          </a:prstGeom>
        </p:spPr>
      </p:pic>
      <p:pic>
        <p:nvPicPr>
          <p:cNvPr id="4" name="Picture 3">
            <a:extLst>
              <a:ext uri="{FF2B5EF4-FFF2-40B4-BE49-F238E27FC236}">
                <a16:creationId xmlns:a16="http://schemas.microsoft.com/office/drawing/2014/main" id="{A2AA2440-8497-8140-618C-9E5371F6BA32}"/>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206" t="7259" r="2900" b="13711"/>
          <a:stretch/>
        </p:blipFill>
        <p:spPr>
          <a:xfrm>
            <a:off x="119743" y="87086"/>
            <a:ext cx="3341914" cy="831779"/>
          </a:xfrm>
          <a:prstGeom prst="rect">
            <a:avLst/>
          </a:prstGeom>
        </p:spPr>
      </p:pic>
    </p:spTree>
    <p:extLst>
      <p:ext uri="{BB962C8B-B14F-4D97-AF65-F5344CB8AC3E}">
        <p14:creationId xmlns:p14="http://schemas.microsoft.com/office/powerpoint/2010/main" val="187650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A9B757-08E3-BCE0-BE17-0DC87F46C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942" y="1130710"/>
            <a:ext cx="3805084" cy="5515858"/>
          </a:xfrm>
          <a:prstGeom prst="rect">
            <a:avLst/>
          </a:prstGeom>
        </p:spPr>
      </p:pic>
      <p:pic>
        <p:nvPicPr>
          <p:cNvPr id="5" name="Picture 4">
            <a:extLst>
              <a:ext uri="{FF2B5EF4-FFF2-40B4-BE49-F238E27FC236}">
                <a16:creationId xmlns:a16="http://schemas.microsoft.com/office/drawing/2014/main" id="{0B350256-63FF-E63A-4020-7BDAA1A2D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160" y="1130710"/>
            <a:ext cx="4159046" cy="5515858"/>
          </a:xfrm>
          <a:prstGeom prst="rect">
            <a:avLst/>
          </a:prstGeom>
        </p:spPr>
      </p:pic>
      <p:sp>
        <p:nvSpPr>
          <p:cNvPr id="6" name="Rectangle 5">
            <a:extLst>
              <a:ext uri="{FF2B5EF4-FFF2-40B4-BE49-F238E27FC236}">
                <a16:creationId xmlns:a16="http://schemas.microsoft.com/office/drawing/2014/main" id="{F38FA53D-0275-C1C0-2196-BCA2BF2E7444}"/>
              </a:ext>
            </a:extLst>
          </p:cNvPr>
          <p:cNvSpPr/>
          <p:nvPr/>
        </p:nvSpPr>
        <p:spPr>
          <a:xfrm>
            <a:off x="4336594" y="76651"/>
            <a:ext cx="330250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rPr>
              <a:t>GENKAN</a:t>
            </a:r>
          </a:p>
        </p:txBody>
      </p:sp>
      <p:sp>
        <p:nvSpPr>
          <p:cNvPr id="7" name="Rectangle 6">
            <a:extLst>
              <a:ext uri="{FF2B5EF4-FFF2-40B4-BE49-F238E27FC236}">
                <a16:creationId xmlns:a16="http://schemas.microsoft.com/office/drawing/2014/main" id="{73F880E8-2C51-656C-C5BD-A047010E0A73}"/>
              </a:ext>
            </a:extLst>
          </p:cNvPr>
          <p:cNvSpPr/>
          <p:nvPr/>
        </p:nvSpPr>
        <p:spPr>
          <a:xfrm>
            <a:off x="4848607" y="5938682"/>
            <a:ext cx="2494786" cy="707886"/>
          </a:xfrm>
          <a:prstGeom prst="rect">
            <a:avLst/>
          </a:prstGeom>
          <a:noFill/>
        </p:spPr>
        <p:txBody>
          <a:bodyPr wrap="non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Front Door</a:t>
            </a:r>
          </a:p>
        </p:txBody>
      </p:sp>
    </p:spTree>
    <p:extLst>
      <p:ext uri="{BB962C8B-B14F-4D97-AF65-F5344CB8AC3E}">
        <p14:creationId xmlns:p14="http://schemas.microsoft.com/office/powerpoint/2010/main" val="170988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160">
                                          <p:stCondLst>
                                            <p:cond delay="0"/>
                                          </p:stCondLst>
                                        </p:cTn>
                                        <p:tgtEl>
                                          <p:spTgt spid="6"/>
                                        </p:tgtEl>
                                      </p:cBhvr>
                                    </p:animEffect>
                                    <p:anim calcmode="lin" valueType="num">
                                      <p:cBhvr>
                                        <p:cTn id="13" dur="3644"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132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1328" tmFilter="0, 0; 0.125,0.2665; 0.25,0.4; 0.375,0.465; 0.5,0.5;  0.625,0.535; 0.75,0.6; 0.875,0.7335; 1,1">
                                          <p:stCondLst>
                                            <p:cond delay="1328"/>
                                          </p:stCondLst>
                                        </p:cTn>
                                        <p:tgtEl>
                                          <p:spTgt spid="6"/>
                                        </p:tgtEl>
                                        <p:attrNameLst>
                                          <p:attrName>ppt_y</p:attrName>
                                        </p:attrNameLst>
                                      </p:cBhvr>
                                      <p:tavLst>
                                        <p:tav tm="0" fmla="#ppt_y-sin(pi*$)/9">
                                          <p:val>
                                            <p:fltVal val="0"/>
                                          </p:val>
                                        </p:tav>
                                        <p:tav tm="100000">
                                          <p:val>
                                            <p:fltVal val="1"/>
                                          </p:val>
                                        </p:tav>
                                      </p:tavLst>
                                    </p:anim>
                                    <p:anim calcmode="lin" valueType="num">
                                      <p:cBhvr>
                                        <p:cTn id="16" dur="664" tmFilter="0, 0; 0.125,0.2665; 0.25,0.4; 0.375,0.465; 0.5,0.5;  0.625,0.535; 0.75,0.6; 0.875,0.7335; 1,1">
                                          <p:stCondLst>
                                            <p:cond delay="2648"/>
                                          </p:stCondLst>
                                        </p:cTn>
                                        <p:tgtEl>
                                          <p:spTgt spid="6"/>
                                        </p:tgtEl>
                                        <p:attrNameLst>
                                          <p:attrName>ppt_y</p:attrName>
                                        </p:attrNameLst>
                                      </p:cBhvr>
                                      <p:tavLst>
                                        <p:tav tm="0" fmla="#ppt_y-sin(pi*$)/27">
                                          <p:val>
                                            <p:fltVal val="0"/>
                                          </p:val>
                                        </p:tav>
                                        <p:tav tm="100000">
                                          <p:val>
                                            <p:fltVal val="1"/>
                                          </p:val>
                                        </p:tav>
                                      </p:tavLst>
                                    </p:anim>
                                    <p:anim calcmode="lin" valueType="num">
                                      <p:cBhvr>
                                        <p:cTn id="17" dur="328" tmFilter="0, 0; 0.125,0.2665; 0.25,0.4; 0.375,0.465; 0.5,0.5;  0.625,0.535; 0.75,0.6; 0.875,0.7335; 1,1">
                                          <p:stCondLst>
                                            <p:cond delay="3312"/>
                                          </p:stCondLst>
                                        </p:cTn>
                                        <p:tgtEl>
                                          <p:spTgt spid="6"/>
                                        </p:tgtEl>
                                        <p:attrNameLst>
                                          <p:attrName>ppt_y</p:attrName>
                                        </p:attrNameLst>
                                      </p:cBhvr>
                                      <p:tavLst>
                                        <p:tav tm="0" fmla="#ppt_y-sin(pi*$)/81">
                                          <p:val>
                                            <p:fltVal val="0"/>
                                          </p:val>
                                        </p:tav>
                                        <p:tav tm="100000">
                                          <p:val>
                                            <p:fltVal val="1"/>
                                          </p:val>
                                        </p:tav>
                                      </p:tavLst>
                                    </p:anim>
                                    <p:animScale>
                                      <p:cBhvr>
                                        <p:cTn id="18" dur="52">
                                          <p:stCondLst>
                                            <p:cond delay="1300"/>
                                          </p:stCondLst>
                                        </p:cTn>
                                        <p:tgtEl>
                                          <p:spTgt spid="6"/>
                                        </p:tgtEl>
                                      </p:cBhvr>
                                      <p:to x="100000" y="60000"/>
                                    </p:animScale>
                                    <p:animScale>
                                      <p:cBhvr>
                                        <p:cTn id="19" dur="332" decel="50000">
                                          <p:stCondLst>
                                            <p:cond delay="1352"/>
                                          </p:stCondLst>
                                        </p:cTn>
                                        <p:tgtEl>
                                          <p:spTgt spid="6"/>
                                        </p:tgtEl>
                                      </p:cBhvr>
                                      <p:to x="100000" y="100000"/>
                                    </p:animScale>
                                    <p:animScale>
                                      <p:cBhvr>
                                        <p:cTn id="20" dur="52">
                                          <p:stCondLst>
                                            <p:cond delay="2624"/>
                                          </p:stCondLst>
                                        </p:cTn>
                                        <p:tgtEl>
                                          <p:spTgt spid="6"/>
                                        </p:tgtEl>
                                      </p:cBhvr>
                                      <p:to x="100000" y="80000"/>
                                    </p:animScale>
                                    <p:animScale>
                                      <p:cBhvr>
                                        <p:cTn id="21" dur="332" decel="50000">
                                          <p:stCondLst>
                                            <p:cond delay="2676"/>
                                          </p:stCondLst>
                                        </p:cTn>
                                        <p:tgtEl>
                                          <p:spTgt spid="6"/>
                                        </p:tgtEl>
                                      </p:cBhvr>
                                      <p:to x="100000" y="100000"/>
                                    </p:animScale>
                                    <p:animScale>
                                      <p:cBhvr>
                                        <p:cTn id="22" dur="52">
                                          <p:stCondLst>
                                            <p:cond delay="3284"/>
                                          </p:stCondLst>
                                        </p:cTn>
                                        <p:tgtEl>
                                          <p:spTgt spid="6"/>
                                        </p:tgtEl>
                                      </p:cBhvr>
                                      <p:to x="100000" y="90000"/>
                                    </p:animScale>
                                    <p:animScale>
                                      <p:cBhvr>
                                        <p:cTn id="23" dur="332" decel="50000">
                                          <p:stCondLst>
                                            <p:cond delay="3336"/>
                                          </p:stCondLst>
                                        </p:cTn>
                                        <p:tgtEl>
                                          <p:spTgt spid="6"/>
                                        </p:tgtEl>
                                      </p:cBhvr>
                                      <p:to x="100000" y="100000"/>
                                    </p:animScale>
                                    <p:animScale>
                                      <p:cBhvr>
                                        <p:cTn id="24" dur="52">
                                          <p:stCondLst>
                                            <p:cond delay="3616"/>
                                          </p:stCondLst>
                                        </p:cTn>
                                        <p:tgtEl>
                                          <p:spTgt spid="6"/>
                                        </p:tgtEl>
                                      </p:cBhvr>
                                      <p:to x="100000" y="95000"/>
                                    </p:animScale>
                                    <p:animScale>
                                      <p:cBhvr>
                                        <p:cTn id="25" dur="332" decel="50000">
                                          <p:stCondLst>
                                            <p:cond delay="3668"/>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1A1691-5F94-F09A-7E80-346A2155105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52400" y="918865"/>
            <a:ext cx="11876314" cy="5677878"/>
          </a:xfrm>
          <a:prstGeom prst="rect">
            <a:avLst/>
          </a:prstGeom>
        </p:spPr>
      </p:pic>
      <p:pic>
        <p:nvPicPr>
          <p:cNvPr id="3" name="Picture 2">
            <a:extLst>
              <a:ext uri="{FF2B5EF4-FFF2-40B4-BE49-F238E27FC236}">
                <a16:creationId xmlns:a16="http://schemas.microsoft.com/office/drawing/2014/main" id="{473B8048-6201-2A04-D18B-9AC9AAAEB93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206" t="7259" r="2900" b="13711"/>
          <a:stretch/>
        </p:blipFill>
        <p:spPr>
          <a:xfrm>
            <a:off x="119743" y="87086"/>
            <a:ext cx="3341914" cy="831779"/>
          </a:xfrm>
          <a:prstGeom prst="rect">
            <a:avLst/>
          </a:prstGeom>
        </p:spPr>
      </p:pic>
    </p:spTree>
    <p:extLst>
      <p:ext uri="{BB962C8B-B14F-4D97-AF65-F5344CB8AC3E}">
        <p14:creationId xmlns:p14="http://schemas.microsoft.com/office/powerpoint/2010/main" val="121506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6000"/>
                                        <p:tgtEl>
                                          <p:spTgt spid="2"/>
                                        </p:tgtEl>
                                      </p:cBhvr>
                                    </p:animEffect>
                                    <p:anim calcmode="lin" valueType="num">
                                      <p:cBhvr>
                                        <p:cTn id="13" dur="6000" fill="hold"/>
                                        <p:tgtEl>
                                          <p:spTgt spid="2"/>
                                        </p:tgtEl>
                                        <p:attrNameLst>
                                          <p:attrName>ppt_x</p:attrName>
                                        </p:attrNameLst>
                                      </p:cBhvr>
                                      <p:tavLst>
                                        <p:tav tm="0">
                                          <p:val>
                                            <p:strVal val="#ppt_x"/>
                                          </p:val>
                                        </p:tav>
                                        <p:tav tm="100000">
                                          <p:val>
                                            <p:strVal val="#ppt_x"/>
                                          </p:val>
                                        </p:tav>
                                      </p:tavLst>
                                    </p:anim>
                                    <p:anim calcmode="lin" valueType="num">
                                      <p:cBhvr>
                                        <p:cTn id="14" dur="6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530DA3-03B6-3495-35BA-6378B4E9E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771" y="435076"/>
            <a:ext cx="8534403" cy="5987845"/>
          </a:xfrm>
          <a:prstGeom prst="rect">
            <a:avLst/>
          </a:prstGeom>
        </p:spPr>
      </p:pic>
      <p:sp>
        <p:nvSpPr>
          <p:cNvPr id="4" name="Rectangle 3">
            <a:extLst>
              <a:ext uri="{FF2B5EF4-FFF2-40B4-BE49-F238E27FC236}">
                <a16:creationId xmlns:a16="http://schemas.microsoft.com/office/drawing/2014/main" id="{8C4E8AAF-2923-01CE-719C-C41975A5ABE1}"/>
              </a:ext>
            </a:extLst>
          </p:cNvPr>
          <p:cNvSpPr/>
          <p:nvPr/>
        </p:nvSpPr>
        <p:spPr>
          <a:xfrm>
            <a:off x="7927780" y="2967334"/>
            <a:ext cx="3592650"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rPr>
              <a:t>KITCHEN</a:t>
            </a:r>
          </a:p>
        </p:txBody>
      </p:sp>
    </p:spTree>
    <p:extLst>
      <p:ext uri="{BB962C8B-B14F-4D97-AF65-F5344CB8AC3E}">
        <p14:creationId xmlns:p14="http://schemas.microsoft.com/office/powerpoint/2010/main" val="105349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160">
                                          <p:stCondLst>
                                            <p:cond delay="0"/>
                                          </p:stCondLst>
                                        </p:cTn>
                                        <p:tgtEl>
                                          <p:spTgt spid="4"/>
                                        </p:tgtEl>
                                      </p:cBhvr>
                                    </p:animEffect>
                                    <p:anim calcmode="lin" valueType="num">
                                      <p:cBhvr>
                                        <p:cTn id="8" dur="364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4"/>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4"/>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4"/>
                                        </p:tgtEl>
                                        <p:attrNameLst>
                                          <p:attrName>ppt_y</p:attrName>
                                        </p:attrNameLst>
                                      </p:cBhvr>
                                      <p:tavLst>
                                        <p:tav tm="0" fmla="#ppt_y-sin(pi*$)/81">
                                          <p:val>
                                            <p:fltVal val="0"/>
                                          </p:val>
                                        </p:tav>
                                        <p:tav tm="100000">
                                          <p:val>
                                            <p:fltVal val="1"/>
                                          </p:val>
                                        </p:tav>
                                      </p:tavLst>
                                    </p:anim>
                                    <p:animScale>
                                      <p:cBhvr>
                                        <p:cTn id="13" dur="52">
                                          <p:stCondLst>
                                            <p:cond delay="1300"/>
                                          </p:stCondLst>
                                        </p:cTn>
                                        <p:tgtEl>
                                          <p:spTgt spid="4"/>
                                        </p:tgtEl>
                                      </p:cBhvr>
                                      <p:to x="100000" y="60000"/>
                                    </p:animScale>
                                    <p:animScale>
                                      <p:cBhvr>
                                        <p:cTn id="14" dur="332" decel="50000">
                                          <p:stCondLst>
                                            <p:cond delay="1352"/>
                                          </p:stCondLst>
                                        </p:cTn>
                                        <p:tgtEl>
                                          <p:spTgt spid="4"/>
                                        </p:tgtEl>
                                      </p:cBhvr>
                                      <p:to x="100000" y="100000"/>
                                    </p:animScale>
                                    <p:animScale>
                                      <p:cBhvr>
                                        <p:cTn id="15" dur="52">
                                          <p:stCondLst>
                                            <p:cond delay="2624"/>
                                          </p:stCondLst>
                                        </p:cTn>
                                        <p:tgtEl>
                                          <p:spTgt spid="4"/>
                                        </p:tgtEl>
                                      </p:cBhvr>
                                      <p:to x="100000" y="80000"/>
                                    </p:animScale>
                                    <p:animScale>
                                      <p:cBhvr>
                                        <p:cTn id="16" dur="332" decel="50000">
                                          <p:stCondLst>
                                            <p:cond delay="2676"/>
                                          </p:stCondLst>
                                        </p:cTn>
                                        <p:tgtEl>
                                          <p:spTgt spid="4"/>
                                        </p:tgtEl>
                                      </p:cBhvr>
                                      <p:to x="100000" y="100000"/>
                                    </p:animScale>
                                    <p:animScale>
                                      <p:cBhvr>
                                        <p:cTn id="17" dur="52">
                                          <p:stCondLst>
                                            <p:cond delay="3284"/>
                                          </p:stCondLst>
                                        </p:cTn>
                                        <p:tgtEl>
                                          <p:spTgt spid="4"/>
                                        </p:tgtEl>
                                      </p:cBhvr>
                                      <p:to x="100000" y="90000"/>
                                    </p:animScale>
                                    <p:animScale>
                                      <p:cBhvr>
                                        <p:cTn id="18" dur="332" decel="50000">
                                          <p:stCondLst>
                                            <p:cond delay="3336"/>
                                          </p:stCondLst>
                                        </p:cTn>
                                        <p:tgtEl>
                                          <p:spTgt spid="4"/>
                                        </p:tgtEl>
                                      </p:cBhvr>
                                      <p:to x="100000" y="100000"/>
                                    </p:animScale>
                                    <p:animScale>
                                      <p:cBhvr>
                                        <p:cTn id="19" dur="52">
                                          <p:stCondLst>
                                            <p:cond delay="3616"/>
                                          </p:stCondLst>
                                        </p:cTn>
                                        <p:tgtEl>
                                          <p:spTgt spid="4"/>
                                        </p:tgtEl>
                                      </p:cBhvr>
                                      <p:to x="100000" y="95000"/>
                                    </p:animScale>
                                    <p:animScale>
                                      <p:cBhvr>
                                        <p:cTn id="20" dur="332" decel="50000">
                                          <p:stCondLst>
                                            <p:cond delay="3668"/>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vertical)">
                                      <p:cBhvr>
                                        <p:cTn id="25"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7D84C-F12F-372D-B217-3517940F214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a:off x="119743" y="918865"/>
            <a:ext cx="11952514" cy="5645220"/>
          </a:xfrm>
          <a:prstGeom prst="rect">
            <a:avLst/>
          </a:prstGeom>
        </p:spPr>
      </p:pic>
      <p:pic>
        <p:nvPicPr>
          <p:cNvPr id="3" name="Picture 2">
            <a:extLst>
              <a:ext uri="{FF2B5EF4-FFF2-40B4-BE49-F238E27FC236}">
                <a16:creationId xmlns:a16="http://schemas.microsoft.com/office/drawing/2014/main" id="{0B197A66-BA55-4D91-D803-C00CE917E5C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206" t="7259" r="2900" b="13711"/>
          <a:stretch/>
        </p:blipFill>
        <p:spPr>
          <a:xfrm>
            <a:off x="119743" y="87086"/>
            <a:ext cx="3341914" cy="831779"/>
          </a:xfrm>
          <a:prstGeom prst="rect">
            <a:avLst/>
          </a:prstGeom>
        </p:spPr>
      </p:pic>
    </p:spTree>
    <p:extLst>
      <p:ext uri="{BB962C8B-B14F-4D97-AF65-F5344CB8AC3E}">
        <p14:creationId xmlns:p14="http://schemas.microsoft.com/office/powerpoint/2010/main" val="12034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6000"/>
                                        <p:tgtEl>
                                          <p:spTgt spid="2"/>
                                        </p:tgtEl>
                                      </p:cBhvr>
                                    </p:animEffect>
                                    <p:anim calcmode="lin" valueType="num">
                                      <p:cBhvr>
                                        <p:cTn id="13" dur="6000" fill="hold"/>
                                        <p:tgtEl>
                                          <p:spTgt spid="2"/>
                                        </p:tgtEl>
                                        <p:attrNameLst>
                                          <p:attrName>ppt_x</p:attrName>
                                        </p:attrNameLst>
                                      </p:cBhvr>
                                      <p:tavLst>
                                        <p:tav tm="0">
                                          <p:val>
                                            <p:strVal val="#ppt_x"/>
                                          </p:val>
                                        </p:tav>
                                        <p:tav tm="100000">
                                          <p:val>
                                            <p:strVal val="#ppt_x"/>
                                          </p:val>
                                        </p:tav>
                                      </p:tavLst>
                                    </p:anim>
                                    <p:anim calcmode="lin" valueType="num">
                                      <p:cBhvr>
                                        <p:cTn id="14" dur="6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398711-F10B-316D-F089-B8F37A5CFDB6}"/>
              </a:ext>
            </a:extLst>
          </p:cNvPr>
          <p:cNvPicPr>
            <a:picLocks noChangeAspect="1"/>
          </p:cNvPicPr>
          <p:nvPr/>
        </p:nvPicPr>
        <p:blipFill rotWithShape="1">
          <a:blip r:embed="rId2">
            <a:extLst>
              <a:ext uri="{28A0092B-C50C-407E-A947-70E740481C1C}">
                <a14:useLocalDpi xmlns:a14="http://schemas.microsoft.com/office/drawing/2010/main" val="0"/>
              </a:ext>
            </a:extLst>
          </a:blip>
          <a:srcRect l="62903" t="19785"/>
          <a:stretch/>
        </p:blipFill>
        <p:spPr>
          <a:xfrm>
            <a:off x="3374063" y="272845"/>
            <a:ext cx="4070556" cy="6174658"/>
          </a:xfrm>
          <a:prstGeom prst="rect">
            <a:avLst/>
          </a:prstGeom>
        </p:spPr>
      </p:pic>
      <p:sp>
        <p:nvSpPr>
          <p:cNvPr id="4" name="Rectangle 3">
            <a:extLst>
              <a:ext uri="{FF2B5EF4-FFF2-40B4-BE49-F238E27FC236}">
                <a16:creationId xmlns:a16="http://schemas.microsoft.com/office/drawing/2014/main" id="{1C34A128-C832-5E11-8D59-2A762B233663}"/>
              </a:ext>
            </a:extLst>
          </p:cNvPr>
          <p:cNvSpPr/>
          <p:nvPr/>
        </p:nvSpPr>
        <p:spPr>
          <a:xfrm>
            <a:off x="401530" y="1613267"/>
            <a:ext cx="4506363"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rPr>
              <a:t>WARDROBE</a:t>
            </a:r>
          </a:p>
        </p:txBody>
      </p:sp>
      <p:pic>
        <p:nvPicPr>
          <p:cNvPr id="6" name="Picture 5">
            <a:extLst>
              <a:ext uri="{FF2B5EF4-FFF2-40B4-BE49-F238E27FC236}">
                <a16:creationId xmlns:a16="http://schemas.microsoft.com/office/drawing/2014/main" id="{77F8BD2F-23BC-8A4A-C1AE-980E1DD8A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438" y="1143388"/>
            <a:ext cx="4324594" cy="4433572"/>
          </a:xfrm>
          <a:prstGeom prst="rect">
            <a:avLst/>
          </a:prstGeom>
        </p:spPr>
      </p:pic>
    </p:spTree>
    <p:extLst>
      <p:ext uri="{BB962C8B-B14F-4D97-AF65-F5344CB8AC3E}">
        <p14:creationId xmlns:p14="http://schemas.microsoft.com/office/powerpoint/2010/main" val="390558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160">
                                          <p:stCondLst>
                                            <p:cond delay="0"/>
                                          </p:stCondLst>
                                        </p:cTn>
                                        <p:tgtEl>
                                          <p:spTgt spid="4"/>
                                        </p:tgtEl>
                                      </p:cBhvr>
                                    </p:animEffect>
                                    <p:anim calcmode="lin" valueType="num">
                                      <p:cBhvr>
                                        <p:cTn id="8" dur="364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4"/>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4"/>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4"/>
                                        </p:tgtEl>
                                        <p:attrNameLst>
                                          <p:attrName>ppt_y</p:attrName>
                                        </p:attrNameLst>
                                      </p:cBhvr>
                                      <p:tavLst>
                                        <p:tav tm="0" fmla="#ppt_y-sin(pi*$)/81">
                                          <p:val>
                                            <p:fltVal val="0"/>
                                          </p:val>
                                        </p:tav>
                                        <p:tav tm="100000">
                                          <p:val>
                                            <p:fltVal val="1"/>
                                          </p:val>
                                        </p:tav>
                                      </p:tavLst>
                                    </p:anim>
                                    <p:animScale>
                                      <p:cBhvr>
                                        <p:cTn id="13" dur="52">
                                          <p:stCondLst>
                                            <p:cond delay="1300"/>
                                          </p:stCondLst>
                                        </p:cTn>
                                        <p:tgtEl>
                                          <p:spTgt spid="4"/>
                                        </p:tgtEl>
                                      </p:cBhvr>
                                      <p:to x="100000" y="60000"/>
                                    </p:animScale>
                                    <p:animScale>
                                      <p:cBhvr>
                                        <p:cTn id="14" dur="332" decel="50000">
                                          <p:stCondLst>
                                            <p:cond delay="1352"/>
                                          </p:stCondLst>
                                        </p:cTn>
                                        <p:tgtEl>
                                          <p:spTgt spid="4"/>
                                        </p:tgtEl>
                                      </p:cBhvr>
                                      <p:to x="100000" y="100000"/>
                                    </p:animScale>
                                    <p:animScale>
                                      <p:cBhvr>
                                        <p:cTn id="15" dur="52">
                                          <p:stCondLst>
                                            <p:cond delay="2624"/>
                                          </p:stCondLst>
                                        </p:cTn>
                                        <p:tgtEl>
                                          <p:spTgt spid="4"/>
                                        </p:tgtEl>
                                      </p:cBhvr>
                                      <p:to x="100000" y="80000"/>
                                    </p:animScale>
                                    <p:animScale>
                                      <p:cBhvr>
                                        <p:cTn id="16" dur="332" decel="50000">
                                          <p:stCondLst>
                                            <p:cond delay="2676"/>
                                          </p:stCondLst>
                                        </p:cTn>
                                        <p:tgtEl>
                                          <p:spTgt spid="4"/>
                                        </p:tgtEl>
                                      </p:cBhvr>
                                      <p:to x="100000" y="100000"/>
                                    </p:animScale>
                                    <p:animScale>
                                      <p:cBhvr>
                                        <p:cTn id="17" dur="52">
                                          <p:stCondLst>
                                            <p:cond delay="3284"/>
                                          </p:stCondLst>
                                        </p:cTn>
                                        <p:tgtEl>
                                          <p:spTgt spid="4"/>
                                        </p:tgtEl>
                                      </p:cBhvr>
                                      <p:to x="100000" y="90000"/>
                                    </p:animScale>
                                    <p:animScale>
                                      <p:cBhvr>
                                        <p:cTn id="18" dur="332" decel="50000">
                                          <p:stCondLst>
                                            <p:cond delay="3336"/>
                                          </p:stCondLst>
                                        </p:cTn>
                                        <p:tgtEl>
                                          <p:spTgt spid="4"/>
                                        </p:tgtEl>
                                      </p:cBhvr>
                                      <p:to x="100000" y="100000"/>
                                    </p:animScale>
                                    <p:animScale>
                                      <p:cBhvr>
                                        <p:cTn id="19" dur="52">
                                          <p:stCondLst>
                                            <p:cond delay="3616"/>
                                          </p:stCondLst>
                                        </p:cTn>
                                        <p:tgtEl>
                                          <p:spTgt spid="4"/>
                                        </p:tgtEl>
                                      </p:cBhvr>
                                      <p:to x="100000" y="95000"/>
                                    </p:animScale>
                                    <p:animScale>
                                      <p:cBhvr>
                                        <p:cTn id="20" dur="332" decel="50000">
                                          <p:stCondLst>
                                            <p:cond delay="3668"/>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DFB8B59-44AA-DB66-9DE6-58CC984FB411}"/>
              </a:ext>
            </a:extLst>
          </p:cNvPr>
          <p:cNvGraphicFramePr>
            <a:graphicFrameLocks noGrp="1"/>
          </p:cNvGraphicFramePr>
          <p:nvPr>
            <p:extLst>
              <p:ext uri="{D42A27DB-BD31-4B8C-83A1-F6EECF244321}">
                <p14:modId xmlns:p14="http://schemas.microsoft.com/office/powerpoint/2010/main" val="1884343167"/>
              </p:ext>
            </p:extLst>
          </p:nvPr>
        </p:nvGraphicFramePr>
        <p:xfrm>
          <a:off x="185058" y="1153886"/>
          <a:ext cx="11789229" cy="5494192"/>
        </p:xfrm>
        <a:graphic>
          <a:graphicData uri="http://schemas.openxmlformats.org/drawingml/2006/table">
            <a:tbl>
              <a:tblPr firstRow="1" bandRow="1">
                <a:tableStyleId>{5C22544A-7EE6-4342-B048-85BDC9FD1C3A}</a:tableStyleId>
              </a:tblPr>
              <a:tblGrid>
                <a:gridCol w="2402900">
                  <a:extLst>
                    <a:ext uri="{9D8B030D-6E8A-4147-A177-3AD203B41FA5}">
                      <a16:colId xmlns:a16="http://schemas.microsoft.com/office/drawing/2014/main" val="1987448210"/>
                    </a:ext>
                  </a:extLst>
                </a:gridCol>
                <a:gridCol w="2402900">
                  <a:extLst>
                    <a:ext uri="{9D8B030D-6E8A-4147-A177-3AD203B41FA5}">
                      <a16:colId xmlns:a16="http://schemas.microsoft.com/office/drawing/2014/main" val="1480075664"/>
                    </a:ext>
                  </a:extLst>
                </a:gridCol>
                <a:gridCol w="2759581">
                  <a:extLst>
                    <a:ext uri="{9D8B030D-6E8A-4147-A177-3AD203B41FA5}">
                      <a16:colId xmlns:a16="http://schemas.microsoft.com/office/drawing/2014/main" val="2710721103"/>
                    </a:ext>
                  </a:extLst>
                </a:gridCol>
                <a:gridCol w="4223848">
                  <a:extLst>
                    <a:ext uri="{9D8B030D-6E8A-4147-A177-3AD203B41FA5}">
                      <a16:colId xmlns:a16="http://schemas.microsoft.com/office/drawing/2014/main" val="526476404"/>
                    </a:ext>
                  </a:extLst>
                </a:gridCol>
              </a:tblGrid>
              <a:tr h="248887">
                <a:tc>
                  <a:txBody>
                    <a:bodyPr/>
                    <a:lstStyle/>
                    <a:p>
                      <a:pPr algn="ctr" fontAlgn="b"/>
                      <a:r>
                        <a:rPr lang="en-PH" sz="1600" u="none" strike="noStrike" dirty="0">
                          <a:effectLst/>
                        </a:rPr>
                        <a:t>ROOM</a:t>
                      </a:r>
                      <a:endParaRPr lang="en-PH" sz="1600" b="1" i="0" u="none" strike="noStrike" dirty="0">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u="none" strike="noStrike">
                          <a:effectLst/>
                        </a:rPr>
                        <a:t>FLOOR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u="none" strike="noStrike" dirty="0">
                          <a:effectLst/>
                        </a:rPr>
                        <a:t>WALL</a:t>
                      </a:r>
                      <a:endParaRPr lang="en-PH" sz="1600" b="1" i="0" u="none" strike="noStrike" dirty="0">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u="none" strike="noStrike">
                          <a:effectLst/>
                        </a:rPr>
                        <a:t>CEILING</a:t>
                      </a:r>
                      <a:endParaRPr lang="en-PH" sz="1600" b="1" i="0" u="none" strike="noStrike">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951397240"/>
                  </a:ext>
                </a:extLst>
              </a:tr>
              <a:tr h="248887">
                <a:tc>
                  <a:txBody>
                    <a:bodyPr/>
                    <a:lstStyle/>
                    <a:p>
                      <a:pPr algn="ctr" fontAlgn="b"/>
                      <a:endParaRPr lang="en-PH" sz="1600" b="0"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endParaRPr lang="en-PH" sz="1600" b="0"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endParaRPr lang="en-PH" sz="1600" b="0" i="0" u="none" strike="noStrike" dirty="0">
                        <a:solidFill>
                          <a:srgbClr val="000000"/>
                        </a:solidFill>
                        <a:effectLst/>
                        <a:latin typeface="Calisto MT" panose="02040603050505030304" pitchFamily="18" charset="0"/>
                      </a:endParaRPr>
                    </a:p>
                  </a:txBody>
                  <a:tcPr marL="5896" marR="5896" marT="5896" marB="0" anchor="b"/>
                </a:tc>
                <a:tc>
                  <a:txBody>
                    <a:bodyPr/>
                    <a:lstStyle/>
                    <a:p>
                      <a:pPr algn="ctr" fontAlgn="b"/>
                      <a:endParaRPr lang="en-PH" sz="1600" b="0" i="0" u="none" strike="noStrike">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2558441330"/>
                  </a:ext>
                </a:extLst>
              </a:tr>
              <a:tr h="248887">
                <a:tc>
                  <a:txBody>
                    <a:bodyPr/>
                    <a:lstStyle/>
                    <a:p>
                      <a:pPr algn="ctr" fontAlgn="b"/>
                      <a:r>
                        <a:rPr lang="en-PH" sz="1600" b="1" u="none" strike="noStrike" dirty="0">
                          <a:effectLst/>
                          <a:latin typeface="Calisto MT" panose="02040603050505030304" pitchFamily="18" charset="0"/>
                        </a:rPr>
                        <a:t>Genkan</a:t>
                      </a:r>
                      <a:endParaRPr lang="en-PH" sz="1600" b="1" i="0" u="none" strike="noStrike" dirty="0">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Homogenous Tiles</a:t>
                      </a:r>
                      <a:endParaRPr lang="en-PH" sz="1600" b="1" i="0" u="none" strike="noStrike" dirty="0">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Painted </a:t>
                      </a:r>
                      <a:endParaRPr lang="en-PH" sz="1600" b="1" i="0" u="none" strike="noStrike" dirty="0">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Painted Ceramic</a:t>
                      </a:r>
                      <a:endParaRPr lang="en-PH" sz="1600" b="1" i="0" u="none" strike="noStrike">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1685379486"/>
                  </a:ext>
                </a:extLst>
              </a:tr>
              <a:tr h="248887">
                <a:tc>
                  <a:txBody>
                    <a:bodyPr/>
                    <a:lstStyle/>
                    <a:p>
                      <a:pPr algn="ctr" fontAlgn="b"/>
                      <a:r>
                        <a:rPr lang="en-PH" sz="1600" b="1" u="none" strike="noStrike" dirty="0">
                          <a:effectLst/>
                          <a:latin typeface="Calisto MT" panose="02040603050505030304" pitchFamily="18" charset="0"/>
                        </a:rPr>
                        <a:t> </a:t>
                      </a:r>
                      <a:endParaRPr lang="en-PH" sz="1600" b="1" i="0" u="none" strike="noStrike" dirty="0">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 </a:t>
                      </a:r>
                      <a:endParaRPr lang="en-PH" sz="1600" b="1" i="0" u="none" strike="noStrike" dirty="0">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 </a:t>
                      </a:r>
                      <a:endParaRPr lang="en-PH"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3548852501"/>
                  </a:ext>
                </a:extLst>
              </a:tr>
              <a:tr h="248887">
                <a:tc>
                  <a:txBody>
                    <a:bodyPr/>
                    <a:lstStyle/>
                    <a:p>
                      <a:pPr algn="ctr" fontAlgn="b"/>
                      <a:r>
                        <a:rPr lang="en-PH" sz="1600" b="1" u="none" strike="noStrike" dirty="0">
                          <a:effectLst/>
                          <a:latin typeface="Calisto MT" panose="02040603050505030304" pitchFamily="18" charset="0"/>
                        </a:rPr>
                        <a:t>Living / Dining</a:t>
                      </a:r>
                      <a:endParaRPr lang="en-PH" sz="1600" b="1" i="0" u="none" strike="noStrike" dirty="0">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Homogenous Tiles</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Painted</a:t>
                      </a:r>
                      <a:endParaRPr lang="en-PH" sz="1600" b="1" i="0" u="none" strike="noStrike" dirty="0">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Painted Ceramic</a:t>
                      </a:r>
                      <a:endParaRPr lang="en-PH"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3908696134"/>
                  </a:ext>
                </a:extLst>
              </a:tr>
              <a:tr h="248887">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 </a:t>
                      </a:r>
                      <a:endParaRPr lang="en-PH" sz="1600" b="1" i="0" u="none" strike="noStrike" dirty="0">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 </a:t>
                      </a:r>
                      <a:endParaRPr lang="en-PH"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102587973"/>
                  </a:ext>
                </a:extLst>
              </a:tr>
              <a:tr h="248887">
                <a:tc>
                  <a:txBody>
                    <a:bodyPr/>
                    <a:lstStyle/>
                    <a:p>
                      <a:pPr algn="ctr" fontAlgn="b"/>
                      <a:r>
                        <a:rPr lang="en-PH" sz="1600" b="1" u="none" strike="noStrike">
                          <a:effectLst/>
                          <a:latin typeface="Calisto MT" panose="02040603050505030304" pitchFamily="18" charset="0"/>
                        </a:rPr>
                        <a:t>Kitchen</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Homogenous Tiles</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Painted</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Painted Gypsum Board</a:t>
                      </a:r>
                      <a:endParaRPr lang="en-PH"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3329530263"/>
                  </a:ext>
                </a:extLst>
              </a:tr>
              <a:tr h="248887">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 </a:t>
                      </a:r>
                      <a:endParaRPr lang="en-PH" sz="1600" b="1" i="0" u="none" strike="noStrike" dirty="0">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 </a:t>
                      </a:r>
                      <a:endParaRPr lang="en-PH"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117965818"/>
                  </a:ext>
                </a:extLst>
              </a:tr>
              <a:tr h="248887">
                <a:tc>
                  <a:txBody>
                    <a:bodyPr/>
                    <a:lstStyle/>
                    <a:p>
                      <a:pPr algn="ctr" fontAlgn="b"/>
                      <a:r>
                        <a:rPr lang="en-PH" sz="1600" b="1" u="none" strike="noStrike">
                          <a:effectLst/>
                          <a:latin typeface="Calisto MT" panose="02040603050505030304" pitchFamily="18" charset="0"/>
                        </a:rPr>
                        <a:t>Master Bedroom</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Laminated Wood</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Painted</a:t>
                      </a:r>
                      <a:endParaRPr lang="en-PH" sz="1600" b="1" i="0" u="none" strike="noStrike" dirty="0">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Painted Cement</a:t>
                      </a:r>
                      <a:endParaRPr lang="en-PH"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1284379978"/>
                  </a:ext>
                </a:extLst>
              </a:tr>
              <a:tr h="248887">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 </a:t>
                      </a:r>
                      <a:endParaRPr lang="en-PH"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3671560513"/>
                  </a:ext>
                </a:extLst>
              </a:tr>
              <a:tr h="248887">
                <a:tc>
                  <a:txBody>
                    <a:bodyPr/>
                    <a:lstStyle/>
                    <a:p>
                      <a:pPr algn="ctr" fontAlgn="b"/>
                      <a:r>
                        <a:rPr lang="en-PH" sz="1600" b="1" u="none" strike="noStrike">
                          <a:effectLst/>
                          <a:latin typeface="Calisto MT" panose="02040603050505030304" pitchFamily="18" charset="0"/>
                        </a:rPr>
                        <a:t>Second Bedroom</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Laminated Wood</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Painted</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Painted Cement</a:t>
                      </a:r>
                      <a:endParaRPr lang="en-PH"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2160830092"/>
                  </a:ext>
                </a:extLst>
              </a:tr>
              <a:tr h="248887">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3798111903"/>
                  </a:ext>
                </a:extLst>
              </a:tr>
              <a:tr h="248887">
                <a:tc>
                  <a:txBody>
                    <a:bodyPr/>
                    <a:lstStyle/>
                    <a:p>
                      <a:pPr algn="ctr" fontAlgn="b"/>
                      <a:r>
                        <a:rPr lang="en-PH" sz="1600" b="1" u="none" strike="noStrike">
                          <a:effectLst/>
                          <a:latin typeface="Calisto MT" panose="02040603050505030304" pitchFamily="18" charset="0"/>
                        </a:rPr>
                        <a:t>Master T&amp;B</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Homogenous Tiles</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Painted / Homogenous Tiles</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US" sz="1600" b="1" u="none" strike="noStrike" dirty="0">
                          <a:effectLst/>
                          <a:latin typeface="Calisto MT" panose="02040603050505030304" pitchFamily="18" charset="0"/>
                        </a:rPr>
                        <a:t>Painted Moisture - Resistant </a:t>
                      </a:r>
                      <a:r>
                        <a:rPr lang="en-US" sz="1600" b="1" u="none" strike="noStrike" dirty="0" err="1">
                          <a:effectLst/>
                          <a:latin typeface="Calisto MT" panose="02040603050505030304" pitchFamily="18" charset="0"/>
                        </a:rPr>
                        <a:t>Gymsum</a:t>
                      </a:r>
                      <a:r>
                        <a:rPr lang="en-US" sz="1600" b="1" u="none" strike="noStrike" dirty="0">
                          <a:effectLst/>
                          <a:latin typeface="Calisto MT" panose="02040603050505030304" pitchFamily="18" charset="0"/>
                        </a:rPr>
                        <a:t> Board</a:t>
                      </a:r>
                      <a:endParaRPr lang="en-US"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200120657"/>
                  </a:ext>
                </a:extLst>
              </a:tr>
              <a:tr h="248887">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 </a:t>
                      </a:r>
                      <a:endParaRPr lang="en-PH"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3314493614"/>
                  </a:ext>
                </a:extLst>
              </a:tr>
              <a:tr h="248887">
                <a:tc>
                  <a:txBody>
                    <a:bodyPr/>
                    <a:lstStyle/>
                    <a:p>
                      <a:pPr algn="ctr" fontAlgn="b"/>
                      <a:r>
                        <a:rPr lang="en-PH" sz="1600" b="1" u="none" strike="noStrike">
                          <a:effectLst/>
                          <a:latin typeface="Calisto MT" panose="02040603050505030304" pitchFamily="18" charset="0"/>
                        </a:rPr>
                        <a:t>Common T&amp;B</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Homogenous Tiles</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Painted / Homogenous Tiles</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US" sz="1600" b="1" u="none" strike="noStrike" dirty="0">
                          <a:effectLst/>
                          <a:latin typeface="Calisto MT" panose="02040603050505030304" pitchFamily="18" charset="0"/>
                        </a:rPr>
                        <a:t>Painted Moisture - Resistant </a:t>
                      </a:r>
                      <a:r>
                        <a:rPr lang="en-US" sz="1600" b="1" u="none" strike="noStrike" dirty="0" err="1">
                          <a:effectLst/>
                          <a:latin typeface="Calisto MT" panose="02040603050505030304" pitchFamily="18" charset="0"/>
                        </a:rPr>
                        <a:t>Gymsum</a:t>
                      </a:r>
                      <a:r>
                        <a:rPr lang="en-US" sz="1600" b="1" u="none" strike="noStrike" dirty="0">
                          <a:effectLst/>
                          <a:latin typeface="Calisto MT" panose="02040603050505030304" pitchFamily="18" charset="0"/>
                        </a:rPr>
                        <a:t> Board</a:t>
                      </a:r>
                      <a:endParaRPr lang="en-US"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89665785"/>
                  </a:ext>
                </a:extLst>
              </a:tr>
              <a:tr h="248887">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 </a:t>
                      </a:r>
                      <a:endParaRPr lang="en-PH"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105848062"/>
                  </a:ext>
                </a:extLst>
              </a:tr>
              <a:tr h="248887">
                <a:tc>
                  <a:txBody>
                    <a:bodyPr/>
                    <a:lstStyle/>
                    <a:p>
                      <a:pPr algn="ctr" fontAlgn="b"/>
                      <a:r>
                        <a:rPr lang="en-PH" sz="1600" b="1" u="none" strike="noStrike">
                          <a:effectLst/>
                          <a:latin typeface="Calisto MT" panose="02040603050505030304" pitchFamily="18" charset="0"/>
                        </a:rPr>
                        <a:t>Utility Room</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Ceramic Tiles</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Painted</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Painted Cement </a:t>
                      </a:r>
                      <a:endParaRPr lang="en-PH"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2708032513"/>
                  </a:ext>
                </a:extLst>
              </a:tr>
              <a:tr h="248887">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 </a:t>
                      </a:r>
                      <a:endParaRPr lang="en-PH"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3151022184"/>
                  </a:ext>
                </a:extLst>
              </a:tr>
              <a:tr h="248887">
                <a:tc>
                  <a:txBody>
                    <a:bodyPr/>
                    <a:lstStyle/>
                    <a:p>
                      <a:pPr algn="ctr" fontAlgn="b"/>
                      <a:r>
                        <a:rPr lang="en-PH" sz="1600" b="1" u="none" strike="noStrike">
                          <a:effectLst/>
                          <a:latin typeface="Calisto MT" panose="02040603050505030304" pitchFamily="18" charset="0"/>
                        </a:rPr>
                        <a:t>Utility T&amp;B</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Ceramic Tiles</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Painted / Ceramic Tiles</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US" sz="1600" b="1" u="none" strike="noStrike" dirty="0">
                          <a:effectLst/>
                          <a:latin typeface="Calisto MT" panose="02040603050505030304" pitchFamily="18" charset="0"/>
                        </a:rPr>
                        <a:t>Painted Moisture - Resistant </a:t>
                      </a:r>
                      <a:r>
                        <a:rPr lang="en-US" sz="1600" b="1" u="none" strike="noStrike" dirty="0" err="1">
                          <a:effectLst/>
                          <a:latin typeface="Calisto MT" panose="02040603050505030304" pitchFamily="18" charset="0"/>
                        </a:rPr>
                        <a:t>Gymsum</a:t>
                      </a:r>
                      <a:r>
                        <a:rPr lang="en-US" sz="1600" b="1" u="none" strike="noStrike" dirty="0">
                          <a:effectLst/>
                          <a:latin typeface="Calisto MT" panose="02040603050505030304" pitchFamily="18" charset="0"/>
                        </a:rPr>
                        <a:t> Board</a:t>
                      </a:r>
                      <a:endParaRPr lang="en-US"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3625075567"/>
                  </a:ext>
                </a:extLst>
              </a:tr>
              <a:tr h="248887">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 </a:t>
                      </a:r>
                      <a:endParaRPr lang="en-PH"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1006324054"/>
                  </a:ext>
                </a:extLst>
              </a:tr>
              <a:tr h="248887">
                <a:tc>
                  <a:txBody>
                    <a:bodyPr/>
                    <a:lstStyle/>
                    <a:p>
                      <a:pPr algn="ctr" fontAlgn="b"/>
                      <a:r>
                        <a:rPr lang="en-PH" sz="1600" b="1" u="none" strike="noStrike">
                          <a:effectLst/>
                          <a:latin typeface="Calisto MT" panose="02040603050505030304" pitchFamily="18" charset="0"/>
                        </a:rPr>
                        <a:t>Balcony</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Ceramic Tiles</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Panted</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Painted Cement</a:t>
                      </a:r>
                      <a:endParaRPr lang="en-PH"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1270789306"/>
                  </a:ext>
                </a:extLst>
              </a:tr>
              <a:tr h="248887">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a:effectLst/>
                          <a:latin typeface="Calisto MT" panose="02040603050505030304" pitchFamily="18" charset="0"/>
                        </a:rPr>
                        <a:t> </a:t>
                      </a:r>
                      <a:endParaRPr lang="en-PH" sz="1600" b="1" i="0" u="none" strike="noStrike">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 </a:t>
                      </a:r>
                      <a:endParaRPr lang="en-PH" sz="1600" b="1" i="0" u="none" strike="noStrike" dirty="0">
                        <a:solidFill>
                          <a:srgbClr val="000000"/>
                        </a:solidFill>
                        <a:effectLst/>
                        <a:latin typeface="Calisto MT" panose="02040603050505030304" pitchFamily="18" charset="0"/>
                      </a:endParaRPr>
                    </a:p>
                  </a:txBody>
                  <a:tcPr marL="5896" marR="5896" marT="5896" marB="0" anchor="b"/>
                </a:tc>
                <a:tc>
                  <a:txBody>
                    <a:bodyPr/>
                    <a:lstStyle/>
                    <a:p>
                      <a:pPr algn="ctr" fontAlgn="b"/>
                      <a:r>
                        <a:rPr lang="en-PH" sz="1600" b="1" u="none" strike="noStrike" dirty="0">
                          <a:effectLst/>
                          <a:latin typeface="Calisto MT" panose="02040603050505030304" pitchFamily="18" charset="0"/>
                        </a:rPr>
                        <a:t> </a:t>
                      </a:r>
                      <a:endParaRPr lang="en-PH" sz="1600" b="1" i="0" u="none" strike="noStrike" dirty="0">
                        <a:solidFill>
                          <a:srgbClr val="000000"/>
                        </a:solidFill>
                        <a:effectLst/>
                        <a:latin typeface="Calisto MT" panose="02040603050505030304" pitchFamily="18" charset="0"/>
                      </a:endParaRPr>
                    </a:p>
                  </a:txBody>
                  <a:tcPr marL="5896" marR="5896" marT="5896" marB="0" anchor="b"/>
                </a:tc>
                <a:extLst>
                  <a:ext uri="{0D108BD9-81ED-4DB2-BD59-A6C34878D82A}">
                    <a16:rowId xmlns:a16="http://schemas.microsoft.com/office/drawing/2014/main" val="1481249132"/>
                  </a:ext>
                </a:extLst>
              </a:tr>
            </a:tbl>
          </a:graphicData>
        </a:graphic>
      </p:graphicFrame>
      <p:sp>
        <p:nvSpPr>
          <p:cNvPr id="3" name="Rectangle 2">
            <a:extLst>
              <a:ext uri="{FF2B5EF4-FFF2-40B4-BE49-F238E27FC236}">
                <a16:creationId xmlns:a16="http://schemas.microsoft.com/office/drawing/2014/main" id="{D8D170D6-556F-76C5-D291-1A2F51CBDA7C}"/>
              </a:ext>
            </a:extLst>
          </p:cNvPr>
          <p:cNvSpPr/>
          <p:nvPr/>
        </p:nvSpPr>
        <p:spPr>
          <a:xfrm>
            <a:off x="6477269" y="144039"/>
            <a:ext cx="549701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Calisto MT" panose="02040603050505030304" pitchFamily="18" charset="0"/>
              </a:rPr>
              <a:t>UNIT FINISHES</a:t>
            </a:r>
          </a:p>
        </p:txBody>
      </p:sp>
      <p:pic>
        <p:nvPicPr>
          <p:cNvPr id="4" name="Picture 3">
            <a:extLst>
              <a:ext uri="{FF2B5EF4-FFF2-40B4-BE49-F238E27FC236}">
                <a16:creationId xmlns:a16="http://schemas.microsoft.com/office/drawing/2014/main" id="{13DD4F4A-2BDA-ECB8-4FC3-42F205DD8DD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206" t="7259" r="2900" b="13711"/>
          <a:stretch/>
        </p:blipFill>
        <p:spPr>
          <a:xfrm>
            <a:off x="185058" y="149073"/>
            <a:ext cx="3341914" cy="831779"/>
          </a:xfrm>
          <a:prstGeom prst="rect">
            <a:avLst/>
          </a:prstGeom>
        </p:spPr>
      </p:pic>
    </p:spTree>
    <p:extLst>
      <p:ext uri="{BB962C8B-B14F-4D97-AF65-F5344CB8AC3E}">
        <p14:creationId xmlns:p14="http://schemas.microsoft.com/office/powerpoint/2010/main" val="336468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4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0"/>
                                        <p:tgtEl>
                                          <p:spTgt spid="2"/>
                                        </p:tgtEl>
                                      </p:cBhvr>
                                    </p:animEffect>
                                    <p:anim calcmode="lin" valueType="num">
                                      <p:cBhvr>
                                        <p:cTn id="18" dur="5000" fill="hold"/>
                                        <p:tgtEl>
                                          <p:spTgt spid="2"/>
                                        </p:tgtEl>
                                        <p:attrNameLst>
                                          <p:attrName>ppt_x</p:attrName>
                                        </p:attrNameLst>
                                      </p:cBhvr>
                                      <p:tavLst>
                                        <p:tav tm="0">
                                          <p:val>
                                            <p:strVal val="#ppt_x"/>
                                          </p:val>
                                        </p:tav>
                                        <p:tav tm="100000">
                                          <p:val>
                                            <p:strVal val="#ppt_x"/>
                                          </p:val>
                                        </p:tav>
                                      </p:tavLst>
                                    </p:anim>
                                    <p:anim calcmode="lin" valueType="num">
                                      <p:cBhvr>
                                        <p:cTn id="19" dur="5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23F374-3CA1-D5E2-57AB-BA781AB89746}"/>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342" t="14671" r="2658" b="48498"/>
          <a:stretch/>
        </p:blipFill>
        <p:spPr>
          <a:xfrm>
            <a:off x="334297" y="947058"/>
            <a:ext cx="11562736" cy="5910942"/>
          </a:xfrm>
          <a:prstGeom prst="rect">
            <a:avLst/>
          </a:prstGeom>
        </p:spPr>
      </p:pic>
      <p:pic>
        <p:nvPicPr>
          <p:cNvPr id="3" name="Picture 2">
            <a:extLst>
              <a:ext uri="{FF2B5EF4-FFF2-40B4-BE49-F238E27FC236}">
                <a16:creationId xmlns:a16="http://schemas.microsoft.com/office/drawing/2014/main" id="{5E24C6A9-703C-A950-9686-ADACF5078520}"/>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206" t="7259" r="2900" b="13711"/>
          <a:stretch/>
        </p:blipFill>
        <p:spPr>
          <a:xfrm>
            <a:off x="119744" y="192616"/>
            <a:ext cx="3341914" cy="831779"/>
          </a:xfrm>
          <a:prstGeom prst="rect">
            <a:avLst/>
          </a:prstGeom>
        </p:spPr>
      </p:pic>
      <p:sp>
        <p:nvSpPr>
          <p:cNvPr id="4" name="Rectangle 3">
            <a:extLst>
              <a:ext uri="{FF2B5EF4-FFF2-40B4-BE49-F238E27FC236}">
                <a16:creationId xmlns:a16="http://schemas.microsoft.com/office/drawing/2014/main" id="{5CE08C53-7D65-1C90-9241-46C86E997FA5}"/>
              </a:ext>
            </a:extLst>
          </p:cNvPr>
          <p:cNvSpPr/>
          <p:nvPr/>
        </p:nvSpPr>
        <p:spPr>
          <a:xfrm>
            <a:off x="4066851" y="23728"/>
            <a:ext cx="7911846"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Calisto MT" panose="02040603050505030304" pitchFamily="18" charset="0"/>
              </a:rPr>
              <a:t>TERMS AND EXPERTS</a:t>
            </a:r>
          </a:p>
        </p:txBody>
      </p:sp>
    </p:spTree>
    <p:extLst>
      <p:ext uri="{BB962C8B-B14F-4D97-AF65-F5344CB8AC3E}">
        <p14:creationId xmlns:p14="http://schemas.microsoft.com/office/powerpoint/2010/main" val="195511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4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60EC64-1021-17D6-4C11-DEAFE9B6397C}"/>
              </a:ext>
            </a:extLst>
          </p:cNvPr>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t="52869"/>
          <a:stretch/>
        </p:blipFill>
        <p:spPr>
          <a:xfrm>
            <a:off x="0" y="1024395"/>
            <a:ext cx="12192000" cy="5833605"/>
          </a:xfrm>
          <a:prstGeom prst="rect">
            <a:avLst/>
          </a:prstGeom>
        </p:spPr>
      </p:pic>
      <p:pic>
        <p:nvPicPr>
          <p:cNvPr id="3" name="Picture 2">
            <a:extLst>
              <a:ext uri="{FF2B5EF4-FFF2-40B4-BE49-F238E27FC236}">
                <a16:creationId xmlns:a16="http://schemas.microsoft.com/office/drawing/2014/main" id="{3C289712-A48D-D76A-EB7C-35490E11D67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206" t="7259" r="2900" b="13711"/>
          <a:stretch/>
        </p:blipFill>
        <p:spPr>
          <a:xfrm>
            <a:off x="119744" y="192616"/>
            <a:ext cx="3341914" cy="831779"/>
          </a:xfrm>
          <a:prstGeom prst="rect">
            <a:avLst/>
          </a:prstGeom>
        </p:spPr>
      </p:pic>
      <p:sp>
        <p:nvSpPr>
          <p:cNvPr id="4" name="Rectangle 3">
            <a:extLst>
              <a:ext uri="{FF2B5EF4-FFF2-40B4-BE49-F238E27FC236}">
                <a16:creationId xmlns:a16="http://schemas.microsoft.com/office/drawing/2014/main" id="{A74D5719-87EC-FEA6-557E-B609454B22B2}"/>
              </a:ext>
            </a:extLst>
          </p:cNvPr>
          <p:cNvSpPr/>
          <p:nvPr/>
        </p:nvSpPr>
        <p:spPr>
          <a:xfrm>
            <a:off x="4066851" y="23728"/>
            <a:ext cx="7911846"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Calisto MT" panose="02040603050505030304" pitchFamily="18" charset="0"/>
              </a:rPr>
              <a:t>TERMS AND EXPERTS</a:t>
            </a:r>
          </a:p>
        </p:txBody>
      </p:sp>
    </p:spTree>
    <p:extLst>
      <p:ext uri="{BB962C8B-B14F-4D97-AF65-F5344CB8AC3E}">
        <p14:creationId xmlns:p14="http://schemas.microsoft.com/office/powerpoint/2010/main" val="4037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4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E2CF6F-0FF2-D70C-0EBD-8F3DC21981D5}"/>
              </a:ext>
            </a:extLst>
          </p:cNvPr>
          <p:cNvPicPr>
            <a:picLocks noChangeAspect="1"/>
          </p:cNvPicPr>
          <p:nvPr/>
        </p:nvPicPr>
        <p:blipFill rotWithShape="1">
          <a:blip r:embed="rId2">
            <a:extLst>
              <a:ext uri="{28A0092B-C50C-407E-A947-70E740481C1C}">
                <a14:useLocalDpi xmlns:a14="http://schemas.microsoft.com/office/drawing/2010/main" val="0"/>
              </a:ext>
            </a:extLst>
          </a:blip>
          <a:srcRect l="18266" t="61151" r="19395"/>
          <a:stretch/>
        </p:blipFill>
        <p:spPr>
          <a:xfrm>
            <a:off x="5358582" y="3018503"/>
            <a:ext cx="6066502" cy="35169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CB1D64A1-BBD4-F4A5-7B08-E111FA16F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3" y="165182"/>
            <a:ext cx="4333917" cy="6370320"/>
          </a:xfrm>
          <a:prstGeom prst="rect">
            <a:avLst/>
          </a:prstGeom>
        </p:spPr>
      </p:pic>
      <p:pic>
        <p:nvPicPr>
          <p:cNvPr id="7" name="Picture 6">
            <a:extLst>
              <a:ext uri="{FF2B5EF4-FFF2-40B4-BE49-F238E27FC236}">
                <a16:creationId xmlns:a16="http://schemas.microsoft.com/office/drawing/2014/main" id="{258B914A-C88E-6154-3911-A701EA2FFF53}"/>
              </a:ext>
            </a:extLst>
          </p:cNvPr>
          <p:cNvPicPr>
            <a:picLocks noChangeAspect="1"/>
          </p:cNvPicPr>
          <p:nvPr/>
        </p:nvPicPr>
        <p:blipFill rotWithShape="1">
          <a:blip r:embed="rId4">
            <a:extLst>
              <a:ext uri="{28A0092B-C50C-407E-A947-70E740481C1C}">
                <a14:useLocalDpi xmlns:a14="http://schemas.microsoft.com/office/drawing/2010/main" val="0"/>
              </a:ext>
            </a:extLst>
          </a:blip>
          <a:srcRect l="17187" t="31465" r="22982" b="31324"/>
          <a:stretch/>
        </p:blipFill>
        <p:spPr>
          <a:xfrm>
            <a:off x="5565058" y="422787"/>
            <a:ext cx="5476568" cy="2320414"/>
          </a:xfrm>
          <a:prstGeom prst="rect">
            <a:avLst/>
          </a:prstGeom>
        </p:spPr>
      </p:pic>
    </p:spTree>
    <p:extLst>
      <p:ext uri="{BB962C8B-B14F-4D97-AF65-F5344CB8AC3E}">
        <p14:creationId xmlns:p14="http://schemas.microsoft.com/office/powerpoint/2010/main" val="234492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5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8)">
                                      <p:cBhvr>
                                        <p:cTn id="12" dur="6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6FEE2B-DDEA-F91C-DFDC-AAAC8957D4E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3079" t="28760" r="8851" b="4881"/>
          <a:stretch/>
        </p:blipFill>
        <p:spPr>
          <a:xfrm>
            <a:off x="855406" y="747252"/>
            <a:ext cx="5142271" cy="5771535"/>
          </a:xfrm>
          <a:prstGeom prst="rect">
            <a:avLst/>
          </a:prstGeom>
        </p:spPr>
      </p:pic>
      <p:sp>
        <p:nvSpPr>
          <p:cNvPr id="4" name="Rectangle 3">
            <a:extLst>
              <a:ext uri="{FF2B5EF4-FFF2-40B4-BE49-F238E27FC236}">
                <a16:creationId xmlns:a16="http://schemas.microsoft.com/office/drawing/2014/main" id="{4A51AB4A-8749-2A2B-76E5-443E3DCFEEB7}"/>
              </a:ext>
            </a:extLst>
          </p:cNvPr>
          <p:cNvSpPr/>
          <p:nvPr/>
        </p:nvSpPr>
        <p:spPr>
          <a:xfrm>
            <a:off x="0" y="260555"/>
            <a:ext cx="5997677" cy="923330"/>
          </a:xfrm>
          <a:prstGeom prst="rect">
            <a:avLst/>
          </a:prstGeom>
          <a:noFill/>
          <a:effectLst>
            <a:glow rad="228600">
              <a:schemeClr val="accent1">
                <a:satMod val="175000"/>
                <a:alpha val="40000"/>
              </a:schemeClr>
            </a:glow>
          </a:effectLst>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rPr>
              <a:t>OVERVIEW</a:t>
            </a:r>
            <a:endParaRPr lang="en-US" sz="54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endParaRPr>
          </a:p>
        </p:txBody>
      </p:sp>
      <p:pic>
        <p:nvPicPr>
          <p:cNvPr id="6" name="Picture 5">
            <a:extLst>
              <a:ext uri="{FF2B5EF4-FFF2-40B4-BE49-F238E27FC236}">
                <a16:creationId xmlns:a16="http://schemas.microsoft.com/office/drawing/2014/main" id="{2A75009F-3835-F2CD-602D-4E526A8FD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324" y="260555"/>
            <a:ext cx="5594553" cy="6336890"/>
          </a:xfrm>
          <a:prstGeom prst="snip2DiagRect">
            <a:avLst/>
          </a:prstGeom>
          <a:solidFill>
            <a:srgbClr val="FFFFFF">
              <a:shade val="85000"/>
            </a:srgbClr>
          </a:solidFill>
          <a:ln w="88900" cap="sq">
            <a:solidFill>
              <a:srgbClr val="FFFFFF"/>
            </a:solidFill>
            <a:miter lim="800000"/>
          </a:ln>
          <a:effectLst>
            <a:glow rad="228600">
              <a:schemeClr val="accent1">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0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ppt_x</p:attrName>
                                        </p:attrNameLst>
                                      </p:cBhvr>
                                      <p:tavLst>
                                        <p:tav tm="0">
                                          <p:val>
                                            <p:strVal val="#ppt_x"/>
                                          </p:val>
                                        </p:tav>
                                        <p:tav tm="100000">
                                          <p:val>
                                            <p:strVal val="#ppt_x"/>
                                          </p:val>
                                        </p:tav>
                                      </p:tavLst>
                                    </p:anim>
                                    <p:anim calcmode="lin" valueType="num">
                                      <p:cBhvr>
                                        <p:cTn id="9" dur="5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0"/>
                                        <p:tgtEl>
                                          <p:spTgt spid="3"/>
                                        </p:tgtEl>
                                      </p:cBhvr>
                                    </p:animEffect>
                                    <p:anim calcmode="lin" valueType="num">
                                      <p:cBhvr>
                                        <p:cTn id="15" dur="5000" fill="hold"/>
                                        <p:tgtEl>
                                          <p:spTgt spid="3"/>
                                        </p:tgtEl>
                                        <p:attrNameLst>
                                          <p:attrName>ppt_x</p:attrName>
                                        </p:attrNameLst>
                                      </p:cBhvr>
                                      <p:tavLst>
                                        <p:tav tm="0">
                                          <p:val>
                                            <p:strVal val="#ppt_x"/>
                                          </p:val>
                                        </p:tav>
                                        <p:tav tm="100000">
                                          <p:val>
                                            <p:strVal val="#ppt_x"/>
                                          </p:val>
                                        </p:tav>
                                      </p:tavLst>
                                    </p:anim>
                                    <p:anim calcmode="lin" valueType="num">
                                      <p:cBhvr>
                                        <p:cTn id="16" dur="5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8000"/>
                                        <p:tgtEl>
                                          <p:spTgt spid="6"/>
                                        </p:tgtEl>
                                      </p:cBhvr>
                                    </p:animEffect>
                                    <p:anim calcmode="lin" valueType="num">
                                      <p:cBhvr>
                                        <p:cTn id="22" dur="8000" fill="hold"/>
                                        <p:tgtEl>
                                          <p:spTgt spid="6"/>
                                        </p:tgtEl>
                                        <p:attrNameLst>
                                          <p:attrName>ppt_x</p:attrName>
                                        </p:attrNameLst>
                                      </p:cBhvr>
                                      <p:tavLst>
                                        <p:tav tm="0">
                                          <p:val>
                                            <p:strVal val="#ppt_x"/>
                                          </p:val>
                                        </p:tav>
                                        <p:tav tm="100000">
                                          <p:val>
                                            <p:strVal val="#ppt_x"/>
                                          </p:val>
                                        </p:tav>
                                      </p:tavLst>
                                    </p:anim>
                                    <p:anim calcmode="lin" valueType="num">
                                      <p:cBhvr>
                                        <p:cTn id="23" dur="8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44FC01-D0EC-0F80-43AE-D13DAA5614D4}"/>
              </a:ext>
            </a:extLst>
          </p:cNvPr>
          <p:cNvPicPr>
            <a:picLocks noChangeAspect="1"/>
          </p:cNvPicPr>
          <p:nvPr/>
        </p:nvPicPr>
        <p:blipFill rotWithShape="1">
          <a:blip r:embed="rId2">
            <a:extLst>
              <a:ext uri="{28A0092B-C50C-407E-A947-70E740481C1C}">
                <a14:useLocalDpi xmlns:a14="http://schemas.microsoft.com/office/drawing/2010/main" val="0"/>
              </a:ext>
            </a:extLst>
          </a:blip>
          <a:srcRect t="12148" b="11486"/>
          <a:stretch/>
        </p:blipFill>
        <p:spPr>
          <a:xfrm>
            <a:off x="204633" y="245806"/>
            <a:ext cx="3688941" cy="1160207"/>
          </a:xfrm>
          <a:prstGeom prst="rect">
            <a:avLst/>
          </a:prstGeom>
        </p:spPr>
      </p:pic>
      <p:pic>
        <p:nvPicPr>
          <p:cNvPr id="5" name="Picture 4">
            <a:extLst>
              <a:ext uri="{FF2B5EF4-FFF2-40B4-BE49-F238E27FC236}">
                <a16:creationId xmlns:a16="http://schemas.microsoft.com/office/drawing/2014/main" id="{7C054BDC-35FE-7852-8217-4461BE949AD0}"/>
              </a:ext>
            </a:extLst>
          </p:cNvPr>
          <p:cNvPicPr>
            <a:picLocks noChangeAspect="1"/>
          </p:cNvPicPr>
          <p:nvPr/>
        </p:nvPicPr>
        <p:blipFill rotWithShape="1">
          <a:blip r:embed="rId3">
            <a:extLst>
              <a:ext uri="{28A0092B-C50C-407E-A947-70E740481C1C}">
                <a14:useLocalDpi xmlns:a14="http://schemas.microsoft.com/office/drawing/2010/main" val="0"/>
              </a:ext>
            </a:extLst>
          </a:blip>
          <a:srcRect l="24193" r="2854"/>
          <a:stretch/>
        </p:blipFill>
        <p:spPr>
          <a:xfrm>
            <a:off x="417870" y="2289573"/>
            <a:ext cx="5712542" cy="1272293"/>
          </a:xfrm>
          <a:prstGeom prst="rect">
            <a:avLst/>
          </a:prstGeom>
        </p:spPr>
      </p:pic>
      <p:pic>
        <p:nvPicPr>
          <p:cNvPr id="6" name="Picture 5">
            <a:extLst>
              <a:ext uri="{FF2B5EF4-FFF2-40B4-BE49-F238E27FC236}">
                <a16:creationId xmlns:a16="http://schemas.microsoft.com/office/drawing/2014/main" id="{36A86798-4BE7-8FE2-096F-A11233D1D5EE}"/>
              </a:ext>
            </a:extLst>
          </p:cNvPr>
          <p:cNvPicPr>
            <a:picLocks noChangeAspect="1"/>
          </p:cNvPicPr>
          <p:nvPr/>
        </p:nvPicPr>
        <p:blipFill rotWithShape="1">
          <a:blip r:embed="rId3">
            <a:extLst>
              <a:ext uri="{28A0092B-C50C-407E-A947-70E740481C1C}">
                <a14:useLocalDpi xmlns:a14="http://schemas.microsoft.com/office/drawing/2010/main" val="0"/>
              </a:ext>
            </a:extLst>
          </a:blip>
          <a:srcRect l="3226" r="74938"/>
          <a:stretch/>
        </p:blipFill>
        <p:spPr>
          <a:xfrm>
            <a:off x="2507225" y="1270120"/>
            <a:ext cx="1533833" cy="1487620"/>
          </a:xfrm>
          <a:prstGeom prst="rect">
            <a:avLst/>
          </a:prstGeom>
        </p:spPr>
      </p:pic>
      <p:sp>
        <p:nvSpPr>
          <p:cNvPr id="7" name="TextBox 6">
            <a:extLst>
              <a:ext uri="{FF2B5EF4-FFF2-40B4-BE49-F238E27FC236}">
                <a16:creationId xmlns:a16="http://schemas.microsoft.com/office/drawing/2014/main" id="{17E9EB78-504B-7D05-B582-AD1F128EFB97}"/>
              </a:ext>
            </a:extLst>
          </p:cNvPr>
          <p:cNvSpPr txBox="1"/>
          <p:nvPr/>
        </p:nvSpPr>
        <p:spPr>
          <a:xfrm>
            <a:off x="452284" y="3432365"/>
            <a:ext cx="5643716" cy="2862322"/>
          </a:xfrm>
          <a:prstGeom prst="rect">
            <a:avLst/>
          </a:prstGeom>
          <a:noFill/>
        </p:spPr>
        <p:txBody>
          <a:bodyPr wrap="square" rtlCol="0">
            <a:spAutoFit/>
          </a:bodyPr>
          <a:lstStyle/>
          <a:p>
            <a:pPr algn="ctr"/>
            <a:r>
              <a:rPr lang="en-PH" sz="2000" b="1" dirty="0">
                <a:latin typeface="Bookman Old Style" panose="02050604050505020204" pitchFamily="18" charset="0"/>
              </a:rPr>
              <a:t>The Observatory situated in </a:t>
            </a:r>
            <a:r>
              <a:rPr lang="en-PH" sz="2000" b="1" dirty="0" err="1">
                <a:latin typeface="Bookman Old Style" panose="02050604050505020204" pitchFamily="18" charset="0"/>
              </a:rPr>
              <a:t>Madaluyong</a:t>
            </a:r>
            <a:r>
              <a:rPr lang="en-PH" sz="2000" b="1" dirty="0">
                <a:latin typeface="Bookman Old Style" panose="02050604050505020204" pitchFamily="18" charset="0"/>
              </a:rPr>
              <a:t> City and across the river from BGC, present a modern retreat In a strategically advantageous locale, emphasizing convenient and comfort. THE OBSERVATORY integrate the modernity with a inviting retreat, promising a holistic urban living experience. </a:t>
            </a:r>
          </a:p>
        </p:txBody>
      </p:sp>
      <p:pic>
        <p:nvPicPr>
          <p:cNvPr id="9" name="Picture 8">
            <a:extLst>
              <a:ext uri="{FF2B5EF4-FFF2-40B4-BE49-F238E27FC236}">
                <a16:creationId xmlns:a16="http://schemas.microsoft.com/office/drawing/2014/main" id="{733B9E37-09A7-8ED4-5BCB-EF90B4D07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3650" y="344129"/>
            <a:ext cx="5396066" cy="6096000"/>
          </a:xfrm>
          <a:prstGeom prst="rect">
            <a:avLst/>
          </a:prstGeom>
        </p:spPr>
      </p:pic>
    </p:spTree>
    <p:extLst>
      <p:ext uri="{BB962C8B-B14F-4D97-AF65-F5344CB8AC3E}">
        <p14:creationId xmlns:p14="http://schemas.microsoft.com/office/powerpoint/2010/main" val="117173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4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4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4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8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A378AA-3F67-EFE3-BB9A-3714CC213DF6}"/>
              </a:ext>
            </a:extLst>
          </p:cNvPr>
          <p:cNvPicPr>
            <a:picLocks noChangeAspect="1"/>
          </p:cNvPicPr>
          <p:nvPr/>
        </p:nvPicPr>
        <p:blipFill rotWithShape="1">
          <a:blip r:embed="rId2">
            <a:extLst>
              <a:ext uri="{28A0092B-C50C-407E-A947-70E740481C1C}">
                <a14:useLocalDpi xmlns:a14="http://schemas.microsoft.com/office/drawing/2010/main" val="0"/>
              </a:ext>
            </a:extLst>
          </a:blip>
          <a:srcRect t="12148" b="11486"/>
          <a:stretch/>
        </p:blipFill>
        <p:spPr>
          <a:xfrm>
            <a:off x="273459" y="226142"/>
            <a:ext cx="3688941" cy="1160207"/>
          </a:xfrm>
          <a:prstGeom prst="rect">
            <a:avLst/>
          </a:prstGeom>
        </p:spPr>
      </p:pic>
      <p:pic>
        <p:nvPicPr>
          <p:cNvPr id="4" name="Picture 3">
            <a:extLst>
              <a:ext uri="{FF2B5EF4-FFF2-40B4-BE49-F238E27FC236}">
                <a16:creationId xmlns:a16="http://schemas.microsoft.com/office/drawing/2014/main" id="{B24C6811-D68B-3742-DE30-E7DBF84FB92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2076" b="10384"/>
          <a:stretch/>
        </p:blipFill>
        <p:spPr>
          <a:xfrm>
            <a:off x="5953432" y="17762"/>
            <a:ext cx="6145161" cy="6858000"/>
          </a:xfrm>
          <a:prstGeom prst="rect">
            <a:avLst/>
          </a:prstGeom>
        </p:spPr>
      </p:pic>
      <p:cxnSp>
        <p:nvCxnSpPr>
          <p:cNvPr id="6" name="Straight Arrow Connector 5">
            <a:extLst>
              <a:ext uri="{FF2B5EF4-FFF2-40B4-BE49-F238E27FC236}">
                <a16:creationId xmlns:a16="http://schemas.microsoft.com/office/drawing/2014/main" id="{ECE946FA-D0D2-4395-0E11-A2B313A2AA50}"/>
              </a:ext>
            </a:extLst>
          </p:cNvPr>
          <p:cNvCxnSpPr>
            <a:cxnSpLocks/>
          </p:cNvCxnSpPr>
          <p:nvPr/>
        </p:nvCxnSpPr>
        <p:spPr>
          <a:xfrm flipH="1" flipV="1">
            <a:off x="8672052" y="3942735"/>
            <a:ext cx="176980" cy="120936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E7BEBE13-A9A1-71DE-F022-717E3EB24F8C}"/>
              </a:ext>
            </a:extLst>
          </p:cNvPr>
          <p:cNvSpPr/>
          <p:nvPr/>
        </p:nvSpPr>
        <p:spPr>
          <a:xfrm>
            <a:off x="89105" y="1368782"/>
            <a:ext cx="5858492" cy="707886"/>
          </a:xfrm>
          <a:prstGeom prst="rect">
            <a:avLst/>
          </a:prstGeom>
          <a:noFill/>
          <a:effectLst>
            <a:glow rad="228600">
              <a:schemeClr val="accent1">
                <a:satMod val="175000"/>
                <a:alpha val="40000"/>
              </a:schemeClr>
            </a:glow>
          </a:effectLst>
        </p:spPr>
        <p:txBody>
          <a:bodyPr wrap="squar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ookman Old Style" panose="02050604050505020204" pitchFamily="18" charset="0"/>
              </a:rPr>
              <a:t>THRIVE IN THE CITY</a:t>
            </a:r>
          </a:p>
        </p:txBody>
      </p:sp>
      <p:sp>
        <p:nvSpPr>
          <p:cNvPr id="9" name="TextBox 8">
            <a:extLst>
              <a:ext uri="{FF2B5EF4-FFF2-40B4-BE49-F238E27FC236}">
                <a16:creationId xmlns:a16="http://schemas.microsoft.com/office/drawing/2014/main" id="{D86CEFC4-40A6-9476-4984-299BA83F926D}"/>
              </a:ext>
            </a:extLst>
          </p:cNvPr>
          <p:cNvSpPr txBox="1"/>
          <p:nvPr/>
        </p:nvSpPr>
        <p:spPr>
          <a:xfrm>
            <a:off x="89105" y="2228671"/>
            <a:ext cx="5684889" cy="1200329"/>
          </a:xfrm>
          <a:prstGeom prst="rect">
            <a:avLst/>
          </a:prstGeom>
          <a:noFill/>
        </p:spPr>
        <p:txBody>
          <a:bodyPr wrap="square" rtlCol="0">
            <a:spAutoFit/>
          </a:bodyPr>
          <a:lstStyle/>
          <a:p>
            <a:pPr marL="285750" indent="-285750" algn="ctr">
              <a:buFont typeface="Wingdings" panose="05000000000000000000" pitchFamily="2" charset="2"/>
              <a:buChar char="Ø"/>
            </a:pPr>
            <a:r>
              <a:rPr lang="en-PH" b="1" dirty="0">
                <a:latin typeface="Bookman Old Style" panose="02050604050505020204" pitchFamily="18" charset="0"/>
              </a:rPr>
              <a:t>From BGC to The Observatory pioneer street Mandaluyong City. </a:t>
            </a:r>
          </a:p>
          <a:p>
            <a:pPr algn="ctr"/>
            <a:r>
              <a:rPr lang="en-PH" b="1" dirty="0">
                <a:solidFill>
                  <a:schemeClr val="accent1">
                    <a:lumMod val="75000"/>
                  </a:schemeClr>
                </a:solidFill>
                <a:latin typeface="Bookman Old Style" panose="02050604050505020204" pitchFamily="18" charset="0"/>
              </a:rPr>
              <a:t>Its approximately 7.2km, 14min. Fastest route the unusual traffic.</a:t>
            </a:r>
          </a:p>
        </p:txBody>
      </p:sp>
      <p:sp>
        <p:nvSpPr>
          <p:cNvPr id="10" name="TextBox 9">
            <a:extLst>
              <a:ext uri="{FF2B5EF4-FFF2-40B4-BE49-F238E27FC236}">
                <a16:creationId xmlns:a16="http://schemas.microsoft.com/office/drawing/2014/main" id="{8053CA7E-A5AC-115B-EE8A-E28AFA6A746F}"/>
              </a:ext>
            </a:extLst>
          </p:cNvPr>
          <p:cNvSpPr txBox="1"/>
          <p:nvPr/>
        </p:nvSpPr>
        <p:spPr>
          <a:xfrm>
            <a:off x="8190271" y="5279922"/>
            <a:ext cx="1671484" cy="400110"/>
          </a:xfrm>
          <a:prstGeom prst="rect">
            <a:avLst/>
          </a:prstGeom>
          <a:noFill/>
        </p:spPr>
        <p:txBody>
          <a:bodyPr wrap="square" rtlCol="0">
            <a:spAutoFit/>
          </a:bodyPr>
          <a:lstStyle/>
          <a:p>
            <a:r>
              <a:rPr lang="en-PH" b="1" dirty="0">
                <a:solidFill>
                  <a:srgbClr val="FF0000"/>
                </a:solidFill>
              </a:rPr>
              <a:t>7.2km – </a:t>
            </a:r>
            <a:r>
              <a:rPr lang="en-PH" sz="2000" b="1" dirty="0">
                <a:solidFill>
                  <a:srgbClr val="FF0000"/>
                </a:solidFill>
              </a:rPr>
              <a:t>14min</a:t>
            </a:r>
          </a:p>
        </p:txBody>
      </p:sp>
      <p:cxnSp>
        <p:nvCxnSpPr>
          <p:cNvPr id="11" name="Straight Arrow Connector 10">
            <a:extLst>
              <a:ext uri="{FF2B5EF4-FFF2-40B4-BE49-F238E27FC236}">
                <a16:creationId xmlns:a16="http://schemas.microsoft.com/office/drawing/2014/main" id="{1C7DA895-63D6-4942-AC17-49C93A38DEEF}"/>
              </a:ext>
            </a:extLst>
          </p:cNvPr>
          <p:cNvCxnSpPr>
            <a:cxnSpLocks/>
          </p:cNvCxnSpPr>
          <p:nvPr/>
        </p:nvCxnSpPr>
        <p:spPr>
          <a:xfrm flipV="1">
            <a:off x="9026013" y="3422419"/>
            <a:ext cx="865239" cy="30400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32A0FEA5-47F0-4F4B-65DD-89EEBA7DC0B2}"/>
              </a:ext>
            </a:extLst>
          </p:cNvPr>
          <p:cNvSpPr txBox="1"/>
          <p:nvPr/>
        </p:nvSpPr>
        <p:spPr>
          <a:xfrm>
            <a:off x="265165" y="3716593"/>
            <a:ext cx="5684889" cy="1200329"/>
          </a:xfrm>
          <a:prstGeom prst="rect">
            <a:avLst/>
          </a:prstGeom>
          <a:noFill/>
        </p:spPr>
        <p:txBody>
          <a:bodyPr wrap="square" rtlCol="0">
            <a:spAutoFit/>
          </a:bodyPr>
          <a:lstStyle/>
          <a:p>
            <a:pPr marL="285750" indent="-285750" algn="ctr">
              <a:buFont typeface="Wingdings" panose="05000000000000000000" pitchFamily="2" charset="2"/>
              <a:buChar char="Ø"/>
            </a:pPr>
            <a:r>
              <a:rPr lang="en-PH" b="1" dirty="0">
                <a:latin typeface="Bookman Old Style" panose="02050604050505020204" pitchFamily="18" charset="0"/>
              </a:rPr>
              <a:t>From Ortigas Center to The Observatory, Mandaluyong City.</a:t>
            </a:r>
          </a:p>
          <a:p>
            <a:pPr algn="ctr"/>
            <a:r>
              <a:rPr lang="en-PH" b="1" dirty="0">
                <a:solidFill>
                  <a:schemeClr val="accent1">
                    <a:lumMod val="75000"/>
                  </a:schemeClr>
                </a:solidFill>
                <a:latin typeface="Bookman Old Style" panose="02050604050505020204" pitchFamily="18" charset="0"/>
              </a:rPr>
              <a:t>Its approximately 2.3km, 7min. Fastest route the unusual traffic</a:t>
            </a:r>
          </a:p>
        </p:txBody>
      </p:sp>
      <p:sp>
        <p:nvSpPr>
          <p:cNvPr id="17" name="TextBox 16">
            <a:extLst>
              <a:ext uri="{FF2B5EF4-FFF2-40B4-BE49-F238E27FC236}">
                <a16:creationId xmlns:a16="http://schemas.microsoft.com/office/drawing/2014/main" id="{3295F343-8533-430D-DB22-42B99CA6B1E1}"/>
              </a:ext>
            </a:extLst>
          </p:cNvPr>
          <p:cNvSpPr txBox="1"/>
          <p:nvPr/>
        </p:nvSpPr>
        <p:spPr>
          <a:xfrm>
            <a:off x="9763433" y="3357094"/>
            <a:ext cx="1504336" cy="369332"/>
          </a:xfrm>
          <a:prstGeom prst="rect">
            <a:avLst/>
          </a:prstGeom>
          <a:noFill/>
        </p:spPr>
        <p:txBody>
          <a:bodyPr wrap="square" rtlCol="0">
            <a:spAutoFit/>
          </a:bodyPr>
          <a:lstStyle/>
          <a:p>
            <a:r>
              <a:rPr lang="en-PH" b="1" dirty="0">
                <a:solidFill>
                  <a:srgbClr val="FF0000"/>
                </a:solidFill>
              </a:rPr>
              <a:t>2.3km – 7min</a:t>
            </a:r>
          </a:p>
        </p:txBody>
      </p:sp>
      <p:sp>
        <p:nvSpPr>
          <p:cNvPr id="18" name="TextBox 17">
            <a:extLst>
              <a:ext uri="{FF2B5EF4-FFF2-40B4-BE49-F238E27FC236}">
                <a16:creationId xmlns:a16="http://schemas.microsoft.com/office/drawing/2014/main" id="{F3626230-2636-9335-0C61-D606F82ED089}"/>
              </a:ext>
            </a:extLst>
          </p:cNvPr>
          <p:cNvSpPr txBox="1"/>
          <p:nvPr/>
        </p:nvSpPr>
        <p:spPr>
          <a:xfrm>
            <a:off x="265165" y="5220928"/>
            <a:ext cx="5593327" cy="923330"/>
          </a:xfrm>
          <a:prstGeom prst="rect">
            <a:avLst/>
          </a:prstGeom>
          <a:noFill/>
        </p:spPr>
        <p:txBody>
          <a:bodyPr wrap="square" rtlCol="0">
            <a:spAutoFit/>
          </a:bodyPr>
          <a:lstStyle/>
          <a:p>
            <a:pPr marL="285750" indent="-285750" algn="ctr">
              <a:buFont typeface="Wingdings" panose="05000000000000000000" pitchFamily="2" charset="2"/>
              <a:buChar char="Ø"/>
            </a:pPr>
            <a:r>
              <a:rPr lang="en-PH" b="1" dirty="0"/>
              <a:t>From Makati to The Observatory, Mandaluyong City.</a:t>
            </a:r>
          </a:p>
          <a:p>
            <a:pPr algn="ctr"/>
            <a:r>
              <a:rPr lang="en-PH" b="1" dirty="0">
                <a:solidFill>
                  <a:schemeClr val="accent1">
                    <a:lumMod val="75000"/>
                  </a:schemeClr>
                </a:solidFill>
                <a:latin typeface="Bookman Old Style" panose="02050604050505020204" pitchFamily="18" charset="0"/>
              </a:rPr>
              <a:t>Its approximately 5.5km, 11min. Fastest route the unusual traffic.</a:t>
            </a:r>
          </a:p>
        </p:txBody>
      </p:sp>
      <p:cxnSp>
        <p:nvCxnSpPr>
          <p:cNvPr id="19" name="Straight Arrow Connector 18">
            <a:extLst>
              <a:ext uri="{FF2B5EF4-FFF2-40B4-BE49-F238E27FC236}">
                <a16:creationId xmlns:a16="http://schemas.microsoft.com/office/drawing/2014/main" id="{2D5E7D09-93B2-E7B4-B418-4C55E3F91965}"/>
              </a:ext>
            </a:extLst>
          </p:cNvPr>
          <p:cNvCxnSpPr>
            <a:cxnSpLocks/>
          </p:cNvCxnSpPr>
          <p:nvPr/>
        </p:nvCxnSpPr>
        <p:spPr>
          <a:xfrm flipV="1">
            <a:off x="7518297" y="3827444"/>
            <a:ext cx="724207" cy="48931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887FDAE3-48C5-00FF-CC96-ECF380447B88}"/>
              </a:ext>
            </a:extLst>
          </p:cNvPr>
          <p:cNvSpPr txBox="1"/>
          <p:nvPr/>
        </p:nvSpPr>
        <p:spPr>
          <a:xfrm>
            <a:off x="6780878" y="4403966"/>
            <a:ext cx="1602658" cy="369332"/>
          </a:xfrm>
          <a:prstGeom prst="rect">
            <a:avLst/>
          </a:prstGeom>
          <a:noFill/>
        </p:spPr>
        <p:txBody>
          <a:bodyPr wrap="square" rtlCol="0">
            <a:spAutoFit/>
          </a:bodyPr>
          <a:lstStyle/>
          <a:p>
            <a:r>
              <a:rPr lang="en-PH" b="1" dirty="0">
                <a:solidFill>
                  <a:srgbClr val="FF0000"/>
                </a:solidFill>
              </a:rPr>
              <a:t>5.5km – 11min</a:t>
            </a:r>
          </a:p>
        </p:txBody>
      </p:sp>
    </p:spTree>
    <p:extLst>
      <p:ext uri="{BB962C8B-B14F-4D97-AF65-F5344CB8AC3E}">
        <p14:creationId xmlns:p14="http://schemas.microsoft.com/office/powerpoint/2010/main" val="82272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3000" fill="hold"/>
                                        <p:tgtEl>
                                          <p:spTgt spid="9"/>
                                        </p:tgtEl>
                                        <p:attrNameLst>
                                          <p:attrName>ppt_w</p:attrName>
                                        </p:attrNameLst>
                                      </p:cBhvr>
                                      <p:tavLst>
                                        <p:tav tm="0">
                                          <p:val>
                                            <p:fltVal val="0"/>
                                          </p:val>
                                        </p:tav>
                                        <p:tav tm="100000">
                                          <p:val>
                                            <p:strVal val="#ppt_w"/>
                                          </p:val>
                                        </p:tav>
                                      </p:tavLst>
                                    </p:anim>
                                    <p:anim calcmode="lin" valueType="num">
                                      <p:cBhvr>
                                        <p:cTn id="23" dur="3000" fill="hold"/>
                                        <p:tgtEl>
                                          <p:spTgt spid="9"/>
                                        </p:tgtEl>
                                        <p:attrNameLst>
                                          <p:attrName>ppt_h</p:attrName>
                                        </p:attrNameLst>
                                      </p:cBhvr>
                                      <p:tavLst>
                                        <p:tav tm="0">
                                          <p:val>
                                            <p:fltVal val="0"/>
                                          </p:val>
                                        </p:tav>
                                        <p:tav tm="100000">
                                          <p:val>
                                            <p:strVal val="#ppt_h"/>
                                          </p:val>
                                        </p:tav>
                                      </p:tavLst>
                                    </p:anim>
                                    <p:animEffect transition="in" filter="fade">
                                      <p:cBhvr>
                                        <p:cTn id="24" dur="3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500" fill="hold"/>
                                        <p:tgtEl>
                                          <p:spTgt spid="6"/>
                                        </p:tgtEl>
                                        <p:attrNameLst>
                                          <p:attrName>ppt_x</p:attrName>
                                        </p:attrNameLst>
                                      </p:cBhvr>
                                      <p:tavLst>
                                        <p:tav tm="0">
                                          <p:val>
                                            <p:strVal val="#ppt_x"/>
                                          </p:val>
                                        </p:tav>
                                        <p:tav tm="100000">
                                          <p:val>
                                            <p:strVal val="#ppt_x"/>
                                          </p:val>
                                        </p:tav>
                                      </p:tavLst>
                                    </p:anim>
                                    <p:anim calcmode="lin" valueType="num">
                                      <p:cBhvr additive="base">
                                        <p:cTn id="30"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500" fill="hold"/>
                                        <p:tgtEl>
                                          <p:spTgt spid="10"/>
                                        </p:tgtEl>
                                        <p:attrNameLst>
                                          <p:attrName>ppt_x</p:attrName>
                                        </p:attrNameLst>
                                      </p:cBhvr>
                                      <p:tavLst>
                                        <p:tav tm="0">
                                          <p:val>
                                            <p:strVal val="#ppt_x"/>
                                          </p:val>
                                        </p:tav>
                                        <p:tav tm="100000">
                                          <p:val>
                                            <p:strVal val="#ppt_x"/>
                                          </p:val>
                                        </p:tav>
                                      </p:tavLst>
                                    </p:anim>
                                    <p:anim calcmode="lin" valueType="num">
                                      <p:cBhvr additive="base">
                                        <p:cTn id="36"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3000" fill="hold"/>
                                        <p:tgtEl>
                                          <p:spTgt spid="16"/>
                                        </p:tgtEl>
                                        <p:attrNameLst>
                                          <p:attrName>ppt_w</p:attrName>
                                        </p:attrNameLst>
                                      </p:cBhvr>
                                      <p:tavLst>
                                        <p:tav tm="0">
                                          <p:val>
                                            <p:fltVal val="0"/>
                                          </p:val>
                                        </p:tav>
                                        <p:tav tm="100000">
                                          <p:val>
                                            <p:strVal val="#ppt_w"/>
                                          </p:val>
                                        </p:tav>
                                      </p:tavLst>
                                    </p:anim>
                                    <p:anim calcmode="lin" valueType="num">
                                      <p:cBhvr>
                                        <p:cTn id="42" dur="3000" fill="hold"/>
                                        <p:tgtEl>
                                          <p:spTgt spid="16"/>
                                        </p:tgtEl>
                                        <p:attrNameLst>
                                          <p:attrName>ppt_h</p:attrName>
                                        </p:attrNameLst>
                                      </p:cBhvr>
                                      <p:tavLst>
                                        <p:tav tm="0">
                                          <p:val>
                                            <p:fltVal val="0"/>
                                          </p:val>
                                        </p:tav>
                                        <p:tav tm="100000">
                                          <p:val>
                                            <p:strVal val="#ppt_h"/>
                                          </p:val>
                                        </p:tav>
                                      </p:tavLst>
                                    </p:anim>
                                    <p:animEffect transition="in" filter="fade">
                                      <p:cBhvr>
                                        <p:cTn id="43" dur="3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1500" fill="hold"/>
                                        <p:tgtEl>
                                          <p:spTgt spid="11"/>
                                        </p:tgtEl>
                                        <p:attrNameLst>
                                          <p:attrName>ppt_x</p:attrName>
                                        </p:attrNameLst>
                                      </p:cBhvr>
                                      <p:tavLst>
                                        <p:tav tm="0">
                                          <p:val>
                                            <p:strVal val="#ppt_x"/>
                                          </p:val>
                                        </p:tav>
                                        <p:tav tm="100000">
                                          <p:val>
                                            <p:strVal val="#ppt_x"/>
                                          </p:val>
                                        </p:tav>
                                      </p:tavLst>
                                    </p:anim>
                                    <p:anim calcmode="lin" valueType="num">
                                      <p:cBhvr additive="base">
                                        <p:cTn id="49"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1500" fill="hold"/>
                                        <p:tgtEl>
                                          <p:spTgt spid="17"/>
                                        </p:tgtEl>
                                        <p:attrNameLst>
                                          <p:attrName>ppt_x</p:attrName>
                                        </p:attrNameLst>
                                      </p:cBhvr>
                                      <p:tavLst>
                                        <p:tav tm="0">
                                          <p:val>
                                            <p:strVal val="#ppt_x"/>
                                          </p:val>
                                        </p:tav>
                                        <p:tav tm="100000">
                                          <p:val>
                                            <p:strVal val="#ppt_x"/>
                                          </p:val>
                                        </p:tav>
                                      </p:tavLst>
                                    </p:anim>
                                    <p:anim calcmode="lin" valueType="num">
                                      <p:cBhvr additive="base">
                                        <p:cTn id="55" dur="1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3000" fill="hold"/>
                                        <p:tgtEl>
                                          <p:spTgt spid="18"/>
                                        </p:tgtEl>
                                        <p:attrNameLst>
                                          <p:attrName>ppt_w</p:attrName>
                                        </p:attrNameLst>
                                      </p:cBhvr>
                                      <p:tavLst>
                                        <p:tav tm="0">
                                          <p:val>
                                            <p:fltVal val="0"/>
                                          </p:val>
                                        </p:tav>
                                        <p:tav tm="100000">
                                          <p:val>
                                            <p:strVal val="#ppt_w"/>
                                          </p:val>
                                        </p:tav>
                                      </p:tavLst>
                                    </p:anim>
                                    <p:anim calcmode="lin" valueType="num">
                                      <p:cBhvr>
                                        <p:cTn id="61" dur="3000" fill="hold"/>
                                        <p:tgtEl>
                                          <p:spTgt spid="18"/>
                                        </p:tgtEl>
                                        <p:attrNameLst>
                                          <p:attrName>ppt_h</p:attrName>
                                        </p:attrNameLst>
                                      </p:cBhvr>
                                      <p:tavLst>
                                        <p:tav tm="0">
                                          <p:val>
                                            <p:fltVal val="0"/>
                                          </p:val>
                                        </p:tav>
                                        <p:tav tm="100000">
                                          <p:val>
                                            <p:strVal val="#ppt_h"/>
                                          </p:val>
                                        </p:tav>
                                      </p:tavLst>
                                    </p:anim>
                                    <p:animEffect transition="in" filter="fade">
                                      <p:cBhvr>
                                        <p:cTn id="62" dur="3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1000" fill="hold"/>
                                        <p:tgtEl>
                                          <p:spTgt spid="19"/>
                                        </p:tgtEl>
                                        <p:attrNameLst>
                                          <p:attrName>ppt_x</p:attrName>
                                        </p:attrNameLst>
                                      </p:cBhvr>
                                      <p:tavLst>
                                        <p:tav tm="0">
                                          <p:val>
                                            <p:strVal val="#ppt_x"/>
                                          </p:val>
                                        </p:tav>
                                        <p:tav tm="100000">
                                          <p:val>
                                            <p:strVal val="#ppt_x"/>
                                          </p:val>
                                        </p:tav>
                                      </p:tavLst>
                                    </p:anim>
                                    <p:anim calcmode="lin" valueType="num">
                                      <p:cBhvr additive="base">
                                        <p:cTn id="6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1500" fill="hold"/>
                                        <p:tgtEl>
                                          <p:spTgt spid="21"/>
                                        </p:tgtEl>
                                        <p:attrNameLst>
                                          <p:attrName>ppt_x</p:attrName>
                                        </p:attrNameLst>
                                      </p:cBhvr>
                                      <p:tavLst>
                                        <p:tav tm="0">
                                          <p:val>
                                            <p:strVal val="#ppt_x"/>
                                          </p:val>
                                        </p:tav>
                                        <p:tav tm="100000">
                                          <p:val>
                                            <p:strVal val="#ppt_x"/>
                                          </p:val>
                                        </p:tav>
                                      </p:tavLst>
                                    </p:anim>
                                    <p:anim calcmode="lin" valueType="num">
                                      <p:cBhvr additive="base">
                                        <p:cTn id="74"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P spid="17" grpId="0"/>
      <p:bldP spid="18"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83018-1B1D-71F4-84BA-54F67724F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87" y="1386348"/>
            <a:ext cx="5515630" cy="5245509"/>
          </a:xfrm>
          <a:prstGeom prst="rect">
            <a:avLst/>
          </a:prstGeom>
        </p:spPr>
      </p:pic>
      <p:pic>
        <p:nvPicPr>
          <p:cNvPr id="4" name="Picture 3">
            <a:extLst>
              <a:ext uri="{FF2B5EF4-FFF2-40B4-BE49-F238E27FC236}">
                <a16:creationId xmlns:a16="http://schemas.microsoft.com/office/drawing/2014/main" id="{6FEC3FAF-414D-C630-579A-56FB714B9A41}"/>
              </a:ext>
            </a:extLst>
          </p:cNvPr>
          <p:cNvPicPr>
            <a:picLocks noChangeAspect="1"/>
          </p:cNvPicPr>
          <p:nvPr/>
        </p:nvPicPr>
        <p:blipFill rotWithShape="1">
          <a:blip r:embed="rId3">
            <a:extLst>
              <a:ext uri="{28A0092B-C50C-407E-A947-70E740481C1C}">
                <a14:useLocalDpi xmlns:a14="http://schemas.microsoft.com/office/drawing/2010/main" val="0"/>
              </a:ext>
            </a:extLst>
          </a:blip>
          <a:srcRect t="12148" b="11486"/>
          <a:stretch/>
        </p:blipFill>
        <p:spPr>
          <a:xfrm>
            <a:off x="273459" y="226142"/>
            <a:ext cx="3688941" cy="1160207"/>
          </a:xfrm>
          <a:prstGeom prst="rect">
            <a:avLst/>
          </a:prstGeom>
        </p:spPr>
      </p:pic>
      <p:sp>
        <p:nvSpPr>
          <p:cNvPr id="5" name="Rectangle 4">
            <a:extLst>
              <a:ext uri="{FF2B5EF4-FFF2-40B4-BE49-F238E27FC236}">
                <a16:creationId xmlns:a16="http://schemas.microsoft.com/office/drawing/2014/main" id="{0ADCF510-3550-5F8B-77D7-36AA179F3B85}"/>
              </a:ext>
            </a:extLst>
          </p:cNvPr>
          <p:cNvSpPr/>
          <p:nvPr/>
        </p:nvSpPr>
        <p:spPr>
          <a:xfrm>
            <a:off x="5986717" y="299884"/>
            <a:ext cx="5724645" cy="1200329"/>
          </a:xfrm>
          <a:prstGeom prst="rect">
            <a:avLst/>
          </a:prstGeom>
          <a:noFill/>
          <a:effectLst>
            <a:glow rad="228600">
              <a:schemeClr val="accent1">
                <a:satMod val="175000"/>
                <a:alpha val="40000"/>
              </a:schemeClr>
            </a:glow>
          </a:effectLst>
        </p:spPr>
        <p:txBody>
          <a:bodyPr wrap="non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rPr>
              <a:t>THE CONTEMPORARY </a:t>
            </a:r>
          </a:p>
          <a:p>
            <a:pPr algn="ctr"/>
            <a:r>
              <a:rPr lang="en-US" sz="36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rPr>
              <a:t>URBAN RETREAT </a:t>
            </a:r>
          </a:p>
        </p:txBody>
      </p:sp>
      <p:sp>
        <p:nvSpPr>
          <p:cNvPr id="8" name="TextBox 7">
            <a:extLst>
              <a:ext uri="{FF2B5EF4-FFF2-40B4-BE49-F238E27FC236}">
                <a16:creationId xmlns:a16="http://schemas.microsoft.com/office/drawing/2014/main" id="{48EFCBE4-B990-BA8D-2697-48CB2C2E70DD}"/>
              </a:ext>
            </a:extLst>
          </p:cNvPr>
          <p:cNvSpPr txBox="1"/>
          <p:nvPr/>
        </p:nvSpPr>
        <p:spPr>
          <a:xfrm>
            <a:off x="5949498" y="1608445"/>
            <a:ext cx="6096000" cy="4985980"/>
          </a:xfrm>
          <a:prstGeom prst="rect">
            <a:avLst/>
          </a:prstGeom>
          <a:noFill/>
        </p:spPr>
        <p:txBody>
          <a:bodyPr wrap="square">
            <a:spAutoFit/>
          </a:bodyPr>
          <a:lstStyle/>
          <a:p>
            <a:pPr algn="ctr"/>
            <a:r>
              <a:rPr lang="en-US" b="1" i="0" dirty="0">
                <a:solidFill>
                  <a:srgbClr val="FF0000"/>
                </a:solidFill>
                <a:effectLst/>
                <a:highlight>
                  <a:srgbClr val="FFFFFF"/>
                </a:highlight>
                <a:latin typeface="Bookman Old Style" panose="02050604050505020204" pitchFamily="18" charset="0"/>
              </a:rPr>
              <a:t>The Observatory - Federal Land NRE Global Inc- FNG</a:t>
            </a:r>
          </a:p>
          <a:p>
            <a:pPr algn="ctr"/>
            <a:endParaRPr lang="en-US" b="1" i="0" dirty="0">
              <a:solidFill>
                <a:srgbClr val="996A2B"/>
              </a:solidFill>
              <a:effectLst/>
              <a:highlight>
                <a:srgbClr val="FFFFFF"/>
              </a:highlight>
              <a:latin typeface="Bookman Old Style" panose="02050604050505020204" pitchFamily="18" charset="0"/>
            </a:endParaRPr>
          </a:p>
          <a:p>
            <a:pPr algn="ctr"/>
            <a:r>
              <a:rPr lang="en-US" sz="2400" b="1" i="0" dirty="0">
                <a:solidFill>
                  <a:schemeClr val="accent1">
                    <a:lumMod val="75000"/>
                  </a:schemeClr>
                </a:solidFill>
                <a:effectLst/>
                <a:highlight>
                  <a:srgbClr val="FFFFFF"/>
                </a:highlight>
                <a:latin typeface="Bookman Old Style" panose="02050604050505020204" pitchFamily="18" charset="0"/>
              </a:rPr>
              <a:t>The Observatory FNG - Sora Tower</a:t>
            </a:r>
          </a:p>
          <a:p>
            <a:pPr algn="ctr"/>
            <a:endParaRPr lang="en-US" b="1" i="0" dirty="0">
              <a:solidFill>
                <a:schemeClr val="accent1">
                  <a:lumMod val="75000"/>
                </a:schemeClr>
              </a:solidFill>
              <a:effectLst/>
              <a:highlight>
                <a:srgbClr val="FFFFFF"/>
              </a:highlight>
              <a:latin typeface="Bookman Old Style" panose="02050604050505020204" pitchFamily="18" charset="0"/>
            </a:endParaRPr>
          </a:p>
          <a:p>
            <a:pPr algn="ctr"/>
            <a:r>
              <a:rPr lang="en-US" b="1" i="0" dirty="0">
                <a:solidFill>
                  <a:srgbClr val="5E5E5E"/>
                </a:solidFill>
                <a:effectLst/>
                <a:highlight>
                  <a:srgbClr val="FFFFFF"/>
                </a:highlight>
                <a:latin typeface="Bookman Old Style" panose="02050604050505020204" pitchFamily="18" charset="0"/>
              </a:rPr>
              <a:t>Federal Land NRE Global Inc. (FNG) is a powerhouse joint venture between Federal Land Inc. and Nomura Real Estate Development Co., Ltd -- two real estate giants in the Philippines and Japan. FNG has been formed in the spirit of equal partnership and respect between the Philippines and Japan to create new value</a:t>
            </a:r>
          </a:p>
          <a:p>
            <a:pPr algn="ctr"/>
            <a:endParaRPr lang="en-US" b="1" i="0" dirty="0">
              <a:solidFill>
                <a:srgbClr val="5E5E5E"/>
              </a:solidFill>
              <a:effectLst/>
              <a:highlight>
                <a:srgbClr val="FFFFFF"/>
              </a:highlight>
              <a:latin typeface="Bookman Old Style" panose="02050604050505020204" pitchFamily="18" charset="0"/>
            </a:endParaRPr>
          </a:p>
          <a:p>
            <a:pPr algn="ctr"/>
            <a:r>
              <a:rPr lang="en-US" b="1" i="0" dirty="0">
                <a:solidFill>
                  <a:srgbClr val="5E5E5E"/>
                </a:solidFill>
                <a:effectLst/>
                <a:highlight>
                  <a:srgbClr val="FFFFFF"/>
                </a:highlight>
                <a:latin typeface="Bookman Old Style" panose="02050604050505020204" pitchFamily="18" charset="0"/>
              </a:rPr>
              <a:t>Federal Land, Inc. and Nomura Real Estate Development Co., Ltd. are set to reimagine urban landscapes and set new standards of excellence in the Philippine real estate industry. </a:t>
            </a:r>
          </a:p>
        </p:txBody>
      </p:sp>
    </p:spTree>
    <p:extLst>
      <p:ext uri="{BB962C8B-B14F-4D97-AF65-F5344CB8AC3E}">
        <p14:creationId xmlns:p14="http://schemas.microsoft.com/office/powerpoint/2010/main" val="41676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7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8000" fill="hold"/>
                                        <p:tgtEl>
                                          <p:spTgt spid="3"/>
                                        </p:tgtEl>
                                        <p:attrNameLst>
                                          <p:attrName>ppt_w</p:attrName>
                                        </p:attrNameLst>
                                      </p:cBhvr>
                                      <p:tavLst>
                                        <p:tav tm="0">
                                          <p:val>
                                            <p:fltVal val="0"/>
                                          </p:val>
                                        </p:tav>
                                        <p:tav tm="100000">
                                          <p:val>
                                            <p:strVal val="#ppt_w"/>
                                          </p:val>
                                        </p:tav>
                                      </p:tavLst>
                                    </p:anim>
                                    <p:anim calcmode="lin" valueType="num">
                                      <p:cBhvr>
                                        <p:cTn id="23" dur="8000" fill="hold"/>
                                        <p:tgtEl>
                                          <p:spTgt spid="3"/>
                                        </p:tgtEl>
                                        <p:attrNameLst>
                                          <p:attrName>ppt_h</p:attrName>
                                        </p:attrNameLst>
                                      </p:cBhvr>
                                      <p:tavLst>
                                        <p:tav tm="0">
                                          <p:val>
                                            <p:fltVal val="0"/>
                                          </p:val>
                                        </p:tav>
                                        <p:tav tm="100000">
                                          <p:val>
                                            <p:strVal val="#ppt_h"/>
                                          </p:val>
                                        </p:tav>
                                      </p:tavLst>
                                    </p:anim>
                                    <p:anim calcmode="lin" valueType="num">
                                      <p:cBhvr>
                                        <p:cTn id="24" dur="8000" fill="hold"/>
                                        <p:tgtEl>
                                          <p:spTgt spid="3"/>
                                        </p:tgtEl>
                                        <p:attrNameLst>
                                          <p:attrName>style.rotation</p:attrName>
                                        </p:attrNameLst>
                                      </p:cBhvr>
                                      <p:tavLst>
                                        <p:tav tm="0">
                                          <p:val>
                                            <p:fltVal val="90"/>
                                          </p:val>
                                        </p:tav>
                                        <p:tav tm="100000">
                                          <p:val>
                                            <p:fltVal val="0"/>
                                          </p:val>
                                        </p:tav>
                                      </p:tavLst>
                                    </p:anim>
                                    <p:animEffect transition="in" filter="fade">
                                      <p:cBhvr>
                                        <p:cTn id="25" dur="8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0AD5AD-1A73-F4D1-C52B-D52976AC2D51}"/>
              </a:ext>
            </a:extLst>
          </p:cNvPr>
          <p:cNvPicPr>
            <a:picLocks noChangeAspect="1"/>
          </p:cNvPicPr>
          <p:nvPr/>
        </p:nvPicPr>
        <p:blipFill rotWithShape="1">
          <a:blip r:embed="rId2">
            <a:extLst>
              <a:ext uri="{28A0092B-C50C-407E-A947-70E740481C1C}">
                <a14:useLocalDpi xmlns:a14="http://schemas.microsoft.com/office/drawing/2010/main" val="0"/>
              </a:ext>
            </a:extLst>
          </a:blip>
          <a:srcRect t="12148" b="11486"/>
          <a:stretch/>
        </p:blipFill>
        <p:spPr>
          <a:xfrm>
            <a:off x="273459" y="226142"/>
            <a:ext cx="3688941" cy="1160207"/>
          </a:xfrm>
          <a:prstGeom prst="rect">
            <a:avLst/>
          </a:prstGeom>
        </p:spPr>
      </p:pic>
      <p:pic>
        <p:nvPicPr>
          <p:cNvPr id="4" name="Picture 3">
            <a:extLst>
              <a:ext uri="{FF2B5EF4-FFF2-40B4-BE49-F238E27FC236}">
                <a16:creationId xmlns:a16="http://schemas.microsoft.com/office/drawing/2014/main" id="{6428E9C5-4217-D6A9-48DE-46E9D37F5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2245" y="324464"/>
            <a:ext cx="4947470" cy="6243484"/>
          </a:xfrm>
          <a:prstGeom prst="ellipse">
            <a:avLst/>
          </a:prstGeom>
          <a:ln>
            <a:noFill/>
          </a:ln>
          <a:effectLst>
            <a:softEdge rad="112500"/>
          </a:effectLst>
        </p:spPr>
      </p:pic>
      <p:pic>
        <p:nvPicPr>
          <p:cNvPr id="6" name="Picture 5">
            <a:extLst>
              <a:ext uri="{FF2B5EF4-FFF2-40B4-BE49-F238E27FC236}">
                <a16:creationId xmlns:a16="http://schemas.microsoft.com/office/drawing/2014/main" id="{CF9DCACA-5677-99B5-ACF5-419D87D14E9D}"/>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8797" y="1386348"/>
            <a:ext cx="6443447" cy="5245509"/>
          </a:xfrm>
          <a:prstGeom prst="rect">
            <a:avLst/>
          </a:prstGeom>
        </p:spPr>
      </p:pic>
    </p:spTree>
    <p:extLst>
      <p:ext uri="{BB962C8B-B14F-4D97-AF65-F5344CB8AC3E}">
        <p14:creationId xmlns:p14="http://schemas.microsoft.com/office/powerpoint/2010/main" val="94786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vertical)">
                                      <p:cBhvr>
                                        <p:cTn id="12" dur="5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0"/>
                                        <p:tgtEl>
                                          <p:spTgt spid="4"/>
                                        </p:tgtEl>
                                      </p:cBhvr>
                                    </p:animEffect>
                                    <p:anim calcmode="lin" valueType="num">
                                      <p:cBhvr>
                                        <p:cTn id="18" dur="5000" fill="hold"/>
                                        <p:tgtEl>
                                          <p:spTgt spid="4"/>
                                        </p:tgtEl>
                                        <p:attrNameLst>
                                          <p:attrName>ppt_x</p:attrName>
                                        </p:attrNameLst>
                                      </p:cBhvr>
                                      <p:tavLst>
                                        <p:tav tm="0">
                                          <p:val>
                                            <p:strVal val="#ppt_x"/>
                                          </p:val>
                                        </p:tav>
                                        <p:tav tm="100000">
                                          <p:val>
                                            <p:strVal val="#ppt_x"/>
                                          </p:val>
                                        </p:tav>
                                      </p:tavLst>
                                    </p:anim>
                                    <p:anim calcmode="lin" valueType="num">
                                      <p:cBhvr>
                                        <p:cTn id="19" dur="5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4F2ABF-CDBF-1114-D39B-63012E4E1701}"/>
              </a:ext>
            </a:extLst>
          </p:cNvPr>
          <p:cNvPicPr>
            <a:picLocks noChangeAspect="1"/>
          </p:cNvPicPr>
          <p:nvPr/>
        </p:nvPicPr>
        <p:blipFill rotWithShape="1">
          <a:blip r:embed="rId2">
            <a:extLst>
              <a:ext uri="{28A0092B-C50C-407E-A947-70E740481C1C}">
                <a14:useLocalDpi xmlns:a14="http://schemas.microsoft.com/office/drawing/2010/main" val="0"/>
              </a:ext>
            </a:extLst>
          </a:blip>
          <a:srcRect t="12148" b="11486"/>
          <a:stretch/>
        </p:blipFill>
        <p:spPr>
          <a:xfrm>
            <a:off x="116142" y="5565057"/>
            <a:ext cx="3688941" cy="1160207"/>
          </a:xfrm>
          <a:prstGeom prst="rect">
            <a:avLst/>
          </a:prstGeom>
        </p:spPr>
      </p:pic>
      <p:pic>
        <p:nvPicPr>
          <p:cNvPr id="4" name="Picture 3">
            <a:extLst>
              <a:ext uri="{FF2B5EF4-FFF2-40B4-BE49-F238E27FC236}">
                <a16:creationId xmlns:a16="http://schemas.microsoft.com/office/drawing/2014/main" id="{D2346108-58CA-D975-2034-8777A80596D5}"/>
              </a:ext>
            </a:extLst>
          </p:cNvPr>
          <p:cNvPicPr>
            <a:picLocks noChangeAspect="1"/>
          </p:cNvPicPr>
          <p:nvPr/>
        </p:nvPicPr>
        <p:blipFill rotWithShape="1">
          <a:blip r:embed="rId3">
            <a:extLst>
              <a:ext uri="{28A0092B-C50C-407E-A947-70E740481C1C}">
                <a14:useLocalDpi xmlns:a14="http://schemas.microsoft.com/office/drawing/2010/main" val="0"/>
              </a:ext>
            </a:extLst>
          </a:blip>
          <a:srcRect b="20378"/>
          <a:stretch/>
        </p:blipFill>
        <p:spPr>
          <a:xfrm>
            <a:off x="327413" y="248879"/>
            <a:ext cx="5670263" cy="5316179"/>
          </a:xfrm>
          <a:prstGeom prst="rect">
            <a:avLst/>
          </a:prstGeom>
        </p:spPr>
      </p:pic>
      <p:pic>
        <p:nvPicPr>
          <p:cNvPr id="6" name="Picture 5">
            <a:extLst>
              <a:ext uri="{FF2B5EF4-FFF2-40B4-BE49-F238E27FC236}">
                <a16:creationId xmlns:a16="http://schemas.microsoft.com/office/drawing/2014/main" id="{001F7D06-248D-4DAE-A872-A9ACABC2F72C}"/>
              </a:ext>
            </a:extLst>
          </p:cNvPr>
          <p:cNvPicPr>
            <a:picLocks noChangeAspect="1"/>
          </p:cNvPicPr>
          <p:nvPr/>
        </p:nvPicPr>
        <p:blipFill rotWithShape="1">
          <a:blip r:embed="rId4">
            <a:extLst>
              <a:ext uri="{28A0092B-C50C-407E-A947-70E740481C1C}">
                <a14:useLocalDpi xmlns:a14="http://schemas.microsoft.com/office/drawing/2010/main" val="0"/>
              </a:ext>
            </a:extLst>
          </a:blip>
          <a:srcRect r="1458" b="27576"/>
          <a:stretch/>
        </p:blipFill>
        <p:spPr>
          <a:xfrm>
            <a:off x="5997676" y="248878"/>
            <a:ext cx="5781370" cy="5316179"/>
          </a:xfrm>
          <a:prstGeom prst="rect">
            <a:avLst/>
          </a:prstGeom>
        </p:spPr>
      </p:pic>
      <p:sp>
        <p:nvSpPr>
          <p:cNvPr id="7" name="Rectangle 6">
            <a:extLst>
              <a:ext uri="{FF2B5EF4-FFF2-40B4-BE49-F238E27FC236}">
                <a16:creationId xmlns:a16="http://schemas.microsoft.com/office/drawing/2014/main" id="{449ADBC6-0964-E88F-F5E7-F1808BB267BA}"/>
              </a:ext>
            </a:extLst>
          </p:cNvPr>
          <p:cNvSpPr/>
          <p:nvPr/>
        </p:nvSpPr>
        <p:spPr>
          <a:xfrm>
            <a:off x="2589364" y="3950560"/>
            <a:ext cx="7180171" cy="1754326"/>
          </a:xfrm>
          <a:prstGeom prst="rect">
            <a:avLst/>
          </a:prstGeom>
          <a:noFill/>
          <a:effectLst>
            <a:glow rad="228600">
              <a:schemeClr val="accent1">
                <a:satMod val="175000"/>
                <a:alpha val="40000"/>
              </a:schemeClr>
            </a:glow>
          </a:effectLst>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rPr>
              <a:t>KEEPING UP WITH </a:t>
            </a:r>
          </a:p>
          <a:p>
            <a:pPr algn="ctr"/>
            <a:r>
              <a:rPr lang="en-US" sz="5400" b="1" cap="none" spc="0"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latin typeface="Bookman Old Style" panose="02050604050505020204" pitchFamily="18" charset="0"/>
              </a:rPr>
              <a:t>YOUR CITY LIFE</a:t>
            </a:r>
          </a:p>
        </p:txBody>
      </p:sp>
    </p:spTree>
    <p:extLst>
      <p:ext uri="{BB962C8B-B14F-4D97-AF65-F5344CB8AC3E}">
        <p14:creationId xmlns:p14="http://schemas.microsoft.com/office/powerpoint/2010/main" val="366696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0"/>
                                        <p:tgtEl>
                                          <p:spTgt spid="7"/>
                                        </p:tgtEl>
                                      </p:cBhvr>
                                    </p:animEffect>
                                    <p:anim calcmode="lin" valueType="num">
                                      <p:cBhvr>
                                        <p:cTn id="23" dur="5000" fill="hold"/>
                                        <p:tgtEl>
                                          <p:spTgt spid="7"/>
                                        </p:tgtEl>
                                        <p:attrNameLst>
                                          <p:attrName>ppt_x</p:attrName>
                                        </p:attrNameLst>
                                      </p:cBhvr>
                                      <p:tavLst>
                                        <p:tav tm="0">
                                          <p:val>
                                            <p:strVal val="#ppt_x"/>
                                          </p:val>
                                        </p:tav>
                                        <p:tav tm="100000">
                                          <p:val>
                                            <p:strVal val="#ppt_x"/>
                                          </p:val>
                                        </p:tav>
                                      </p:tavLst>
                                    </p:anim>
                                    <p:anim calcmode="lin" valueType="num">
                                      <p:cBhvr>
                                        <p:cTn id="24" dur="5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A1EFFD-99E1-7AFB-AC4F-A313159B9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42" y="1513552"/>
            <a:ext cx="5263085" cy="5182216"/>
          </a:xfrm>
          <a:prstGeom prst="rect">
            <a:avLst/>
          </a:prstGeom>
        </p:spPr>
      </p:pic>
      <p:pic>
        <p:nvPicPr>
          <p:cNvPr id="4" name="Picture 3">
            <a:extLst>
              <a:ext uri="{FF2B5EF4-FFF2-40B4-BE49-F238E27FC236}">
                <a16:creationId xmlns:a16="http://schemas.microsoft.com/office/drawing/2014/main" id="{024254EE-9C1F-E231-12E9-60351E617409}"/>
              </a:ext>
            </a:extLst>
          </p:cNvPr>
          <p:cNvPicPr>
            <a:picLocks noChangeAspect="1"/>
          </p:cNvPicPr>
          <p:nvPr/>
        </p:nvPicPr>
        <p:blipFill rotWithShape="1">
          <a:blip r:embed="rId3">
            <a:extLst>
              <a:ext uri="{28A0092B-C50C-407E-A947-70E740481C1C}">
                <a14:useLocalDpi xmlns:a14="http://schemas.microsoft.com/office/drawing/2010/main" val="0"/>
              </a:ext>
            </a:extLst>
          </a:blip>
          <a:srcRect t="12148" b="11486"/>
          <a:stretch/>
        </p:blipFill>
        <p:spPr>
          <a:xfrm>
            <a:off x="194801" y="260555"/>
            <a:ext cx="3688941" cy="1160207"/>
          </a:xfrm>
          <a:prstGeom prst="rect">
            <a:avLst/>
          </a:prstGeom>
        </p:spPr>
      </p:pic>
      <p:sp>
        <p:nvSpPr>
          <p:cNvPr id="6" name="TextBox 5">
            <a:extLst>
              <a:ext uri="{FF2B5EF4-FFF2-40B4-BE49-F238E27FC236}">
                <a16:creationId xmlns:a16="http://schemas.microsoft.com/office/drawing/2014/main" id="{EAB63A5B-1690-5229-883E-1F019BE61AA8}"/>
              </a:ext>
            </a:extLst>
          </p:cNvPr>
          <p:cNvSpPr txBox="1"/>
          <p:nvPr/>
        </p:nvSpPr>
        <p:spPr>
          <a:xfrm>
            <a:off x="5901200" y="499858"/>
            <a:ext cx="5966335" cy="6555641"/>
          </a:xfrm>
          <a:prstGeom prst="rect">
            <a:avLst/>
          </a:prstGeom>
          <a:noFill/>
        </p:spPr>
        <p:txBody>
          <a:bodyPr wrap="square">
            <a:spAutoFit/>
          </a:bodyPr>
          <a:lstStyle/>
          <a:p>
            <a:pPr algn="ctr"/>
            <a:r>
              <a:rPr lang="en-US" sz="2000" b="1" dirty="0">
                <a:solidFill>
                  <a:srgbClr val="996A2B"/>
                </a:solidFill>
                <a:effectLst/>
                <a:latin typeface="Bookman Old Style" panose="02050604050505020204" pitchFamily="18" charset="0"/>
              </a:rPr>
              <a:t>We are Now Accepting Sales for The Observatory - SORA Tower (1st Tower)</a:t>
            </a:r>
          </a:p>
          <a:p>
            <a:pPr algn="ctr"/>
            <a:endParaRPr lang="en-US" sz="2000" b="1" dirty="0">
              <a:solidFill>
                <a:srgbClr val="996A2B"/>
              </a:solidFill>
              <a:effectLst/>
              <a:latin typeface="Bookman Old Style" panose="02050604050505020204" pitchFamily="18" charset="0"/>
            </a:endParaRPr>
          </a:p>
          <a:p>
            <a:pPr algn="ctr"/>
            <a:r>
              <a:rPr lang="en-US" sz="2000" b="1" i="0" dirty="0">
                <a:solidFill>
                  <a:srgbClr val="5E5E5E"/>
                </a:solidFill>
                <a:effectLst/>
                <a:highlight>
                  <a:srgbClr val="FFFFFF"/>
                </a:highlight>
                <a:latin typeface="Bookman Old Style" panose="02050604050505020204" pitchFamily="18" charset="0"/>
              </a:rPr>
              <a:t>The Observatory, situated in Mandaluyong City, presents a modern retreat in a strategically advantageous locale, emphasizing convenience and comfort. With unit sizes spanning from compact studios at ±26-33 sqm to expansive penthouses at ±155-202 sqm, this development caters to diverse preferences. Historical data from </a:t>
            </a:r>
            <a:r>
              <a:rPr lang="en-US" sz="2000" b="1" i="0" dirty="0" err="1">
                <a:solidFill>
                  <a:srgbClr val="5E5E5E"/>
                </a:solidFill>
                <a:effectLst/>
                <a:highlight>
                  <a:srgbClr val="FFFFFF"/>
                </a:highlight>
                <a:latin typeface="Bookman Old Style" panose="02050604050505020204" pitchFamily="18" charset="0"/>
              </a:rPr>
              <a:t>Leechiu</a:t>
            </a:r>
            <a:r>
              <a:rPr lang="en-US" sz="2000" b="1" i="0" dirty="0">
                <a:solidFill>
                  <a:srgbClr val="5E5E5E"/>
                </a:solidFill>
                <a:effectLst/>
                <a:highlight>
                  <a:srgbClr val="FFFFFF"/>
                </a:highlight>
                <a:latin typeface="Bookman Old Style" panose="02050604050505020204" pitchFamily="18" charset="0"/>
              </a:rPr>
              <a:t> Property Consultants reveal a consistent price increase in vertical developments in Mandaluyong, highlighting the area’s investment potential. The Observatory Mandaluyong integrates modernity with an inviting retreat, promising a holistic urban living experience. </a:t>
            </a:r>
          </a:p>
          <a:p>
            <a:pPr algn="ctr"/>
            <a:br>
              <a:rPr lang="en-US" sz="2000" b="1" dirty="0">
                <a:solidFill>
                  <a:srgbClr val="5E5E5E"/>
                </a:solidFill>
                <a:effectLst/>
                <a:latin typeface="Bookman Old Style" panose="02050604050505020204" pitchFamily="18" charset="0"/>
              </a:rPr>
            </a:br>
            <a:endParaRPr lang="en-PH" sz="2000" b="1" dirty="0">
              <a:latin typeface="Bookman Old Style" panose="02050604050505020204" pitchFamily="18" charset="0"/>
            </a:endParaRPr>
          </a:p>
        </p:txBody>
      </p:sp>
    </p:spTree>
    <p:extLst>
      <p:ext uri="{BB962C8B-B14F-4D97-AF65-F5344CB8AC3E}">
        <p14:creationId xmlns:p14="http://schemas.microsoft.com/office/powerpoint/2010/main" val="4430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8000"/>
                                        <p:tgtEl>
                                          <p:spTgt spid="3"/>
                                        </p:tgtEl>
                                      </p:cBhvr>
                                    </p:animEffect>
                                    <p:anim calcmode="lin" valueType="num">
                                      <p:cBhvr>
                                        <p:cTn id="18" dur="8000" fill="hold"/>
                                        <p:tgtEl>
                                          <p:spTgt spid="3"/>
                                        </p:tgtEl>
                                        <p:attrNameLst>
                                          <p:attrName>ppt_x</p:attrName>
                                        </p:attrNameLst>
                                      </p:cBhvr>
                                      <p:tavLst>
                                        <p:tav tm="0">
                                          <p:val>
                                            <p:strVal val="#ppt_x"/>
                                          </p:val>
                                        </p:tav>
                                        <p:tav tm="100000">
                                          <p:val>
                                            <p:strVal val="#ppt_x"/>
                                          </p:val>
                                        </p:tav>
                                      </p:tavLst>
                                    </p:anim>
                                    <p:anim calcmode="lin" valueType="num">
                                      <p:cBhvr>
                                        <p:cTn id="19" dur="8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1107</Words>
  <Application>Microsoft Office PowerPoint</Application>
  <PresentationFormat>Widescreen</PresentationFormat>
  <Paragraphs>215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Bookman Old Style</vt:lpstr>
      <vt:lpstr>Calibri</vt:lpstr>
      <vt:lpstr>Calibri Light</vt:lpstr>
      <vt:lpstr>Calisto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rhodel fabello</dc:creator>
  <cp:lastModifiedBy>rhodel fabello</cp:lastModifiedBy>
  <cp:revision>5</cp:revision>
  <dcterms:created xsi:type="dcterms:W3CDTF">2024-06-11T16:56:23Z</dcterms:created>
  <dcterms:modified xsi:type="dcterms:W3CDTF">2024-06-12T04:08:00Z</dcterms:modified>
</cp:coreProperties>
</file>