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9144000" cx="6858000"/>
  <p:notesSz cx="6858000" cy="9144000"/>
  <p:embeddedFontLst>
    <p:embeddedFont>
      <p:font typeface="Book Antiqua"/>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BookAntiqua-bold.fntdata"/><Relationship Id="rId23" Type="http://schemas.openxmlformats.org/officeDocument/2006/relationships/font" Target="fonts/BookAntiqua-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BookAntiqua-boldItalic.fntdata"/><Relationship Id="rId25" Type="http://schemas.openxmlformats.org/officeDocument/2006/relationships/font" Target="fonts/BookAntiqua-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fb4bc89b62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fb4bc89b62_0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fb4bc89b62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gfb4bc89b62_0_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514350" y="1496484"/>
            <a:ext cx="5829300" cy="3183467"/>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subTitle"/>
          </p:nvPr>
        </p:nvSpPr>
        <p:spPr>
          <a:xfrm>
            <a:off x="857250" y="4802717"/>
            <a:ext cx="5143500" cy="2207683"/>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14" name="Google Shape;14;p2"/>
          <p:cNvSpPr txBox="1"/>
          <p:nvPr>
            <p:ph idx="10" type="dt"/>
          </p:nvPr>
        </p:nvSpPr>
        <p:spPr>
          <a:xfrm>
            <a:off x="471488" y="8475136"/>
            <a:ext cx="154305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2271713" y="8475136"/>
            <a:ext cx="231457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4843463" y="8475136"/>
            <a:ext cx="154305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71488" y="486836"/>
            <a:ext cx="5915025" cy="176741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528108" y="2377546"/>
            <a:ext cx="5801784" cy="59150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1" name="Google Shape;71;p11"/>
          <p:cNvSpPr txBox="1"/>
          <p:nvPr>
            <p:ph idx="10" type="dt"/>
          </p:nvPr>
        </p:nvSpPr>
        <p:spPr>
          <a:xfrm>
            <a:off x="471488" y="8475136"/>
            <a:ext cx="154305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2271713" y="8475136"/>
            <a:ext cx="231457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4843463" y="8475136"/>
            <a:ext cx="154305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1772576" y="3622015"/>
            <a:ext cx="7749117" cy="147875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1227799" y="2186121"/>
            <a:ext cx="7749117" cy="435054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7" name="Google Shape;77;p12"/>
          <p:cNvSpPr txBox="1"/>
          <p:nvPr>
            <p:ph idx="10" type="dt"/>
          </p:nvPr>
        </p:nvSpPr>
        <p:spPr>
          <a:xfrm>
            <a:off x="471488" y="8475136"/>
            <a:ext cx="154305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2271713" y="8475136"/>
            <a:ext cx="231457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4843463" y="8475136"/>
            <a:ext cx="154305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3"/>
          <p:cNvSpPr txBox="1"/>
          <p:nvPr>
            <p:ph type="title"/>
          </p:nvPr>
        </p:nvSpPr>
        <p:spPr>
          <a:xfrm>
            <a:off x="471488" y="486836"/>
            <a:ext cx="5915025" cy="176741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
          <p:cNvSpPr txBox="1"/>
          <p:nvPr>
            <p:ph idx="1" type="body"/>
          </p:nvPr>
        </p:nvSpPr>
        <p:spPr>
          <a:xfrm>
            <a:off x="471488" y="2434167"/>
            <a:ext cx="5915025" cy="580178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0" name="Google Shape;20;p3"/>
          <p:cNvSpPr txBox="1"/>
          <p:nvPr>
            <p:ph idx="10" type="dt"/>
          </p:nvPr>
        </p:nvSpPr>
        <p:spPr>
          <a:xfrm>
            <a:off x="471488" y="8475136"/>
            <a:ext cx="154305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
          <p:cNvSpPr txBox="1"/>
          <p:nvPr>
            <p:ph idx="11" type="ftr"/>
          </p:nvPr>
        </p:nvSpPr>
        <p:spPr>
          <a:xfrm>
            <a:off x="2271713" y="8475136"/>
            <a:ext cx="231457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
          <p:cNvSpPr txBox="1"/>
          <p:nvPr>
            <p:ph idx="12" type="sldNum"/>
          </p:nvPr>
        </p:nvSpPr>
        <p:spPr>
          <a:xfrm>
            <a:off x="4843463" y="8475136"/>
            <a:ext cx="154305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4"/>
          <p:cNvSpPr txBox="1"/>
          <p:nvPr>
            <p:ph type="title"/>
          </p:nvPr>
        </p:nvSpPr>
        <p:spPr>
          <a:xfrm>
            <a:off x="467916" y="2279653"/>
            <a:ext cx="5915025" cy="3803649"/>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4"/>
          <p:cNvSpPr txBox="1"/>
          <p:nvPr>
            <p:ph idx="1" type="body"/>
          </p:nvPr>
        </p:nvSpPr>
        <p:spPr>
          <a:xfrm>
            <a:off x="467916" y="6119286"/>
            <a:ext cx="5915025" cy="200024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sz="1800">
                <a:solidFill>
                  <a:schemeClr val="dk1"/>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26" name="Google Shape;26;p4"/>
          <p:cNvSpPr txBox="1"/>
          <p:nvPr>
            <p:ph idx="10" type="dt"/>
          </p:nvPr>
        </p:nvSpPr>
        <p:spPr>
          <a:xfrm>
            <a:off x="471488" y="8475136"/>
            <a:ext cx="154305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4"/>
          <p:cNvSpPr txBox="1"/>
          <p:nvPr>
            <p:ph idx="11" type="ftr"/>
          </p:nvPr>
        </p:nvSpPr>
        <p:spPr>
          <a:xfrm>
            <a:off x="2271713" y="8475136"/>
            <a:ext cx="231457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4"/>
          <p:cNvSpPr txBox="1"/>
          <p:nvPr>
            <p:ph idx="12" type="sldNum"/>
          </p:nvPr>
        </p:nvSpPr>
        <p:spPr>
          <a:xfrm>
            <a:off x="4843463" y="8475136"/>
            <a:ext cx="154305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5"/>
          <p:cNvSpPr txBox="1"/>
          <p:nvPr>
            <p:ph type="title"/>
          </p:nvPr>
        </p:nvSpPr>
        <p:spPr>
          <a:xfrm>
            <a:off x="471488" y="486836"/>
            <a:ext cx="5915025" cy="176741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5"/>
          <p:cNvSpPr txBox="1"/>
          <p:nvPr>
            <p:ph idx="1" type="body"/>
          </p:nvPr>
        </p:nvSpPr>
        <p:spPr>
          <a:xfrm>
            <a:off x="471488" y="2434167"/>
            <a:ext cx="2914650" cy="580178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2" name="Google Shape;32;p5"/>
          <p:cNvSpPr txBox="1"/>
          <p:nvPr>
            <p:ph idx="2" type="body"/>
          </p:nvPr>
        </p:nvSpPr>
        <p:spPr>
          <a:xfrm>
            <a:off x="3471863" y="2434167"/>
            <a:ext cx="2914650" cy="580178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3" name="Google Shape;33;p5"/>
          <p:cNvSpPr txBox="1"/>
          <p:nvPr>
            <p:ph idx="10" type="dt"/>
          </p:nvPr>
        </p:nvSpPr>
        <p:spPr>
          <a:xfrm>
            <a:off x="471488" y="8475136"/>
            <a:ext cx="154305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5"/>
          <p:cNvSpPr txBox="1"/>
          <p:nvPr>
            <p:ph idx="11" type="ftr"/>
          </p:nvPr>
        </p:nvSpPr>
        <p:spPr>
          <a:xfrm>
            <a:off x="2271713" y="8475136"/>
            <a:ext cx="231457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2" type="sldNum"/>
          </p:nvPr>
        </p:nvSpPr>
        <p:spPr>
          <a:xfrm>
            <a:off x="4843463" y="8475136"/>
            <a:ext cx="154305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6"/>
          <p:cNvSpPr txBox="1"/>
          <p:nvPr>
            <p:ph type="title"/>
          </p:nvPr>
        </p:nvSpPr>
        <p:spPr>
          <a:xfrm>
            <a:off x="472381" y="486836"/>
            <a:ext cx="5915025" cy="176741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6"/>
          <p:cNvSpPr txBox="1"/>
          <p:nvPr>
            <p:ph idx="1" type="body"/>
          </p:nvPr>
        </p:nvSpPr>
        <p:spPr>
          <a:xfrm>
            <a:off x="472381" y="2241551"/>
            <a:ext cx="2901255" cy="1098549"/>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39" name="Google Shape;39;p6"/>
          <p:cNvSpPr txBox="1"/>
          <p:nvPr>
            <p:ph idx="2" type="body"/>
          </p:nvPr>
        </p:nvSpPr>
        <p:spPr>
          <a:xfrm>
            <a:off x="472381" y="3340100"/>
            <a:ext cx="2901255" cy="491278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0" name="Google Shape;40;p6"/>
          <p:cNvSpPr txBox="1"/>
          <p:nvPr>
            <p:ph idx="3" type="body"/>
          </p:nvPr>
        </p:nvSpPr>
        <p:spPr>
          <a:xfrm>
            <a:off x="3471863" y="2241551"/>
            <a:ext cx="2915543" cy="1098549"/>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1" name="Google Shape;41;p6"/>
          <p:cNvSpPr txBox="1"/>
          <p:nvPr>
            <p:ph idx="4" type="body"/>
          </p:nvPr>
        </p:nvSpPr>
        <p:spPr>
          <a:xfrm>
            <a:off x="3471863" y="3340100"/>
            <a:ext cx="2915543" cy="491278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2" name="Google Shape;42;p6"/>
          <p:cNvSpPr txBox="1"/>
          <p:nvPr>
            <p:ph idx="10" type="dt"/>
          </p:nvPr>
        </p:nvSpPr>
        <p:spPr>
          <a:xfrm>
            <a:off x="471488" y="8475136"/>
            <a:ext cx="154305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1" type="ftr"/>
          </p:nvPr>
        </p:nvSpPr>
        <p:spPr>
          <a:xfrm>
            <a:off x="2271713" y="8475136"/>
            <a:ext cx="231457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6"/>
          <p:cNvSpPr txBox="1"/>
          <p:nvPr>
            <p:ph idx="12" type="sldNum"/>
          </p:nvPr>
        </p:nvSpPr>
        <p:spPr>
          <a:xfrm>
            <a:off x="4843463" y="8475136"/>
            <a:ext cx="154305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7"/>
          <p:cNvSpPr txBox="1"/>
          <p:nvPr>
            <p:ph type="title"/>
          </p:nvPr>
        </p:nvSpPr>
        <p:spPr>
          <a:xfrm>
            <a:off x="471488" y="486836"/>
            <a:ext cx="5915025" cy="176741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7"/>
          <p:cNvSpPr txBox="1"/>
          <p:nvPr>
            <p:ph idx="10" type="dt"/>
          </p:nvPr>
        </p:nvSpPr>
        <p:spPr>
          <a:xfrm>
            <a:off x="471488" y="8475136"/>
            <a:ext cx="154305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1" type="ftr"/>
          </p:nvPr>
        </p:nvSpPr>
        <p:spPr>
          <a:xfrm>
            <a:off x="2271713" y="8475136"/>
            <a:ext cx="231457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7"/>
          <p:cNvSpPr txBox="1"/>
          <p:nvPr>
            <p:ph idx="12" type="sldNum"/>
          </p:nvPr>
        </p:nvSpPr>
        <p:spPr>
          <a:xfrm>
            <a:off x="4843463" y="8475136"/>
            <a:ext cx="154305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8"/>
          <p:cNvSpPr txBox="1"/>
          <p:nvPr>
            <p:ph idx="10" type="dt"/>
          </p:nvPr>
        </p:nvSpPr>
        <p:spPr>
          <a:xfrm>
            <a:off x="471488" y="8475136"/>
            <a:ext cx="154305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2271713" y="8475136"/>
            <a:ext cx="231457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4843463" y="8475136"/>
            <a:ext cx="154305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72381" y="609600"/>
            <a:ext cx="2211884" cy="21336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2915543" y="1316569"/>
            <a:ext cx="3471863" cy="6498167"/>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57" name="Google Shape;57;p9"/>
          <p:cNvSpPr txBox="1"/>
          <p:nvPr>
            <p:ph idx="2" type="body"/>
          </p:nvPr>
        </p:nvSpPr>
        <p:spPr>
          <a:xfrm>
            <a:off x="472381" y="2743200"/>
            <a:ext cx="2211884" cy="50821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58" name="Google Shape;58;p9"/>
          <p:cNvSpPr txBox="1"/>
          <p:nvPr>
            <p:ph idx="10" type="dt"/>
          </p:nvPr>
        </p:nvSpPr>
        <p:spPr>
          <a:xfrm>
            <a:off x="471488" y="8475136"/>
            <a:ext cx="154305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2271713" y="8475136"/>
            <a:ext cx="231457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4843463" y="8475136"/>
            <a:ext cx="154305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472381" y="609600"/>
            <a:ext cx="2211884" cy="21336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2915543" y="1316569"/>
            <a:ext cx="3471863" cy="6498167"/>
          </a:xfrm>
          <a:prstGeom prst="rect">
            <a:avLst/>
          </a:prstGeom>
          <a:noFill/>
          <a:ln>
            <a:noFill/>
          </a:ln>
        </p:spPr>
      </p:sp>
      <p:sp>
        <p:nvSpPr>
          <p:cNvPr id="64" name="Google Shape;64;p10"/>
          <p:cNvSpPr txBox="1"/>
          <p:nvPr>
            <p:ph idx="1" type="body"/>
          </p:nvPr>
        </p:nvSpPr>
        <p:spPr>
          <a:xfrm>
            <a:off x="472381" y="2743200"/>
            <a:ext cx="2211884" cy="50821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65" name="Google Shape;65;p10"/>
          <p:cNvSpPr txBox="1"/>
          <p:nvPr>
            <p:ph idx="10" type="dt"/>
          </p:nvPr>
        </p:nvSpPr>
        <p:spPr>
          <a:xfrm>
            <a:off x="471488" y="8475136"/>
            <a:ext cx="154305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2271713" y="8475136"/>
            <a:ext cx="231457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4843463" y="8475136"/>
            <a:ext cx="154305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488" y="486836"/>
            <a:ext cx="5915025" cy="1767417"/>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71488" y="2434167"/>
            <a:ext cx="5915025" cy="5801784"/>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71488" y="8475136"/>
            <a:ext cx="1543050" cy="486833"/>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2271713" y="8475136"/>
            <a:ext cx="2314575" cy="486833"/>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4843463" y="8475136"/>
            <a:ext cx="1543050" cy="486833"/>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jpg"/><Relationship Id="rId4" Type="http://schemas.openxmlformats.org/officeDocument/2006/relationships/image" Target="../media/image7.png"/><Relationship Id="rId5" Type="http://schemas.openxmlformats.org/officeDocument/2006/relationships/image" Target="../media/image6.png"/><Relationship Id="rId6"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jpg"/><Relationship Id="rId4" Type="http://schemas.openxmlformats.org/officeDocument/2006/relationships/image" Target="../media/image24.png"/><Relationship Id="rId5"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9.jpg"/><Relationship Id="rId5" Type="http://schemas.openxmlformats.org/officeDocument/2006/relationships/image" Target="../media/image22.png"/><Relationship Id="rId6" Type="http://schemas.openxmlformats.org/officeDocument/2006/relationships/image" Target="../media/image21.png"/><Relationship Id="rId7"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jpg"/><Relationship Id="rId4" Type="http://schemas.openxmlformats.org/officeDocument/2006/relationships/image" Target="../media/image7.png"/><Relationship Id="rId5" Type="http://schemas.openxmlformats.org/officeDocument/2006/relationships/image" Target="../media/image6.png"/><Relationship Id="rId6"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jpg"/><Relationship Id="rId4" Type="http://schemas.openxmlformats.org/officeDocument/2006/relationships/image" Target="../media/image7.png"/><Relationship Id="rId5"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9.jpg"/><Relationship Id="rId5" Type="http://schemas.openxmlformats.org/officeDocument/2006/relationships/image" Target="../media/image20.png"/><Relationship Id="rId6" Type="http://schemas.openxmlformats.org/officeDocument/2006/relationships/image" Target="../media/image17.png"/><Relationship Id="rId7"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jpg"/><Relationship Id="rId4" Type="http://schemas.openxmlformats.org/officeDocument/2006/relationships/image" Target="../media/image7.png"/><Relationship Id="rId5" Type="http://schemas.openxmlformats.org/officeDocument/2006/relationships/image" Target="../media/image25.jpg"/><Relationship Id="rId6" Type="http://schemas.openxmlformats.org/officeDocument/2006/relationships/hyperlink" Target="https://realestate.aqwire.io/empireeast"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6.jp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1.jpg"/><Relationship Id="rId5"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jpg"/><Relationship Id="rId4" Type="http://schemas.openxmlformats.org/officeDocument/2006/relationships/image" Target="../media/image27.png"/><Relationship Id="rId5"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8.png"/><Relationship Id="rId4" Type="http://schemas.openxmlformats.org/officeDocument/2006/relationships/image" Target="../media/image9.jpg"/><Relationship Id="rId5"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9.jpg"/><Relationship Id="rId5"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jpg"/><Relationship Id="rId4" Type="http://schemas.openxmlformats.org/officeDocument/2006/relationships/image" Target="../media/image7.png"/><Relationship Id="rId5"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jpg"/><Relationship Id="rId4" Type="http://schemas.openxmlformats.org/officeDocument/2006/relationships/image" Target="../media/image7.png"/><Relationship Id="rId5" Type="http://schemas.openxmlformats.org/officeDocument/2006/relationships/image" Target="../media/image6.png"/><Relationship Id="rId6"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jpg"/><Relationship Id="rId4" Type="http://schemas.openxmlformats.org/officeDocument/2006/relationships/image" Target="../media/image7.png"/><Relationship Id="rId5"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9.jpg"/><Relationship Id="rId5" Type="http://schemas.openxmlformats.org/officeDocument/2006/relationships/image" Target="../media/image14.png"/><Relationship Id="rId6" Type="http://schemas.openxmlformats.org/officeDocument/2006/relationships/image" Target="../media/image13.png"/><Relationship Id="rId7"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 name="Shape 83"/>
        <p:cNvGrpSpPr/>
        <p:nvPr/>
      </p:nvGrpSpPr>
      <p:grpSpPr>
        <a:xfrm>
          <a:off x="0" y="0"/>
          <a:ext cx="0" cy="0"/>
          <a:chOff x="0" y="0"/>
          <a:chExt cx="0" cy="0"/>
        </a:xfrm>
      </p:grpSpPr>
      <p:pic>
        <p:nvPicPr>
          <p:cNvPr descr="C:\Users\mktggilmore1\Downloads\cover page HEADER.png" id="84" name="Google Shape;84;p13"/>
          <p:cNvPicPr preferRelativeResize="0"/>
          <p:nvPr/>
        </p:nvPicPr>
        <p:blipFill rotWithShape="1">
          <a:blip r:embed="rId3">
            <a:alphaModFix/>
          </a:blip>
          <a:srcRect b="0" l="0" r="0" t="0"/>
          <a:stretch/>
        </p:blipFill>
        <p:spPr>
          <a:xfrm>
            <a:off x="0" y="0"/>
            <a:ext cx="6858000" cy="3245503"/>
          </a:xfrm>
          <a:prstGeom prst="rect">
            <a:avLst/>
          </a:prstGeom>
          <a:noFill/>
          <a:ln>
            <a:noFill/>
          </a:ln>
        </p:spPr>
      </p:pic>
      <p:pic>
        <p:nvPicPr>
          <p:cNvPr descr="C:\Users\mktggilmore1\Downloads\EEHC cover page footer.png" id="85" name="Google Shape;85;p13"/>
          <p:cNvPicPr preferRelativeResize="0"/>
          <p:nvPr/>
        </p:nvPicPr>
        <p:blipFill rotWithShape="1">
          <a:blip r:embed="rId4">
            <a:alphaModFix/>
          </a:blip>
          <a:srcRect b="0" l="0" r="0" t="0"/>
          <a:stretch/>
        </p:blipFill>
        <p:spPr>
          <a:xfrm>
            <a:off x="0" y="7342188"/>
            <a:ext cx="6858000" cy="1774732"/>
          </a:xfrm>
          <a:prstGeom prst="rect">
            <a:avLst/>
          </a:prstGeom>
          <a:noFill/>
          <a:ln>
            <a:noFill/>
          </a:ln>
        </p:spPr>
      </p:pic>
      <p:sp>
        <p:nvSpPr>
          <p:cNvPr id="86" name="Google Shape;86;p13"/>
          <p:cNvSpPr/>
          <p:nvPr/>
        </p:nvSpPr>
        <p:spPr>
          <a:xfrm>
            <a:off x="152400" y="2632724"/>
            <a:ext cx="6515100" cy="5124480"/>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0" i="0" lang="en-US" sz="1000" u="none" cap="none" strike="noStrike">
                <a:solidFill>
                  <a:schemeClr val="dk1"/>
                </a:solidFill>
                <a:latin typeface="Calibri"/>
                <a:ea typeface="Calibri"/>
                <a:cs typeface="Calibri"/>
                <a:sym typeface="Calibri"/>
              </a:rPr>
              <a:t>Be one of the firsts to live in the newest, highest, and grandest landmark vicinity in the east!</a:t>
            </a:r>
            <a:endParaRPr/>
          </a:p>
          <a:p>
            <a:pPr indent="0" lvl="0" marL="0" marR="0" rtl="0" algn="just">
              <a:spcBef>
                <a:spcPts val="0"/>
              </a:spcBef>
              <a:spcAft>
                <a:spcPts val="0"/>
              </a:spcAft>
              <a:buNone/>
            </a:pPr>
            <a:r>
              <a:t/>
            </a:r>
            <a:endParaRPr b="0" i="0" sz="1000" u="none" cap="none" strike="noStrike">
              <a:solidFill>
                <a:schemeClr val="dk1"/>
              </a:solidFill>
              <a:latin typeface="Calibri"/>
              <a:ea typeface="Calibri"/>
              <a:cs typeface="Calibri"/>
              <a:sym typeface="Calibri"/>
            </a:endParaRPr>
          </a:p>
          <a:p>
            <a:pPr indent="0" lvl="0" marL="0" marR="0" rtl="0" algn="just">
              <a:spcBef>
                <a:spcPts val="0"/>
              </a:spcBef>
              <a:spcAft>
                <a:spcPts val="0"/>
              </a:spcAft>
              <a:buNone/>
            </a:pPr>
            <a:r>
              <a:rPr b="0" i="0" lang="en-US" sz="1000" u="none" cap="none" strike="noStrike">
                <a:solidFill>
                  <a:schemeClr val="dk1"/>
                </a:solidFill>
                <a:latin typeface="Calibri"/>
                <a:ea typeface="Calibri"/>
                <a:cs typeface="Calibri"/>
                <a:sym typeface="Calibri"/>
              </a:rPr>
              <a:t>Empire East Highland City is a 24-hectare property located at the periphery of Pasig City and Cainta. </a:t>
            </a:r>
            <a:endParaRPr/>
          </a:p>
          <a:p>
            <a:pPr indent="0" lvl="0" marL="0" marR="0" rtl="0" algn="just">
              <a:spcBef>
                <a:spcPts val="0"/>
              </a:spcBef>
              <a:spcAft>
                <a:spcPts val="0"/>
              </a:spcAft>
              <a:buNone/>
            </a:pPr>
            <a:r>
              <a:rPr b="0" i="0" lang="en-US" sz="1000" u="none" cap="none" strike="noStrike">
                <a:solidFill>
                  <a:schemeClr val="dk1"/>
                </a:solidFill>
                <a:latin typeface="Calibri"/>
                <a:ea typeface="Calibri"/>
                <a:cs typeface="Calibri"/>
                <a:sym typeface="Calibri"/>
              </a:rPr>
              <a:t>Envisioned to be the prominent and prestigious benchmark of the country's exciting mixed-use development - Empire East Highland City will surely be the ideal destination not only of adventure-seeking individuals but also of families and professionals who wish to reside in this vibrant setting.</a:t>
            </a:r>
            <a:endParaRPr/>
          </a:p>
          <a:p>
            <a:pPr indent="0" lvl="0" marL="0" marR="0" rtl="0" algn="just">
              <a:spcBef>
                <a:spcPts val="0"/>
              </a:spcBef>
              <a:spcAft>
                <a:spcPts val="0"/>
              </a:spcAft>
              <a:buNone/>
            </a:pPr>
            <a:r>
              <a:t/>
            </a:r>
            <a:endParaRPr b="0" i="0" sz="1000" u="none" cap="none" strike="noStrike">
              <a:solidFill>
                <a:schemeClr val="dk1"/>
              </a:solidFill>
              <a:latin typeface="Calibri"/>
              <a:ea typeface="Calibri"/>
              <a:cs typeface="Calibri"/>
              <a:sym typeface="Calibri"/>
            </a:endParaRPr>
          </a:p>
          <a:p>
            <a:pPr indent="0" lvl="0" marL="0" marR="0" rtl="0" algn="just">
              <a:spcBef>
                <a:spcPts val="0"/>
              </a:spcBef>
              <a:spcAft>
                <a:spcPts val="0"/>
              </a:spcAft>
              <a:buNone/>
            </a:pPr>
            <a:r>
              <a:rPr b="1" i="0" lang="en-US" sz="1200" u="none" cap="none" strike="noStrike">
                <a:solidFill>
                  <a:srgbClr val="0099FF"/>
                </a:solidFill>
                <a:latin typeface="Calibri"/>
                <a:ea typeface="Calibri"/>
                <a:cs typeface="Calibri"/>
                <a:sym typeface="Calibri"/>
              </a:rPr>
              <a:t>HIGHLAND RESIDENCES</a:t>
            </a:r>
            <a:endParaRPr/>
          </a:p>
          <a:p>
            <a:pPr indent="0" lvl="0" marL="0" marR="0" rtl="0" algn="just">
              <a:spcBef>
                <a:spcPts val="0"/>
              </a:spcBef>
              <a:spcAft>
                <a:spcPts val="0"/>
              </a:spcAft>
              <a:buNone/>
            </a:pPr>
            <a:r>
              <a:rPr b="0" i="0" lang="en-US" sz="1000" u="none" cap="none" strike="noStrike">
                <a:solidFill>
                  <a:srgbClr val="0099FF"/>
                </a:solidFill>
                <a:latin typeface="Calibri"/>
                <a:ea typeface="Calibri"/>
                <a:cs typeface="Calibri"/>
                <a:sym typeface="Calibri"/>
              </a:rPr>
              <a:t>Admirable. Appealing. Above standards. </a:t>
            </a:r>
            <a:endParaRPr/>
          </a:p>
          <a:p>
            <a:pPr indent="0" lvl="0" marL="0" marR="0" rtl="0" algn="just">
              <a:spcBef>
                <a:spcPts val="0"/>
              </a:spcBef>
              <a:spcAft>
                <a:spcPts val="0"/>
              </a:spcAft>
              <a:buNone/>
            </a:pPr>
            <a:r>
              <a:rPr b="0" i="0" lang="en-US" sz="1000" u="none" cap="none" strike="noStrike">
                <a:solidFill>
                  <a:schemeClr val="dk1"/>
                </a:solidFill>
                <a:latin typeface="Calibri"/>
                <a:ea typeface="Calibri"/>
                <a:cs typeface="Calibri"/>
                <a:sym typeface="Calibri"/>
              </a:rPr>
              <a:t>A total of 37 towers on-stilts, which ensures admirable elevation - ideal for enjoying breathtaking views of the natural slopes of Antipolo and the mesmerizing urban skyline of Metro Manila. Highland Residences will be impressively constructed and  living here will give you that elegant and luxurious lifestyle without losing the spirit of a community! Choose among upscale and widely-spaced suites ideal for the family.</a:t>
            </a:r>
            <a:endParaRPr/>
          </a:p>
          <a:p>
            <a:pPr indent="0" lvl="0" marL="0" marR="0" rtl="0" algn="just">
              <a:spcBef>
                <a:spcPts val="0"/>
              </a:spcBef>
              <a:spcAft>
                <a:spcPts val="0"/>
              </a:spcAft>
              <a:buNone/>
            </a:pPr>
            <a:r>
              <a:t/>
            </a:r>
            <a:endParaRPr b="0" i="0" sz="1000" u="none" cap="none" strike="noStrike">
              <a:solidFill>
                <a:schemeClr val="dk1"/>
              </a:solidFill>
              <a:latin typeface="Calibri"/>
              <a:ea typeface="Calibri"/>
              <a:cs typeface="Calibri"/>
              <a:sym typeface="Calibri"/>
            </a:endParaRPr>
          </a:p>
          <a:p>
            <a:pPr indent="0" lvl="0" marL="0" marR="0" rtl="0" algn="just">
              <a:spcBef>
                <a:spcPts val="0"/>
              </a:spcBef>
              <a:spcAft>
                <a:spcPts val="0"/>
              </a:spcAft>
              <a:buNone/>
            </a:pPr>
            <a:r>
              <a:rPr b="1" i="0" lang="en-US" sz="1200" u="none" cap="none" strike="noStrike">
                <a:solidFill>
                  <a:srgbClr val="0099FF"/>
                </a:solidFill>
                <a:latin typeface="Calibri"/>
                <a:ea typeface="Calibri"/>
                <a:cs typeface="Calibri"/>
                <a:sym typeface="Calibri"/>
              </a:rPr>
              <a:t>HIGHLAND PARK</a:t>
            </a:r>
            <a:endParaRPr/>
          </a:p>
          <a:p>
            <a:pPr indent="0" lvl="0" marL="0" marR="0" rtl="0" algn="just">
              <a:spcBef>
                <a:spcPts val="0"/>
              </a:spcBef>
              <a:spcAft>
                <a:spcPts val="0"/>
              </a:spcAft>
              <a:buNone/>
            </a:pPr>
            <a:r>
              <a:rPr b="0" i="0" lang="en-US" sz="1000" u="none" cap="none" strike="noStrike">
                <a:solidFill>
                  <a:srgbClr val="0099FF"/>
                </a:solidFill>
                <a:latin typeface="Calibri"/>
                <a:ea typeface="Calibri"/>
                <a:cs typeface="Calibri"/>
                <a:sym typeface="Calibri"/>
              </a:rPr>
              <a:t>A grand and spacious welcome.</a:t>
            </a:r>
            <a:endParaRPr/>
          </a:p>
          <a:p>
            <a:pPr indent="0" lvl="0" marL="0" marR="0" rtl="0" algn="just">
              <a:spcBef>
                <a:spcPts val="0"/>
              </a:spcBef>
              <a:spcAft>
                <a:spcPts val="0"/>
              </a:spcAft>
              <a:buNone/>
            </a:pPr>
            <a:r>
              <a:rPr b="0" i="0" lang="en-US" sz="1000" u="none" cap="none" strike="noStrike">
                <a:solidFill>
                  <a:schemeClr val="dk1"/>
                </a:solidFill>
                <a:latin typeface="Calibri"/>
                <a:ea typeface="Calibri"/>
                <a:cs typeface="Calibri"/>
                <a:sym typeface="Calibri"/>
              </a:rPr>
              <a:t>An 8,000-square meter open park shall greet every resident and guest upon entering, with the perfect mix of community features such as a 500-seater church, an amphitheater, sprawling greenery, and landscapes. The Highland Park is elevated up to 6 meters from the main road, which signifies the upgraded lifestyle in  this development. </a:t>
            </a:r>
            <a:endParaRPr/>
          </a:p>
          <a:p>
            <a:pPr indent="0" lvl="0" marL="0" marR="0" rtl="0" algn="just">
              <a:spcBef>
                <a:spcPts val="0"/>
              </a:spcBef>
              <a:spcAft>
                <a:spcPts val="0"/>
              </a:spcAft>
              <a:buNone/>
            </a:pPr>
            <a:r>
              <a:t/>
            </a:r>
            <a:endParaRPr b="0" i="0" sz="1000" u="none" cap="none" strike="noStrike">
              <a:solidFill>
                <a:schemeClr val="dk1"/>
              </a:solidFill>
              <a:latin typeface="Calibri"/>
              <a:ea typeface="Calibri"/>
              <a:cs typeface="Calibri"/>
              <a:sym typeface="Calibri"/>
            </a:endParaRPr>
          </a:p>
          <a:p>
            <a:pPr indent="0" lvl="0" marL="0" marR="0" rtl="0" algn="just">
              <a:spcBef>
                <a:spcPts val="0"/>
              </a:spcBef>
              <a:spcAft>
                <a:spcPts val="0"/>
              </a:spcAft>
              <a:buNone/>
            </a:pPr>
            <a:r>
              <a:rPr b="1" i="0" lang="en-US" sz="1200" u="none" cap="none" strike="noStrike">
                <a:solidFill>
                  <a:srgbClr val="0099FF"/>
                </a:solidFill>
                <a:latin typeface="Calibri"/>
                <a:ea typeface="Calibri"/>
                <a:cs typeface="Calibri"/>
                <a:sym typeface="Calibri"/>
              </a:rPr>
              <a:t>HIGHLAND MALL</a:t>
            </a:r>
            <a:endParaRPr/>
          </a:p>
          <a:p>
            <a:pPr indent="0" lvl="0" marL="0" marR="0" rtl="0" algn="just">
              <a:spcBef>
                <a:spcPts val="0"/>
              </a:spcBef>
              <a:spcAft>
                <a:spcPts val="0"/>
              </a:spcAft>
              <a:buNone/>
            </a:pPr>
            <a:r>
              <a:rPr b="0" i="0" lang="en-US" sz="1000" u="none" cap="none" strike="noStrike">
                <a:solidFill>
                  <a:srgbClr val="0099FF"/>
                </a:solidFill>
                <a:latin typeface="Calibri"/>
                <a:ea typeface="Calibri"/>
                <a:cs typeface="Calibri"/>
                <a:sym typeface="Calibri"/>
              </a:rPr>
              <a:t>Sophisticated shopping experience.</a:t>
            </a:r>
            <a:endParaRPr/>
          </a:p>
          <a:p>
            <a:pPr indent="0" lvl="0" marL="0" marR="0" rtl="0" algn="just">
              <a:spcBef>
                <a:spcPts val="0"/>
              </a:spcBef>
              <a:spcAft>
                <a:spcPts val="0"/>
              </a:spcAft>
              <a:buNone/>
            </a:pPr>
            <a:r>
              <a:rPr b="0" i="0" lang="en-US" sz="1000" u="none" cap="none" strike="noStrike">
                <a:solidFill>
                  <a:schemeClr val="dk1"/>
                </a:solidFill>
                <a:latin typeface="Calibri"/>
                <a:ea typeface="Calibri"/>
                <a:cs typeface="Calibri"/>
                <a:sym typeface="Calibri"/>
              </a:rPr>
              <a:t>Top off your community lifestyle by experiencing a unique and stylish shopping and dining experience through a 58,000-sqm luxury mall filled only with high-end retail establishments that will cater to your daily needs. </a:t>
            </a:r>
            <a:endParaRPr/>
          </a:p>
          <a:p>
            <a:pPr indent="0" lvl="0" marL="0" marR="0" rtl="0" algn="just">
              <a:spcBef>
                <a:spcPts val="0"/>
              </a:spcBef>
              <a:spcAft>
                <a:spcPts val="0"/>
              </a:spcAft>
              <a:buNone/>
            </a:pPr>
            <a:r>
              <a:t/>
            </a:r>
            <a:endParaRPr b="0" i="0" sz="1000" u="none" cap="none" strike="noStrike">
              <a:solidFill>
                <a:schemeClr val="dk1"/>
              </a:solidFill>
              <a:latin typeface="Calibri"/>
              <a:ea typeface="Calibri"/>
              <a:cs typeface="Calibri"/>
              <a:sym typeface="Calibri"/>
            </a:endParaRPr>
          </a:p>
          <a:p>
            <a:pPr indent="0" lvl="0" marL="0" marR="0" rtl="0" algn="just">
              <a:spcBef>
                <a:spcPts val="0"/>
              </a:spcBef>
              <a:spcAft>
                <a:spcPts val="0"/>
              </a:spcAft>
              <a:buNone/>
            </a:pPr>
            <a:r>
              <a:rPr b="1" i="0" lang="en-US" sz="1200" u="none" cap="none" strike="noStrike">
                <a:solidFill>
                  <a:srgbClr val="0099FF"/>
                </a:solidFill>
                <a:latin typeface="Calibri"/>
                <a:ea typeface="Calibri"/>
                <a:cs typeface="Calibri"/>
                <a:sym typeface="Calibri"/>
              </a:rPr>
              <a:t>THE CHARTERED CLUB</a:t>
            </a:r>
            <a:endParaRPr/>
          </a:p>
          <a:p>
            <a:pPr indent="0" lvl="0" marL="0" marR="0" rtl="0" algn="just">
              <a:spcBef>
                <a:spcPts val="0"/>
              </a:spcBef>
              <a:spcAft>
                <a:spcPts val="0"/>
              </a:spcAft>
              <a:buNone/>
            </a:pPr>
            <a:r>
              <a:rPr b="0" i="0" lang="en-US" sz="1000" u="none" cap="none" strike="noStrike">
                <a:solidFill>
                  <a:srgbClr val="0099FF"/>
                </a:solidFill>
                <a:latin typeface="Calibri"/>
                <a:ea typeface="Calibri"/>
                <a:cs typeface="Calibri"/>
                <a:sym typeface="Calibri"/>
              </a:rPr>
              <a:t>Premium Exclusivity, Scenery, Activity and Delicacy</a:t>
            </a:r>
            <a:endParaRPr/>
          </a:p>
          <a:p>
            <a:pPr indent="0" lvl="0" marL="0" marR="0" rtl="0" algn="just">
              <a:spcBef>
                <a:spcPts val="0"/>
              </a:spcBef>
              <a:spcAft>
                <a:spcPts val="0"/>
              </a:spcAft>
              <a:buNone/>
            </a:pPr>
            <a:r>
              <a:rPr b="0" i="0" lang="en-US" sz="1000" u="none" cap="none" strike="noStrike">
                <a:solidFill>
                  <a:schemeClr val="dk1"/>
                </a:solidFill>
                <a:latin typeface="Calibri"/>
                <a:ea typeface="Calibri"/>
                <a:cs typeface="Calibri"/>
                <a:sym typeface="Calibri"/>
              </a:rPr>
              <a:t>An even more exclusive lifestyle awaits those who wish to join the membership-only club that offers sports and recreational facilities to deliver a stylish and one-of-a kind city-living experience in an uphill community.</a:t>
            </a:r>
            <a:endParaRPr/>
          </a:p>
          <a:p>
            <a:pPr indent="0" lvl="0" marL="0" marR="0" rtl="0" algn="just">
              <a:spcBef>
                <a:spcPts val="0"/>
              </a:spcBef>
              <a:spcAft>
                <a:spcPts val="0"/>
              </a:spcAft>
              <a:buNone/>
            </a:pPr>
            <a:r>
              <a:t/>
            </a:r>
            <a:endParaRPr b="0" i="0" sz="1000" u="none" cap="none" strike="noStrike">
              <a:solidFill>
                <a:schemeClr val="dk1"/>
              </a:solidFill>
              <a:latin typeface="Calibri"/>
              <a:ea typeface="Calibri"/>
              <a:cs typeface="Calibri"/>
              <a:sym typeface="Calibri"/>
            </a:endParaRPr>
          </a:p>
          <a:p>
            <a:pPr indent="0" lvl="0" marL="0" marR="0" rtl="0" algn="just">
              <a:spcBef>
                <a:spcPts val="0"/>
              </a:spcBef>
              <a:spcAft>
                <a:spcPts val="0"/>
              </a:spcAft>
              <a:buNone/>
            </a:pPr>
            <a:r>
              <a:rPr b="0" i="0" lang="en-US" sz="1000" u="none" cap="none" strike="noStrike">
                <a:solidFill>
                  <a:schemeClr val="dk1"/>
                </a:solidFill>
                <a:latin typeface="Calibri"/>
                <a:ea typeface="Calibri"/>
                <a:cs typeface="Calibri"/>
                <a:sym typeface="Calibri"/>
              </a:rPr>
              <a:t>Upgrade your lifestyle and improve your bonding experience with family, friends, and the community.  Be one step closer to being in the country’s first elevated city. Discover your home options today!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22"/>
          <p:cNvPicPr preferRelativeResize="0"/>
          <p:nvPr/>
        </p:nvPicPr>
        <p:blipFill rotWithShape="1">
          <a:blip r:embed="rId3">
            <a:alphaModFix/>
          </a:blip>
          <a:srcRect b="0" l="0" r="0" t="0"/>
          <a:stretch/>
        </p:blipFill>
        <p:spPr>
          <a:xfrm>
            <a:off x="1418535" y="226611"/>
            <a:ext cx="4020927" cy="1373718"/>
          </a:xfrm>
          <a:prstGeom prst="rect">
            <a:avLst/>
          </a:prstGeom>
          <a:noFill/>
          <a:ln>
            <a:noFill/>
          </a:ln>
        </p:spPr>
      </p:pic>
      <p:sp>
        <p:nvSpPr>
          <p:cNvPr id="184" name="Google Shape;184;p22"/>
          <p:cNvSpPr txBox="1"/>
          <p:nvPr>
            <p:ph type="ctrTitle"/>
          </p:nvPr>
        </p:nvSpPr>
        <p:spPr>
          <a:xfrm>
            <a:off x="494648" y="1600329"/>
            <a:ext cx="5829300" cy="1828800"/>
          </a:xfrm>
          <a:prstGeom prst="rect">
            <a:avLst/>
          </a:prstGeom>
          <a:noFill/>
          <a:ln>
            <a:noFill/>
          </a:ln>
        </p:spPr>
        <p:txBody>
          <a:bodyPr anchorCtr="0" anchor="b" bIns="45700" lIns="91425" spcFirstLastPara="1" rIns="91425" wrap="square" tIns="45700">
            <a:normAutofit/>
          </a:bodyPr>
          <a:lstStyle/>
          <a:p>
            <a:pPr indent="0" lvl="0" marL="0" rtl="0" algn="ctr">
              <a:lnSpc>
                <a:spcPct val="100000"/>
              </a:lnSpc>
              <a:spcBef>
                <a:spcPts val="0"/>
              </a:spcBef>
              <a:spcAft>
                <a:spcPts val="0"/>
              </a:spcAft>
              <a:buClr>
                <a:srgbClr val="009999"/>
              </a:buClr>
              <a:buSzPts val="2400"/>
              <a:buFont typeface="Book Antiqua"/>
              <a:buNone/>
            </a:pPr>
            <a:r>
              <a:rPr b="1" lang="en-US" sz="2400">
                <a:solidFill>
                  <a:srgbClr val="009999"/>
                </a:solidFill>
                <a:latin typeface="Book Antiqua"/>
                <a:ea typeface="Book Antiqua"/>
                <a:cs typeface="Book Antiqua"/>
                <a:sym typeface="Book Antiqua"/>
              </a:rPr>
              <a:t>ARCADIA TOWER 2</a:t>
            </a:r>
            <a:br>
              <a:rPr b="1" lang="en-US" sz="2400">
                <a:solidFill>
                  <a:srgbClr val="009999"/>
                </a:solidFill>
                <a:latin typeface="Book Antiqua"/>
                <a:ea typeface="Book Antiqua"/>
                <a:cs typeface="Book Antiqua"/>
                <a:sym typeface="Book Antiqua"/>
              </a:rPr>
            </a:br>
            <a:r>
              <a:rPr b="1" lang="en-US" sz="1800">
                <a:solidFill>
                  <a:srgbClr val="009999"/>
                </a:solidFill>
                <a:latin typeface="Book Antiqua"/>
                <a:ea typeface="Book Antiqua"/>
                <a:cs typeface="Book Antiqua"/>
                <a:sym typeface="Book Antiqua"/>
              </a:rPr>
              <a:t>TYPICAL FLOOR PLAN</a:t>
            </a:r>
            <a:br>
              <a:rPr b="1" lang="en-US" sz="1800">
                <a:solidFill>
                  <a:srgbClr val="009999"/>
                </a:solidFill>
                <a:latin typeface="Book Antiqua"/>
                <a:ea typeface="Book Antiqua"/>
                <a:cs typeface="Book Antiqua"/>
                <a:sym typeface="Book Antiqua"/>
              </a:rPr>
            </a:br>
            <a:r>
              <a:rPr b="1" lang="en-US" sz="1800">
                <a:solidFill>
                  <a:srgbClr val="009999"/>
                </a:solidFill>
                <a:latin typeface="Book Antiqua"/>
                <a:ea typeface="Book Antiqua"/>
                <a:cs typeface="Book Antiqua"/>
                <a:sym typeface="Book Antiqua"/>
              </a:rPr>
              <a:t>7</a:t>
            </a:r>
            <a:r>
              <a:rPr b="1" baseline="30000" lang="en-US" sz="1800">
                <a:solidFill>
                  <a:srgbClr val="009999"/>
                </a:solidFill>
                <a:latin typeface="Book Antiqua"/>
                <a:ea typeface="Book Antiqua"/>
                <a:cs typeface="Book Antiqua"/>
                <a:sym typeface="Book Antiqua"/>
              </a:rPr>
              <a:t>th</a:t>
            </a:r>
            <a:r>
              <a:rPr b="1" lang="en-US" sz="1800">
                <a:solidFill>
                  <a:srgbClr val="009999"/>
                </a:solidFill>
                <a:latin typeface="Book Antiqua"/>
                <a:ea typeface="Book Antiqua"/>
                <a:cs typeface="Book Antiqua"/>
                <a:sym typeface="Book Antiqua"/>
              </a:rPr>
              <a:t> to 9</a:t>
            </a:r>
            <a:r>
              <a:rPr b="1" baseline="30000" lang="en-US" sz="1800">
                <a:solidFill>
                  <a:srgbClr val="009999"/>
                </a:solidFill>
                <a:latin typeface="Book Antiqua"/>
                <a:ea typeface="Book Antiqua"/>
                <a:cs typeface="Book Antiqua"/>
                <a:sym typeface="Book Antiqua"/>
              </a:rPr>
              <a:t>th</a:t>
            </a:r>
            <a:r>
              <a:rPr b="1" lang="en-US" sz="1800">
                <a:solidFill>
                  <a:srgbClr val="009999"/>
                </a:solidFill>
                <a:latin typeface="Book Antiqua"/>
                <a:ea typeface="Book Antiqua"/>
                <a:cs typeface="Book Antiqua"/>
                <a:sym typeface="Book Antiqua"/>
              </a:rPr>
              <a:t> Floor</a:t>
            </a:r>
            <a:br>
              <a:rPr b="1" lang="en-US" sz="1800">
                <a:solidFill>
                  <a:srgbClr val="009999"/>
                </a:solidFill>
                <a:latin typeface="Book Antiqua"/>
                <a:ea typeface="Book Antiqua"/>
                <a:cs typeface="Book Antiqua"/>
                <a:sym typeface="Book Antiqua"/>
              </a:rPr>
            </a:br>
            <a:r>
              <a:rPr b="1" lang="en-US" sz="1800">
                <a:solidFill>
                  <a:srgbClr val="009999"/>
                </a:solidFill>
                <a:latin typeface="Book Antiqua"/>
                <a:ea typeface="Book Antiqua"/>
                <a:cs typeface="Book Antiqua"/>
                <a:sym typeface="Book Antiqua"/>
              </a:rPr>
              <a:t>11</a:t>
            </a:r>
            <a:r>
              <a:rPr b="1" baseline="30000" lang="en-US" sz="1800">
                <a:solidFill>
                  <a:srgbClr val="009999"/>
                </a:solidFill>
                <a:latin typeface="Book Antiqua"/>
                <a:ea typeface="Book Antiqua"/>
                <a:cs typeface="Book Antiqua"/>
                <a:sym typeface="Book Antiqua"/>
              </a:rPr>
              <a:t>th</a:t>
            </a:r>
            <a:r>
              <a:rPr b="1" lang="en-US" sz="1800">
                <a:solidFill>
                  <a:srgbClr val="009999"/>
                </a:solidFill>
                <a:latin typeface="Book Antiqua"/>
                <a:ea typeface="Book Antiqua"/>
                <a:cs typeface="Book Antiqua"/>
                <a:sym typeface="Book Antiqua"/>
              </a:rPr>
              <a:t> to 20</a:t>
            </a:r>
            <a:r>
              <a:rPr b="1" baseline="30000" lang="en-US" sz="1800">
                <a:solidFill>
                  <a:srgbClr val="009999"/>
                </a:solidFill>
                <a:latin typeface="Book Antiqua"/>
                <a:ea typeface="Book Antiqua"/>
                <a:cs typeface="Book Antiqua"/>
                <a:sym typeface="Book Antiqua"/>
              </a:rPr>
              <a:t>th </a:t>
            </a:r>
            <a:r>
              <a:rPr b="1" lang="en-US" sz="1800">
                <a:solidFill>
                  <a:srgbClr val="009999"/>
                </a:solidFill>
                <a:latin typeface="Book Antiqua"/>
                <a:ea typeface="Book Antiqua"/>
                <a:cs typeface="Book Antiqua"/>
                <a:sym typeface="Book Antiqua"/>
              </a:rPr>
              <a:t>Floor</a:t>
            </a:r>
            <a:br>
              <a:rPr b="1" lang="en-US" sz="1800">
                <a:solidFill>
                  <a:srgbClr val="009999"/>
                </a:solidFill>
                <a:latin typeface="Book Antiqua"/>
                <a:ea typeface="Book Antiqua"/>
                <a:cs typeface="Book Antiqua"/>
                <a:sym typeface="Book Antiqua"/>
              </a:rPr>
            </a:br>
            <a:r>
              <a:rPr b="1" lang="en-US" sz="1800">
                <a:solidFill>
                  <a:srgbClr val="009999"/>
                </a:solidFill>
                <a:latin typeface="Book Antiqua"/>
                <a:ea typeface="Book Antiqua"/>
                <a:cs typeface="Book Antiqua"/>
                <a:sym typeface="Book Antiqua"/>
              </a:rPr>
              <a:t> 22</a:t>
            </a:r>
            <a:r>
              <a:rPr b="1" baseline="30000" lang="en-US" sz="1800">
                <a:solidFill>
                  <a:srgbClr val="009999"/>
                </a:solidFill>
                <a:latin typeface="Book Antiqua"/>
                <a:ea typeface="Book Antiqua"/>
                <a:cs typeface="Book Antiqua"/>
                <a:sym typeface="Book Antiqua"/>
              </a:rPr>
              <a:t>nd</a:t>
            </a:r>
            <a:r>
              <a:rPr b="1" lang="en-US" sz="1800">
                <a:solidFill>
                  <a:srgbClr val="009999"/>
                </a:solidFill>
                <a:latin typeface="Book Antiqua"/>
                <a:ea typeface="Book Antiqua"/>
                <a:cs typeface="Book Antiqua"/>
                <a:sym typeface="Book Antiqua"/>
              </a:rPr>
              <a:t> to 37</a:t>
            </a:r>
            <a:r>
              <a:rPr b="1" baseline="30000" lang="en-US" sz="1800">
                <a:solidFill>
                  <a:srgbClr val="009999"/>
                </a:solidFill>
                <a:latin typeface="Book Antiqua"/>
                <a:ea typeface="Book Antiqua"/>
                <a:cs typeface="Book Antiqua"/>
                <a:sym typeface="Book Antiqua"/>
              </a:rPr>
              <a:t>th</a:t>
            </a:r>
            <a:r>
              <a:rPr b="1" lang="en-US" sz="1800">
                <a:solidFill>
                  <a:srgbClr val="009999"/>
                </a:solidFill>
                <a:latin typeface="Book Antiqua"/>
                <a:ea typeface="Book Antiqua"/>
                <a:cs typeface="Book Antiqua"/>
                <a:sym typeface="Book Antiqua"/>
              </a:rPr>
              <a:t> Floor</a:t>
            </a:r>
            <a:endParaRPr b="1" sz="1800">
              <a:solidFill>
                <a:srgbClr val="009999"/>
              </a:solidFill>
              <a:latin typeface="Book Antiqua"/>
              <a:ea typeface="Book Antiqua"/>
              <a:cs typeface="Book Antiqua"/>
              <a:sym typeface="Book Antiqua"/>
            </a:endParaRPr>
          </a:p>
        </p:txBody>
      </p:sp>
      <p:pic>
        <p:nvPicPr>
          <p:cNvPr descr="C:\Users\mktggilmore1\Downloads\EEHC cover page footer.png" id="185" name="Google Shape;185;p22"/>
          <p:cNvPicPr preferRelativeResize="0"/>
          <p:nvPr/>
        </p:nvPicPr>
        <p:blipFill rotWithShape="1">
          <a:blip r:embed="rId4">
            <a:alphaModFix/>
          </a:blip>
          <a:srcRect b="0" l="0" r="0" t="0"/>
          <a:stretch/>
        </p:blipFill>
        <p:spPr>
          <a:xfrm>
            <a:off x="0" y="7342188"/>
            <a:ext cx="6857998" cy="1774732"/>
          </a:xfrm>
          <a:prstGeom prst="rect">
            <a:avLst/>
          </a:prstGeom>
          <a:noFill/>
          <a:ln>
            <a:noFill/>
          </a:ln>
        </p:spPr>
      </p:pic>
      <p:pic>
        <p:nvPicPr>
          <p:cNvPr id="186" name="Google Shape;186;p22"/>
          <p:cNvPicPr preferRelativeResize="0"/>
          <p:nvPr/>
        </p:nvPicPr>
        <p:blipFill rotWithShape="1">
          <a:blip r:embed="rId5">
            <a:alphaModFix/>
          </a:blip>
          <a:srcRect b="73080" l="26351" r="23909" t="20689"/>
          <a:stretch/>
        </p:blipFill>
        <p:spPr>
          <a:xfrm>
            <a:off x="298118" y="3430434"/>
            <a:ext cx="6471746" cy="455764"/>
          </a:xfrm>
          <a:prstGeom prst="rect">
            <a:avLst/>
          </a:prstGeom>
          <a:noFill/>
          <a:ln>
            <a:noFill/>
          </a:ln>
        </p:spPr>
      </p:pic>
      <p:sp>
        <p:nvSpPr>
          <p:cNvPr id="187" name="Google Shape;187;p22"/>
          <p:cNvSpPr txBox="1"/>
          <p:nvPr/>
        </p:nvSpPr>
        <p:spPr>
          <a:xfrm>
            <a:off x="-76200" y="8867001"/>
            <a:ext cx="4876800" cy="215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
                <a:solidFill>
                  <a:schemeClr val="lt1"/>
                </a:solidFill>
                <a:latin typeface="Calibri"/>
                <a:ea typeface="Calibri"/>
                <a:cs typeface="Calibri"/>
                <a:sym typeface="Calibri"/>
              </a:rPr>
              <a:t>Details are subject to change without prior notice.  As of May 2020.</a:t>
            </a:r>
            <a:endParaRPr sz="800">
              <a:solidFill>
                <a:schemeClr val="lt1"/>
              </a:solidFill>
              <a:latin typeface="Calibri"/>
              <a:ea typeface="Calibri"/>
              <a:cs typeface="Calibri"/>
              <a:sym typeface="Calibri"/>
            </a:endParaRPr>
          </a:p>
        </p:txBody>
      </p:sp>
      <p:pic>
        <p:nvPicPr>
          <p:cNvPr id="188" name="Google Shape;188;p22"/>
          <p:cNvPicPr preferRelativeResize="0"/>
          <p:nvPr/>
        </p:nvPicPr>
        <p:blipFill rotWithShape="1">
          <a:blip r:embed="rId6">
            <a:alphaModFix/>
          </a:blip>
          <a:srcRect b="9440" l="4953" r="4327" t="12146"/>
          <a:stretch/>
        </p:blipFill>
        <p:spPr>
          <a:xfrm>
            <a:off x="126486" y="3927761"/>
            <a:ext cx="6629102" cy="3221184"/>
          </a:xfrm>
          <a:prstGeom prst="rect">
            <a:avLst/>
          </a:prstGeom>
          <a:noFill/>
          <a:ln>
            <a:noFill/>
          </a:ln>
        </p:spPr>
      </p:pic>
      <p:sp>
        <p:nvSpPr>
          <p:cNvPr id="189" name="Google Shape;189;p22"/>
          <p:cNvSpPr txBox="1"/>
          <p:nvPr/>
        </p:nvSpPr>
        <p:spPr>
          <a:xfrm>
            <a:off x="1621675" y="4878625"/>
            <a:ext cx="449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90" name="Google Shape;190;p22"/>
          <p:cNvSpPr/>
          <p:nvPr/>
        </p:nvSpPr>
        <p:spPr>
          <a:xfrm>
            <a:off x="1594400" y="4851350"/>
            <a:ext cx="477000" cy="455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highlight>
                <a:schemeClr val="dk1"/>
              </a:highlight>
            </a:endParaRPr>
          </a:p>
        </p:txBody>
      </p:sp>
      <p:sp>
        <p:nvSpPr>
          <p:cNvPr id="191" name="Google Shape;191;p22"/>
          <p:cNvSpPr/>
          <p:nvPr/>
        </p:nvSpPr>
        <p:spPr>
          <a:xfrm>
            <a:off x="1212800" y="3074238"/>
            <a:ext cx="1403700" cy="853500"/>
          </a:xfrm>
          <a:prstGeom prst="wedgeRectCallout">
            <a:avLst>
              <a:gd fmla="val -8822" name="adj1"/>
              <a:gd fmla="val 180261"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2"/>
          <p:cNvSpPr txBox="1"/>
          <p:nvPr/>
        </p:nvSpPr>
        <p:spPr>
          <a:xfrm>
            <a:off x="1243700" y="3162438"/>
            <a:ext cx="1341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solidFill>
                  <a:schemeClr val="dk1"/>
                </a:solidFill>
                <a:latin typeface="Calibri"/>
                <a:ea typeface="Calibri"/>
                <a:cs typeface="Calibri"/>
                <a:sym typeface="Calibri"/>
              </a:rPr>
              <a:t>022nd Floor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rPr b="1" lang="en-US" sz="1800">
                <a:solidFill>
                  <a:schemeClr val="dk1"/>
                </a:solidFill>
                <a:latin typeface="Calibri"/>
                <a:ea typeface="Calibri"/>
                <a:cs typeface="Calibri"/>
                <a:sym typeface="Calibri"/>
              </a:rPr>
              <a:t>Unit 011</a:t>
            </a:r>
            <a:endParaRPr b="1" sz="18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23"/>
          <p:cNvPicPr preferRelativeResize="0"/>
          <p:nvPr/>
        </p:nvPicPr>
        <p:blipFill rotWithShape="1">
          <a:blip r:embed="rId3">
            <a:alphaModFix/>
          </a:blip>
          <a:srcRect b="0" l="0" r="0" t="0"/>
          <a:stretch/>
        </p:blipFill>
        <p:spPr>
          <a:xfrm>
            <a:off x="1418535" y="226611"/>
            <a:ext cx="4020927" cy="1373718"/>
          </a:xfrm>
          <a:prstGeom prst="rect">
            <a:avLst/>
          </a:prstGeom>
          <a:noFill/>
          <a:ln>
            <a:noFill/>
          </a:ln>
        </p:spPr>
      </p:pic>
      <p:sp>
        <p:nvSpPr>
          <p:cNvPr id="198" name="Google Shape;198;p23"/>
          <p:cNvSpPr txBox="1"/>
          <p:nvPr>
            <p:ph type="ctrTitle"/>
          </p:nvPr>
        </p:nvSpPr>
        <p:spPr>
          <a:xfrm>
            <a:off x="-25811" y="1600329"/>
            <a:ext cx="6857999" cy="1419719"/>
          </a:xfrm>
          <a:prstGeom prst="rect">
            <a:avLst/>
          </a:prstGeom>
          <a:noFill/>
          <a:ln>
            <a:noFill/>
          </a:ln>
        </p:spPr>
        <p:txBody>
          <a:bodyPr anchorCtr="0" anchor="b" bIns="45700" lIns="91425" spcFirstLastPara="1" rIns="91425" wrap="square" tIns="45700">
            <a:normAutofit/>
          </a:bodyPr>
          <a:lstStyle/>
          <a:p>
            <a:pPr indent="0" lvl="0" marL="0" rtl="0" algn="ctr">
              <a:lnSpc>
                <a:spcPct val="100000"/>
              </a:lnSpc>
              <a:spcBef>
                <a:spcPts val="0"/>
              </a:spcBef>
              <a:spcAft>
                <a:spcPts val="0"/>
              </a:spcAft>
              <a:buClr>
                <a:srgbClr val="009999"/>
              </a:buClr>
              <a:buSzPts val="1600"/>
              <a:buFont typeface="Book Antiqua"/>
              <a:buNone/>
            </a:pPr>
            <a:r>
              <a:rPr b="1" lang="en-US" sz="1600">
                <a:solidFill>
                  <a:srgbClr val="009999"/>
                </a:solidFill>
                <a:latin typeface="Book Antiqua"/>
                <a:ea typeface="Book Antiqua"/>
                <a:cs typeface="Book Antiqua"/>
                <a:sym typeface="Book Antiqua"/>
              </a:rPr>
              <a:t>ARCADIA TOWER 2</a:t>
            </a:r>
            <a:br>
              <a:rPr b="1" lang="en-US" sz="1600">
                <a:solidFill>
                  <a:srgbClr val="009999"/>
                </a:solidFill>
                <a:latin typeface="Book Antiqua"/>
                <a:ea typeface="Book Antiqua"/>
                <a:cs typeface="Book Antiqua"/>
                <a:sym typeface="Book Antiqua"/>
              </a:rPr>
            </a:br>
            <a:r>
              <a:rPr b="1" lang="en-US" sz="1400">
                <a:solidFill>
                  <a:srgbClr val="009999"/>
                </a:solidFill>
                <a:latin typeface="Book Antiqua"/>
                <a:ea typeface="Book Antiqua"/>
                <a:cs typeface="Book Antiqua"/>
                <a:sym typeface="Book Antiqua"/>
              </a:rPr>
              <a:t>1-BEDROOM UNIT</a:t>
            </a:r>
            <a:br>
              <a:rPr b="1" lang="en-US" sz="1400">
                <a:solidFill>
                  <a:srgbClr val="009999"/>
                </a:solidFill>
                <a:latin typeface="Book Antiqua"/>
                <a:ea typeface="Book Antiqua"/>
                <a:cs typeface="Book Antiqua"/>
                <a:sym typeface="Book Antiqua"/>
              </a:rPr>
            </a:br>
            <a:r>
              <a:rPr b="1" lang="en-US" sz="1400">
                <a:solidFill>
                  <a:srgbClr val="009999"/>
                </a:solidFill>
                <a:latin typeface="Book Antiqua"/>
                <a:ea typeface="Book Antiqua"/>
                <a:cs typeface="Book Antiqua"/>
                <a:sym typeface="Book Antiqua"/>
              </a:rPr>
              <a:t>29.38 SQM</a:t>
            </a:r>
            <a:br>
              <a:rPr b="1" lang="en-US" sz="1400">
                <a:solidFill>
                  <a:srgbClr val="009999"/>
                </a:solidFill>
                <a:latin typeface="Book Antiqua"/>
                <a:ea typeface="Book Antiqua"/>
                <a:cs typeface="Book Antiqua"/>
                <a:sym typeface="Book Antiqua"/>
              </a:rPr>
            </a:br>
            <a:r>
              <a:rPr b="1" lang="en-US" sz="1100">
                <a:solidFill>
                  <a:srgbClr val="009999"/>
                </a:solidFill>
                <a:latin typeface="Book Antiqua"/>
                <a:ea typeface="Book Antiqua"/>
                <a:cs typeface="Book Antiqua"/>
                <a:sym typeface="Book Antiqua"/>
              </a:rPr>
              <a:t>2</a:t>
            </a:r>
            <a:r>
              <a:rPr b="1" baseline="30000" lang="en-US" sz="1100">
                <a:solidFill>
                  <a:srgbClr val="009999"/>
                </a:solidFill>
                <a:latin typeface="Book Antiqua"/>
                <a:ea typeface="Book Antiqua"/>
                <a:cs typeface="Book Antiqua"/>
                <a:sym typeface="Book Antiqua"/>
              </a:rPr>
              <a:t>nd</a:t>
            </a:r>
            <a:r>
              <a:rPr b="1" lang="en-US" sz="1100">
                <a:solidFill>
                  <a:srgbClr val="009999"/>
                </a:solidFill>
                <a:latin typeface="Book Antiqua"/>
                <a:ea typeface="Book Antiqua"/>
                <a:cs typeface="Book Antiqua"/>
                <a:sym typeface="Book Antiqua"/>
              </a:rPr>
              <a:t> floor: Unit 23</a:t>
            </a:r>
            <a:br>
              <a:rPr b="1" lang="en-US" sz="1100">
                <a:solidFill>
                  <a:srgbClr val="009999"/>
                </a:solidFill>
                <a:latin typeface="Book Antiqua"/>
                <a:ea typeface="Book Antiqua"/>
                <a:cs typeface="Book Antiqua"/>
                <a:sym typeface="Book Antiqua"/>
              </a:rPr>
            </a:br>
            <a:r>
              <a:rPr b="1" lang="en-US" sz="1100">
                <a:solidFill>
                  <a:srgbClr val="009999"/>
                </a:solidFill>
                <a:latin typeface="Book Antiqua"/>
                <a:ea typeface="Book Antiqua"/>
                <a:cs typeface="Book Antiqua"/>
                <a:sym typeface="Book Antiqua"/>
              </a:rPr>
              <a:t>2</a:t>
            </a:r>
            <a:r>
              <a:rPr b="1" baseline="30000" lang="en-US" sz="1100">
                <a:solidFill>
                  <a:srgbClr val="009999"/>
                </a:solidFill>
                <a:latin typeface="Book Antiqua"/>
                <a:ea typeface="Book Antiqua"/>
                <a:cs typeface="Book Antiqua"/>
                <a:sym typeface="Book Antiqua"/>
              </a:rPr>
              <a:t>nd</a:t>
            </a:r>
            <a:r>
              <a:rPr b="1" lang="en-US" sz="1100">
                <a:solidFill>
                  <a:srgbClr val="009999"/>
                </a:solidFill>
                <a:latin typeface="Book Antiqua"/>
                <a:ea typeface="Book Antiqua"/>
                <a:cs typeface="Book Antiqua"/>
                <a:sym typeface="Book Antiqua"/>
              </a:rPr>
              <a:t> to 37</a:t>
            </a:r>
            <a:r>
              <a:rPr b="1" baseline="30000" lang="en-US" sz="1100">
                <a:solidFill>
                  <a:srgbClr val="009999"/>
                </a:solidFill>
                <a:latin typeface="Book Antiqua"/>
                <a:ea typeface="Book Antiqua"/>
                <a:cs typeface="Book Antiqua"/>
                <a:sym typeface="Book Antiqua"/>
              </a:rPr>
              <a:t>th</a:t>
            </a:r>
            <a:r>
              <a:rPr b="1" lang="en-US" sz="1100">
                <a:solidFill>
                  <a:srgbClr val="009999"/>
                </a:solidFill>
                <a:latin typeface="Book Antiqua"/>
                <a:ea typeface="Book Antiqua"/>
                <a:cs typeface="Book Antiqua"/>
                <a:sym typeface="Book Antiqua"/>
              </a:rPr>
              <a:t> Floor: Unit 4, 5, 11, 12, 19</a:t>
            </a:r>
            <a:br>
              <a:rPr b="1" lang="en-US" sz="1100">
                <a:solidFill>
                  <a:srgbClr val="009999"/>
                </a:solidFill>
                <a:latin typeface="Book Antiqua"/>
                <a:ea typeface="Book Antiqua"/>
                <a:cs typeface="Book Antiqua"/>
                <a:sym typeface="Book Antiqua"/>
              </a:rPr>
            </a:br>
            <a:r>
              <a:rPr b="1" lang="en-US" sz="1100">
                <a:solidFill>
                  <a:srgbClr val="009999"/>
                </a:solidFill>
                <a:latin typeface="Book Antiqua"/>
                <a:ea typeface="Book Antiqua"/>
                <a:cs typeface="Book Antiqua"/>
                <a:sym typeface="Book Antiqua"/>
              </a:rPr>
              <a:t>3</a:t>
            </a:r>
            <a:r>
              <a:rPr b="1" baseline="30000" lang="en-US" sz="1100">
                <a:solidFill>
                  <a:srgbClr val="009999"/>
                </a:solidFill>
                <a:latin typeface="Book Antiqua"/>
                <a:ea typeface="Book Antiqua"/>
                <a:cs typeface="Book Antiqua"/>
                <a:sym typeface="Book Antiqua"/>
              </a:rPr>
              <a:t>rd</a:t>
            </a:r>
            <a:r>
              <a:rPr b="1" lang="en-US" sz="1100">
                <a:solidFill>
                  <a:srgbClr val="009999"/>
                </a:solidFill>
                <a:latin typeface="Book Antiqua"/>
                <a:ea typeface="Book Antiqua"/>
                <a:cs typeface="Book Antiqua"/>
                <a:sym typeface="Book Antiqua"/>
              </a:rPr>
              <a:t> to 37</a:t>
            </a:r>
            <a:r>
              <a:rPr b="1" baseline="30000" lang="en-US" sz="1100">
                <a:solidFill>
                  <a:srgbClr val="009999"/>
                </a:solidFill>
                <a:latin typeface="Book Antiqua"/>
                <a:ea typeface="Book Antiqua"/>
                <a:cs typeface="Book Antiqua"/>
                <a:sym typeface="Book Antiqua"/>
              </a:rPr>
              <a:t>th</a:t>
            </a:r>
            <a:r>
              <a:rPr b="1" lang="en-US" sz="1100">
                <a:solidFill>
                  <a:srgbClr val="009999"/>
                </a:solidFill>
                <a:latin typeface="Book Antiqua"/>
                <a:ea typeface="Book Antiqua"/>
                <a:cs typeface="Book Antiqua"/>
                <a:sym typeface="Book Antiqua"/>
              </a:rPr>
              <a:t> Floor: Unit 25</a:t>
            </a:r>
            <a:endParaRPr b="1" sz="1100">
              <a:solidFill>
                <a:srgbClr val="009999"/>
              </a:solidFill>
              <a:latin typeface="Book Antiqua"/>
              <a:ea typeface="Book Antiqua"/>
              <a:cs typeface="Book Antiqua"/>
              <a:sym typeface="Book Antiqua"/>
            </a:endParaRPr>
          </a:p>
        </p:txBody>
      </p:sp>
      <p:sp>
        <p:nvSpPr>
          <p:cNvPr id="199" name="Google Shape;199;p23"/>
          <p:cNvSpPr txBox="1"/>
          <p:nvPr>
            <p:ph idx="1" type="subTitle"/>
          </p:nvPr>
        </p:nvSpPr>
        <p:spPr>
          <a:xfrm>
            <a:off x="642687" y="2774435"/>
            <a:ext cx="5829300" cy="4294586"/>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1400"/>
              <a:buNone/>
            </a:pPr>
            <a:r>
              <a:rPr lang="en-US" sz="1400"/>
              <a:t>	</a:t>
            </a:r>
            <a:endParaRPr sz="1400"/>
          </a:p>
        </p:txBody>
      </p:sp>
      <p:sp>
        <p:nvSpPr>
          <p:cNvPr id="200" name="Google Shape;200;p23"/>
          <p:cNvSpPr txBox="1"/>
          <p:nvPr/>
        </p:nvSpPr>
        <p:spPr>
          <a:xfrm>
            <a:off x="4427622" y="6209817"/>
            <a:ext cx="2381248" cy="85920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01" name="Google Shape;201;p23"/>
          <p:cNvPicPr preferRelativeResize="0"/>
          <p:nvPr/>
        </p:nvPicPr>
        <p:blipFill rotWithShape="1">
          <a:blip r:embed="rId4">
            <a:alphaModFix/>
          </a:blip>
          <a:srcRect b="30788" l="34048" r="31902" t="14872"/>
          <a:stretch/>
        </p:blipFill>
        <p:spPr>
          <a:xfrm>
            <a:off x="709462" y="3049420"/>
            <a:ext cx="5318700" cy="4772414"/>
          </a:xfrm>
          <a:prstGeom prst="rect">
            <a:avLst/>
          </a:prstGeom>
          <a:noFill/>
          <a:ln>
            <a:noFill/>
          </a:ln>
        </p:spPr>
      </p:pic>
      <p:pic>
        <p:nvPicPr>
          <p:cNvPr descr="C:\Users\mktggilmore1\Downloads\EEHC cover page footer.png" id="202" name="Google Shape;202;p23"/>
          <p:cNvPicPr preferRelativeResize="0"/>
          <p:nvPr/>
        </p:nvPicPr>
        <p:blipFill rotWithShape="1">
          <a:blip r:embed="rId5">
            <a:alphaModFix/>
          </a:blip>
          <a:srcRect b="0" l="0" r="0" t="0"/>
          <a:stretch/>
        </p:blipFill>
        <p:spPr>
          <a:xfrm>
            <a:off x="0" y="7377358"/>
            <a:ext cx="6858000" cy="1774732"/>
          </a:xfrm>
          <a:prstGeom prst="rect">
            <a:avLst/>
          </a:prstGeom>
          <a:noFill/>
          <a:ln>
            <a:noFill/>
          </a:ln>
        </p:spPr>
      </p:pic>
      <p:sp>
        <p:nvSpPr>
          <p:cNvPr id="203" name="Google Shape;203;p23"/>
          <p:cNvSpPr txBox="1"/>
          <p:nvPr/>
        </p:nvSpPr>
        <p:spPr>
          <a:xfrm>
            <a:off x="-76200" y="8867001"/>
            <a:ext cx="4876800"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
                <a:solidFill>
                  <a:schemeClr val="lt1"/>
                </a:solidFill>
                <a:latin typeface="Calibri"/>
                <a:ea typeface="Calibri"/>
                <a:cs typeface="Calibri"/>
                <a:sym typeface="Calibri"/>
              </a:rPr>
              <a:t>Details are subject to change without prior notice.  As of May 2020.</a:t>
            </a:r>
            <a:endParaRPr sz="80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4"/>
          <p:cNvSpPr txBox="1"/>
          <p:nvPr>
            <p:ph idx="1" type="subTitle"/>
          </p:nvPr>
        </p:nvSpPr>
        <p:spPr>
          <a:xfrm>
            <a:off x="642687" y="2774435"/>
            <a:ext cx="5829300" cy="4294586"/>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1400"/>
              <a:buNone/>
            </a:pPr>
            <a:r>
              <a:rPr lang="en-US" sz="1400"/>
              <a:t>	</a:t>
            </a:r>
            <a:endParaRPr sz="1400"/>
          </a:p>
        </p:txBody>
      </p:sp>
      <p:sp>
        <p:nvSpPr>
          <p:cNvPr id="209" name="Google Shape;209;p24"/>
          <p:cNvSpPr txBox="1"/>
          <p:nvPr/>
        </p:nvSpPr>
        <p:spPr>
          <a:xfrm>
            <a:off x="4427622" y="6209817"/>
            <a:ext cx="2381248" cy="85920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C:\Users\mktggilmore1\Downloads\EEHC cover page footer.png" id="210" name="Google Shape;210;p24"/>
          <p:cNvPicPr preferRelativeResize="0"/>
          <p:nvPr/>
        </p:nvPicPr>
        <p:blipFill rotWithShape="1">
          <a:blip r:embed="rId3">
            <a:alphaModFix/>
          </a:blip>
          <a:srcRect b="0" l="0" r="0" t="0"/>
          <a:stretch/>
        </p:blipFill>
        <p:spPr>
          <a:xfrm>
            <a:off x="0" y="7377358"/>
            <a:ext cx="6858000" cy="1774732"/>
          </a:xfrm>
          <a:prstGeom prst="rect">
            <a:avLst/>
          </a:prstGeom>
          <a:noFill/>
          <a:ln>
            <a:noFill/>
          </a:ln>
        </p:spPr>
      </p:pic>
      <p:sp>
        <p:nvSpPr>
          <p:cNvPr id="211" name="Google Shape;211;p24"/>
          <p:cNvSpPr txBox="1"/>
          <p:nvPr/>
        </p:nvSpPr>
        <p:spPr>
          <a:xfrm>
            <a:off x="-76200" y="8867001"/>
            <a:ext cx="4876800"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
                <a:solidFill>
                  <a:schemeClr val="lt1"/>
                </a:solidFill>
                <a:latin typeface="Calibri"/>
                <a:ea typeface="Calibri"/>
                <a:cs typeface="Calibri"/>
                <a:sym typeface="Calibri"/>
              </a:rPr>
              <a:t>Details are subject to change without prior notice.  As of May 2020.</a:t>
            </a:r>
            <a:endParaRPr sz="800">
              <a:solidFill>
                <a:schemeClr val="lt1"/>
              </a:solidFill>
              <a:latin typeface="Calibri"/>
              <a:ea typeface="Calibri"/>
              <a:cs typeface="Calibri"/>
              <a:sym typeface="Calibri"/>
            </a:endParaRPr>
          </a:p>
        </p:txBody>
      </p:sp>
      <p:sp>
        <p:nvSpPr>
          <p:cNvPr id="212" name="Google Shape;212;p24"/>
          <p:cNvSpPr/>
          <p:nvPr/>
        </p:nvSpPr>
        <p:spPr>
          <a:xfrm>
            <a:off x="127605" y="87248"/>
            <a:ext cx="4194507" cy="646331"/>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en-US" sz="2000">
                <a:solidFill>
                  <a:schemeClr val="dk1"/>
                </a:solidFill>
                <a:latin typeface="Calibri"/>
                <a:ea typeface="Calibri"/>
                <a:cs typeface="Calibri"/>
                <a:sym typeface="Calibri"/>
              </a:rPr>
              <a:t>Sample Computation</a:t>
            </a:r>
            <a:endParaRPr/>
          </a:p>
          <a:p>
            <a:pPr indent="0" lvl="0" marL="0" marR="0" rtl="0" algn="just">
              <a:spcBef>
                <a:spcPts val="0"/>
              </a:spcBef>
              <a:spcAft>
                <a:spcPts val="0"/>
              </a:spcAft>
              <a:buNone/>
            </a:pPr>
            <a:r>
              <a:rPr b="1" lang="en-US" sz="1600">
                <a:solidFill>
                  <a:schemeClr val="dk1"/>
                </a:solidFill>
                <a:latin typeface="Calibri"/>
                <a:ea typeface="Calibri"/>
                <a:cs typeface="Calibri"/>
                <a:sym typeface="Calibri"/>
              </a:rPr>
              <a:t>Promo until July 31, 2021 only</a:t>
            </a:r>
            <a:endParaRPr/>
          </a:p>
        </p:txBody>
      </p:sp>
      <p:pic>
        <p:nvPicPr>
          <p:cNvPr id="213" name="Google Shape;213;p24"/>
          <p:cNvPicPr preferRelativeResize="0"/>
          <p:nvPr/>
        </p:nvPicPr>
        <p:blipFill rotWithShape="1">
          <a:blip r:embed="rId4">
            <a:alphaModFix/>
          </a:blip>
          <a:srcRect b="16889" l="11564" r="10276" t="18471"/>
          <a:stretch/>
        </p:blipFill>
        <p:spPr>
          <a:xfrm>
            <a:off x="3956539" y="5967"/>
            <a:ext cx="2901461" cy="808892"/>
          </a:xfrm>
          <a:prstGeom prst="rect">
            <a:avLst/>
          </a:prstGeom>
          <a:noFill/>
          <a:ln>
            <a:noFill/>
          </a:ln>
        </p:spPr>
      </p:pic>
      <p:pic>
        <p:nvPicPr>
          <p:cNvPr id="214" name="Google Shape;214;p24"/>
          <p:cNvPicPr preferRelativeResize="0"/>
          <p:nvPr/>
        </p:nvPicPr>
        <p:blipFill rotWithShape="1">
          <a:blip r:embed="rId5">
            <a:alphaModFix/>
          </a:blip>
          <a:srcRect b="22232" l="20901" r="28331" t="57103"/>
          <a:stretch/>
        </p:blipFill>
        <p:spPr>
          <a:xfrm>
            <a:off x="260804" y="6782937"/>
            <a:ext cx="5779120" cy="1322578"/>
          </a:xfrm>
          <a:prstGeom prst="rect">
            <a:avLst/>
          </a:prstGeom>
          <a:noFill/>
          <a:ln>
            <a:noFill/>
          </a:ln>
        </p:spPr>
      </p:pic>
      <p:pic>
        <p:nvPicPr>
          <p:cNvPr id="215" name="Google Shape;215;p24"/>
          <p:cNvPicPr preferRelativeResize="0"/>
          <p:nvPr/>
        </p:nvPicPr>
        <p:blipFill rotWithShape="1">
          <a:blip r:embed="rId6">
            <a:alphaModFix/>
          </a:blip>
          <a:srcRect b="31529" l="21547" r="35237" t="13618"/>
          <a:stretch/>
        </p:blipFill>
        <p:spPr>
          <a:xfrm>
            <a:off x="260799" y="990050"/>
            <a:ext cx="6211175" cy="3393625"/>
          </a:xfrm>
          <a:prstGeom prst="rect">
            <a:avLst/>
          </a:prstGeom>
          <a:noFill/>
          <a:ln>
            <a:noFill/>
          </a:ln>
        </p:spPr>
      </p:pic>
      <p:pic>
        <p:nvPicPr>
          <p:cNvPr id="216" name="Google Shape;216;p24"/>
          <p:cNvPicPr preferRelativeResize="0"/>
          <p:nvPr/>
        </p:nvPicPr>
        <p:blipFill rotWithShape="1">
          <a:blip r:embed="rId7">
            <a:alphaModFix/>
          </a:blip>
          <a:srcRect b="30971" l="21443" r="29886" t="39739"/>
          <a:stretch/>
        </p:blipFill>
        <p:spPr>
          <a:xfrm>
            <a:off x="262290" y="4558869"/>
            <a:ext cx="5355956" cy="181225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id="221" name="Google Shape;221;p25"/>
          <p:cNvPicPr preferRelativeResize="0"/>
          <p:nvPr/>
        </p:nvPicPr>
        <p:blipFill rotWithShape="1">
          <a:blip r:embed="rId3">
            <a:alphaModFix/>
          </a:blip>
          <a:srcRect b="0" l="0" r="0" t="0"/>
          <a:stretch/>
        </p:blipFill>
        <p:spPr>
          <a:xfrm>
            <a:off x="1418535" y="226611"/>
            <a:ext cx="4020927" cy="1373718"/>
          </a:xfrm>
          <a:prstGeom prst="rect">
            <a:avLst/>
          </a:prstGeom>
          <a:noFill/>
          <a:ln>
            <a:noFill/>
          </a:ln>
        </p:spPr>
      </p:pic>
      <p:sp>
        <p:nvSpPr>
          <p:cNvPr id="222" name="Google Shape;222;p25"/>
          <p:cNvSpPr txBox="1"/>
          <p:nvPr>
            <p:ph type="ctrTitle"/>
          </p:nvPr>
        </p:nvSpPr>
        <p:spPr>
          <a:xfrm>
            <a:off x="494648" y="1600329"/>
            <a:ext cx="5829300" cy="1828800"/>
          </a:xfrm>
          <a:prstGeom prst="rect">
            <a:avLst/>
          </a:prstGeom>
          <a:noFill/>
          <a:ln>
            <a:noFill/>
          </a:ln>
        </p:spPr>
        <p:txBody>
          <a:bodyPr anchorCtr="0" anchor="b" bIns="45700" lIns="91425" spcFirstLastPara="1" rIns="91425" wrap="square" tIns="45700">
            <a:normAutofit/>
          </a:bodyPr>
          <a:lstStyle/>
          <a:p>
            <a:pPr indent="0" lvl="0" marL="0" rtl="0" algn="ctr">
              <a:lnSpc>
                <a:spcPct val="100000"/>
              </a:lnSpc>
              <a:spcBef>
                <a:spcPts val="0"/>
              </a:spcBef>
              <a:spcAft>
                <a:spcPts val="0"/>
              </a:spcAft>
              <a:buClr>
                <a:srgbClr val="009999"/>
              </a:buClr>
              <a:buSzPts val="2400"/>
              <a:buFont typeface="Book Antiqua"/>
              <a:buNone/>
            </a:pPr>
            <a:r>
              <a:rPr b="1" lang="en-US" sz="2400">
                <a:solidFill>
                  <a:srgbClr val="009999"/>
                </a:solidFill>
                <a:latin typeface="Book Antiqua"/>
                <a:ea typeface="Book Antiqua"/>
                <a:cs typeface="Book Antiqua"/>
                <a:sym typeface="Book Antiqua"/>
              </a:rPr>
              <a:t>ARCADIA TOWER 2</a:t>
            </a:r>
            <a:br>
              <a:rPr b="1" lang="en-US" sz="2400">
                <a:solidFill>
                  <a:srgbClr val="009999"/>
                </a:solidFill>
                <a:latin typeface="Book Antiqua"/>
                <a:ea typeface="Book Antiqua"/>
                <a:cs typeface="Book Antiqua"/>
                <a:sym typeface="Book Antiqua"/>
              </a:rPr>
            </a:br>
            <a:r>
              <a:rPr b="1" lang="en-US" sz="1800">
                <a:solidFill>
                  <a:srgbClr val="009999"/>
                </a:solidFill>
                <a:latin typeface="Book Antiqua"/>
                <a:ea typeface="Book Antiqua"/>
                <a:cs typeface="Book Antiqua"/>
                <a:sym typeface="Book Antiqua"/>
              </a:rPr>
              <a:t>TYPICAL FLOOR PLAN</a:t>
            </a:r>
            <a:br>
              <a:rPr b="1" lang="en-US" sz="1800">
                <a:solidFill>
                  <a:srgbClr val="009999"/>
                </a:solidFill>
                <a:latin typeface="Book Antiqua"/>
                <a:ea typeface="Book Antiqua"/>
                <a:cs typeface="Book Antiqua"/>
                <a:sym typeface="Book Antiqua"/>
              </a:rPr>
            </a:br>
            <a:r>
              <a:rPr b="1" lang="en-US" sz="1800">
                <a:solidFill>
                  <a:srgbClr val="009999"/>
                </a:solidFill>
                <a:latin typeface="Book Antiqua"/>
                <a:ea typeface="Book Antiqua"/>
                <a:cs typeface="Book Antiqua"/>
                <a:sym typeface="Book Antiqua"/>
              </a:rPr>
              <a:t>7</a:t>
            </a:r>
            <a:r>
              <a:rPr b="1" baseline="30000" lang="en-US" sz="1800">
                <a:solidFill>
                  <a:srgbClr val="009999"/>
                </a:solidFill>
                <a:latin typeface="Book Antiqua"/>
                <a:ea typeface="Book Antiqua"/>
                <a:cs typeface="Book Antiqua"/>
                <a:sym typeface="Book Antiqua"/>
              </a:rPr>
              <a:t>th</a:t>
            </a:r>
            <a:r>
              <a:rPr b="1" lang="en-US" sz="1800">
                <a:solidFill>
                  <a:srgbClr val="009999"/>
                </a:solidFill>
                <a:latin typeface="Book Antiqua"/>
                <a:ea typeface="Book Antiqua"/>
                <a:cs typeface="Book Antiqua"/>
                <a:sym typeface="Book Antiqua"/>
              </a:rPr>
              <a:t> to 9</a:t>
            </a:r>
            <a:r>
              <a:rPr b="1" baseline="30000" lang="en-US" sz="1800">
                <a:solidFill>
                  <a:srgbClr val="009999"/>
                </a:solidFill>
                <a:latin typeface="Book Antiqua"/>
                <a:ea typeface="Book Antiqua"/>
                <a:cs typeface="Book Antiqua"/>
                <a:sym typeface="Book Antiqua"/>
              </a:rPr>
              <a:t>th</a:t>
            </a:r>
            <a:r>
              <a:rPr b="1" lang="en-US" sz="1800">
                <a:solidFill>
                  <a:srgbClr val="009999"/>
                </a:solidFill>
                <a:latin typeface="Book Antiqua"/>
                <a:ea typeface="Book Antiqua"/>
                <a:cs typeface="Book Antiqua"/>
                <a:sym typeface="Book Antiqua"/>
              </a:rPr>
              <a:t> Floor</a:t>
            </a:r>
            <a:br>
              <a:rPr b="1" lang="en-US" sz="1800">
                <a:solidFill>
                  <a:srgbClr val="009999"/>
                </a:solidFill>
                <a:latin typeface="Book Antiqua"/>
                <a:ea typeface="Book Antiqua"/>
                <a:cs typeface="Book Antiqua"/>
                <a:sym typeface="Book Antiqua"/>
              </a:rPr>
            </a:br>
            <a:r>
              <a:rPr b="1" lang="en-US" sz="1800">
                <a:solidFill>
                  <a:srgbClr val="009999"/>
                </a:solidFill>
                <a:latin typeface="Book Antiqua"/>
                <a:ea typeface="Book Antiqua"/>
                <a:cs typeface="Book Antiqua"/>
                <a:sym typeface="Book Antiqua"/>
              </a:rPr>
              <a:t>11</a:t>
            </a:r>
            <a:r>
              <a:rPr b="1" baseline="30000" lang="en-US" sz="1800">
                <a:solidFill>
                  <a:srgbClr val="009999"/>
                </a:solidFill>
                <a:latin typeface="Book Antiqua"/>
                <a:ea typeface="Book Antiqua"/>
                <a:cs typeface="Book Antiqua"/>
                <a:sym typeface="Book Antiqua"/>
              </a:rPr>
              <a:t>th</a:t>
            </a:r>
            <a:r>
              <a:rPr b="1" lang="en-US" sz="1800">
                <a:solidFill>
                  <a:srgbClr val="009999"/>
                </a:solidFill>
                <a:latin typeface="Book Antiqua"/>
                <a:ea typeface="Book Antiqua"/>
                <a:cs typeface="Book Antiqua"/>
                <a:sym typeface="Book Antiqua"/>
              </a:rPr>
              <a:t> to 20</a:t>
            </a:r>
            <a:r>
              <a:rPr b="1" baseline="30000" lang="en-US" sz="1800">
                <a:solidFill>
                  <a:srgbClr val="009999"/>
                </a:solidFill>
                <a:latin typeface="Book Antiqua"/>
                <a:ea typeface="Book Antiqua"/>
                <a:cs typeface="Book Antiqua"/>
                <a:sym typeface="Book Antiqua"/>
              </a:rPr>
              <a:t>th </a:t>
            </a:r>
            <a:r>
              <a:rPr b="1" lang="en-US" sz="1800">
                <a:solidFill>
                  <a:srgbClr val="009999"/>
                </a:solidFill>
                <a:latin typeface="Book Antiqua"/>
                <a:ea typeface="Book Antiqua"/>
                <a:cs typeface="Book Antiqua"/>
                <a:sym typeface="Book Antiqua"/>
              </a:rPr>
              <a:t>Floor</a:t>
            </a:r>
            <a:br>
              <a:rPr b="1" lang="en-US" sz="1800">
                <a:solidFill>
                  <a:srgbClr val="009999"/>
                </a:solidFill>
                <a:latin typeface="Book Antiqua"/>
                <a:ea typeface="Book Antiqua"/>
                <a:cs typeface="Book Antiqua"/>
                <a:sym typeface="Book Antiqua"/>
              </a:rPr>
            </a:br>
            <a:r>
              <a:rPr b="1" lang="en-US" sz="1800">
                <a:solidFill>
                  <a:srgbClr val="009999"/>
                </a:solidFill>
                <a:latin typeface="Book Antiqua"/>
                <a:ea typeface="Book Antiqua"/>
                <a:cs typeface="Book Antiqua"/>
                <a:sym typeface="Book Antiqua"/>
              </a:rPr>
              <a:t> 22</a:t>
            </a:r>
            <a:r>
              <a:rPr b="1" baseline="30000" lang="en-US" sz="1800">
                <a:solidFill>
                  <a:srgbClr val="009999"/>
                </a:solidFill>
                <a:latin typeface="Book Antiqua"/>
                <a:ea typeface="Book Antiqua"/>
                <a:cs typeface="Book Antiqua"/>
                <a:sym typeface="Book Antiqua"/>
              </a:rPr>
              <a:t>nd</a:t>
            </a:r>
            <a:r>
              <a:rPr b="1" lang="en-US" sz="1800">
                <a:solidFill>
                  <a:srgbClr val="009999"/>
                </a:solidFill>
                <a:latin typeface="Book Antiqua"/>
                <a:ea typeface="Book Antiqua"/>
                <a:cs typeface="Book Antiqua"/>
                <a:sym typeface="Book Antiqua"/>
              </a:rPr>
              <a:t> to 37</a:t>
            </a:r>
            <a:r>
              <a:rPr b="1" baseline="30000" lang="en-US" sz="1800">
                <a:solidFill>
                  <a:srgbClr val="009999"/>
                </a:solidFill>
                <a:latin typeface="Book Antiqua"/>
                <a:ea typeface="Book Antiqua"/>
                <a:cs typeface="Book Antiqua"/>
                <a:sym typeface="Book Antiqua"/>
              </a:rPr>
              <a:t>th</a:t>
            </a:r>
            <a:r>
              <a:rPr b="1" lang="en-US" sz="1800">
                <a:solidFill>
                  <a:srgbClr val="009999"/>
                </a:solidFill>
                <a:latin typeface="Book Antiqua"/>
                <a:ea typeface="Book Antiqua"/>
                <a:cs typeface="Book Antiqua"/>
                <a:sym typeface="Book Antiqua"/>
              </a:rPr>
              <a:t> Floor</a:t>
            </a:r>
            <a:endParaRPr b="1" sz="1800">
              <a:solidFill>
                <a:srgbClr val="009999"/>
              </a:solidFill>
              <a:latin typeface="Book Antiqua"/>
              <a:ea typeface="Book Antiqua"/>
              <a:cs typeface="Book Antiqua"/>
              <a:sym typeface="Book Antiqua"/>
            </a:endParaRPr>
          </a:p>
        </p:txBody>
      </p:sp>
      <p:pic>
        <p:nvPicPr>
          <p:cNvPr descr="C:\Users\mktggilmore1\Downloads\EEHC cover page footer.png" id="223" name="Google Shape;223;p25"/>
          <p:cNvPicPr preferRelativeResize="0"/>
          <p:nvPr/>
        </p:nvPicPr>
        <p:blipFill rotWithShape="1">
          <a:blip r:embed="rId4">
            <a:alphaModFix/>
          </a:blip>
          <a:srcRect b="0" l="0" r="0" t="0"/>
          <a:stretch/>
        </p:blipFill>
        <p:spPr>
          <a:xfrm>
            <a:off x="0" y="7342188"/>
            <a:ext cx="6857998" cy="1774732"/>
          </a:xfrm>
          <a:prstGeom prst="rect">
            <a:avLst/>
          </a:prstGeom>
          <a:noFill/>
          <a:ln>
            <a:noFill/>
          </a:ln>
        </p:spPr>
      </p:pic>
      <p:pic>
        <p:nvPicPr>
          <p:cNvPr id="224" name="Google Shape;224;p25"/>
          <p:cNvPicPr preferRelativeResize="0"/>
          <p:nvPr/>
        </p:nvPicPr>
        <p:blipFill rotWithShape="1">
          <a:blip r:embed="rId5">
            <a:alphaModFix/>
          </a:blip>
          <a:srcRect b="73080" l="26351" r="23909" t="20689"/>
          <a:stretch/>
        </p:blipFill>
        <p:spPr>
          <a:xfrm>
            <a:off x="298118" y="3430434"/>
            <a:ext cx="6471746" cy="455764"/>
          </a:xfrm>
          <a:prstGeom prst="rect">
            <a:avLst/>
          </a:prstGeom>
          <a:noFill/>
          <a:ln>
            <a:noFill/>
          </a:ln>
        </p:spPr>
      </p:pic>
      <p:sp>
        <p:nvSpPr>
          <p:cNvPr id="225" name="Google Shape;225;p25"/>
          <p:cNvSpPr txBox="1"/>
          <p:nvPr/>
        </p:nvSpPr>
        <p:spPr>
          <a:xfrm>
            <a:off x="-76200" y="8867001"/>
            <a:ext cx="4876800" cy="215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
                <a:solidFill>
                  <a:schemeClr val="lt1"/>
                </a:solidFill>
                <a:latin typeface="Calibri"/>
                <a:ea typeface="Calibri"/>
                <a:cs typeface="Calibri"/>
                <a:sym typeface="Calibri"/>
              </a:rPr>
              <a:t>Details are subject to change without prior notice.  As of May 2020.</a:t>
            </a:r>
            <a:endParaRPr sz="800">
              <a:solidFill>
                <a:schemeClr val="lt1"/>
              </a:solidFill>
              <a:latin typeface="Calibri"/>
              <a:ea typeface="Calibri"/>
              <a:cs typeface="Calibri"/>
              <a:sym typeface="Calibri"/>
            </a:endParaRPr>
          </a:p>
        </p:txBody>
      </p:sp>
      <p:pic>
        <p:nvPicPr>
          <p:cNvPr id="226" name="Google Shape;226;p25"/>
          <p:cNvPicPr preferRelativeResize="0"/>
          <p:nvPr/>
        </p:nvPicPr>
        <p:blipFill rotWithShape="1">
          <a:blip r:embed="rId6">
            <a:alphaModFix/>
          </a:blip>
          <a:srcRect b="9440" l="4953" r="4327" t="12146"/>
          <a:stretch/>
        </p:blipFill>
        <p:spPr>
          <a:xfrm>
            <a:off x="126486" y="3927761"/>
            <a:ext cx="6629102" cy="3221184"/>
          </a:xfrm>
          <a:prstGeom prst="rect">
            <a:avLst/>
          </a:prstGeom>
          <a:noFill/>
          <a:ln>
            <a:noFill/>
          </a:ln>
        </p:spPr>
      </p:pic>
      <p:sp>
        <p:nvSpPr>
          <p:cNvPr id="227" name="Google Shape;227;p25"/>
          <p:cNvSpPr/>
          <p:nvPr/>
        </p:nvSpPr>
        <p:spPr>
          <a:xfrm>
            <a:off x="216375" y="4715075"/>
            <a:ext cx="545100" cy="572400"/>
          </a:xfrm>
          <a:prstGeom prst="rect">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5"/>
          <p:cNvSpPr/>
          <p:nvPr/>
        </p:nvSpPr>
        <p:spPr>
          <a:xfrm>
            <a:off x="216375" y="3429125"/>
            <a:ext cx="1049400" cy="735900"/>
          </a:xfrm>
          <a:prstGeom prst="wedgeRectCallout">
            <a:avLst>
              <a:gd fmla="val -19973" name="adj1"/>
              <a:gd fmla="val 154376"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5"/>
          <p:cNvSpPr txBox="1"/>
          <p:nvPr/>
        </p:nvSpPr>
        <p:spPr>
          <a:xfrm>
            <a:off x="148275" y="3489275"/>
            <a:ext cx="11856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latin typeface="Calibri"/>
                <a:ea typeface="Calibri"/>
                <a:cs typeface="Calibri"/>
                <a:sym typeface="Calibri"/>
              </a:rPr>
              <a:t>020th Floor </a:t>
            </a:r>
            <a:endParaRPr b="1" sz="1600">
              <a:latin typeface="Calibri"/>
              <a:ea typeface="Calibri"/>
              <a:cs typeface="Calibri"/>
              <a:sym typeface="Calibri"/>
            </a:endParaRPr>
          </a:p>
          <a:p>
            <a:pPr indent="0" lvl="0" marL="0" rtl="0" algn="l">
              <a:spcBef>
                <a:spcPts val="0"/>
              </a:spcBef>
              <a:spcAft>
                <a:spcPts val="0"/>
              </a:spcAft>
              <a:buNone/>
            </a:pPr>
            <a:r>
              <a:rPr b="1" lang="en-US" sz="1600">
                <a:latin typeface="Calibri"/>
                <a:ea typeface="Calibri"/>
                <a:cs typeface="Calibri"/>
                <a:sym typeface="Calibri"/>
              </a:rPr>
              <a:t>Unit 009</a:t>
            </a:r>
            <a:endParaRPr b="1" sz="160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p26"/>
          <p:cNvPicPr preferRelativeResize="0"/>
          <p:nvPr/>
        </p:nvPicPr>
        <p:blipFill rotWithShape="1">
          <a:blip r:embed="rId3">
            <a:alphaModFix/>
          </a:blip>
          <a:srcRect b="0" l="0" r="0" t="0"/>
          <a:stretch/>
        </p:blipFill>
        <p:spPr>
          <a:xfrm>
            <a:off x="1418535" y="226611"/>
            <a:ext cx="4020927" cy="1373718"/>
          </a:xfrm>
          <a:prstGeom prst="rect">
            <a:avLst/>
          </a:prstGeom>
          <a:noFill/>
          <a:ln>
            <a:noFill/>
          </a:ln>
        </p:spPr>
      </p:pic>
      <p:sp>
        <p:nvSpPr>
          <p:cNvPr id="235" name="Google Shape;235;p26"/>
          <p:cNvSpPr txBox="1"/>
          <p:nvPr>
            <p:ph type="ctrTitle"/>
          </p:nvPr>
        </p:nvSpPr>
        <p:spPr>
          <a:xfrm>
            <a:off x="0" y="1545014"/>
            <a:ext cx="6857999" cy="1002053"/>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rgbClr val="009999"/>
              </a:buClr>
              <a:buSzPts val="1800"/>
              <a:buFont typeface="Book Antiqua"/>
              <a:buNone/>
            </a:pPr>
            <a:r>
              <a:rPr b="1" lang="en-US" sz="1800">
                <a:solidFill>
                  <a:srgbClr val="009999"/>
                </a:solidFill>
                <a:latin typeface="Book Antiqua"/>
                <a:ea typeface="Book Antiqua"/>
                <a:cs typeface="Book Antiqua"/>
                <a:sym typeface="Book Antiqua"/>
              </a:rPr>
              <a:t>ARCADIA TOWER 2</a:t>
            </a:r>
            <a:br>
              <a:rPr b="1" lang="en-US" sz="1800">
                <a:solidFill>
                  <a:srgbClr val="009999"/>
                </a:solidFill>
                <a:latin typeface="Book Antiqua"/>
                <a:ea typeface="Book Antiqua"/>
                <a:cs typeface="Book Antiqua"/>
                <a:sym typeface="Book Antiqua"/>
              </a:rPr>
            </a:br>
            <a:r>
              <a:rPr b="1" lang="en-US" sz="1600">
                <a:solidFill>
                  <a:srgbClr val="009999"/>
                </a:solidFill>
                <a:latin typeface="Book Antiqua"/>
                <a:ea typeface="Book Antiqua"/>
                <a:cs typeface="Book Antiqua"/>
                <a:sym typeface="Book Antiqua"/>
              </a:rPr>
              <a:t>2-BEDROOM</a:t>
            </a:r>
            <a:br>
              <a:rPr b="1" lang="en-US" sz="1600">
                <a:solidFill>
                  <a:srgbClr val="009999"/>
                </a:solidFill>
                <a:latin typeface="Book Antiqua"/>
                <a:ea typeface="Book Antiqua"/>
                <a:cs typeface="Book Antiqua"/>
                <a:sym typeface="Book Antiqua"/>
              </a:rPr>
            </a:br>
            <a:r>
              <a:rPr b="1" lang="en-US" sz="1600">
                <a:solidFill>
                  <a:srgbClr val="009999"/>
                </a:solidFill>
                <a:latin typeface="Book Antiqua"/>
                <a:ea typeface="Book Antiqua"/>
                <a:cs typeface="Book Antiqua"/>
                <a:sym typeface="Book Antiqua"/>
              </a:rPr>
              <a:t>46.50 SQM</a:t>
            </a:r>
            <a:br>
              <a:rPr b="1" lang="en-US" sz="1600">
                <a:solidFill>
                  <a:srgbClr val="009999"/>
                </a:solidFill>
                <a:latin typeface="Book Antiqua"/>
                <a:ea typeface="Book Antiqua"/>
                <a:cs typeface="Book Antiqua"/>
                <a:sym typeface="Book Antiqua"/>
              </a:rPr>
            </a:br>
            <a:r>
              <a:rPr b="1" lang="en-US" sz="1200">
                <a:solidFill>
                  <a:srgbClr val="009999"/>
                </a:solidFill>
                <a:latin typeface="Book Antiqua"/>
                <a:ea typeface="Book Antiqua"/>
                <a:cs typeface="Book Antiqua"/>
                <a:sym typeface="Book Antiqua"/>
              </a:rPr>
              <a:t>7</a:t>
            </a:r>
            <a:r>
              <a:rPr b="1" baseline="30000" lang="en-US" sz="1200">
                <a:solidFill>
                  <a:srgbClr val="009999"/>
                </a:solidFill>
                <a:latin typeface="Book Antiqua"/>
                <a:ea typeface="Book Antiqua"/>
                <a:cs typeface="Book Antiqua"/>
                <a:sym typeface="Book Antiqua"/>
              </a:rPr>
              <a:t>th</a:t>
            </a:r>
            <a:r>
              <a:rPr b="1" lang="en-US" sz="1200">
                <a:solidFill>
                  <a:srgbClr val="009999"/>
                </a:solidFill>
                <a:latin typeface="Book Antiqua"/>
                <a:ea typeface="Book Antiqua"/>
                <a:cs typeface="Book Antiqua"/>
                <a:sym typeface="Book Antiqua"/>
              </a:rPr>
              <a:t> to 37</a:t>
            </a:r>
            <a:r>
              <a:rPr b="1" baseline="30000" lang="en-US" sz="1200">
                <a:solidFill>
                  <a:srgbClr val="009999"/>
                </a:solidFill>
                <a:latin typeface="Book Antiqua"/>
                <a:ea typeface="Book Antiqua"/>
                <a:cs typeface="Book Antiqua"/>
                <a:sym typeface="Book Antiqua"/>
              </a:rPr>
              <a:t>th</a:t>
            </a:r>
            <a:r>
              <a:rPr b="1" lang="en-US" sz="1200">
                <a:solidFill>
                  <a:srgbClr val="009999"/>
                </a:solidFill>
                <a:latin typeface="Book Antiqua"/>
                <a:ea typeface="Book Antiqua"/>
                <a:cs typeface="Book Antiqua"/>
                <a:sym typeface="Book Antiqua"/>
              </a:rPr>
              <a:t> Floor: Unit 9, 23</a:t>
            </a:r>
            <a:endParaRPr b="1" sz="1600">
              <a:solidFill>
                <a:srgbClr val="009999"/>
              </a:solidFill>
              <a:latin typeface="Book Antiqua"/>
              <a:ea typeface="Book Antiqua"/>
              <a:cs typeface="Book Antiqua"/>
              <a:sym typeface="Book Antiqua"/>
            </a:endParaRPr>
          </a:p>
        </p:txBody>
      </p:sp>
      <p:sp>
        <p:nvSpPr>
          <p:cNvPr id="236" name="Google Shape;236;p26"/>
          <p:cNvSpPr txBox="1"/>
          <p:nvPr>
            <p:ph idx="1" type="subTitle"/>
          </p:nvPr>
        </p:nvSpPr>
        <p:spPr>
          <a:xfrm>
            <a:off x="642687" y="2774435"/>
            <a:ext cx="5829300" cy="4294586"/>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1400"/>
              <a:buNone/>
            </a:pPr>
            <a:r>
              <a:rPr lang="en-US" sz="1400"/>
              <a:t>	</a:t>
            </a:r>
            <a:endParaRPr sz="1400"/>
          </a:p>
        </p:txBody>
      </p:sp>
      <p:sp>
        <p:nvSpPr>
          <p:cNvPr id="237" name="Google Shape;237;p26"/>
          <p:cNvSpPr txBox="1"/>
          <p:nvPr/>
        </p:nvSpPr>
        <p:spPr>
          <a:xfrm>
            <a:off x="4427622" y="6209817"/>
            <a:ext cx="2381248" cy="85920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C:\Users\mktggilmore1\Downloads\EEHC cover page footer.png" id="238" name="Google Shape;238;p26"/>
          <p:cNvPicPr preferRelativeResize="0"/>
          <p:nvPr/>
        </p:nvPicPr>
        <p:blipFill rotWithShape="1">
          <a:blip r:embed="rId4">
            <a:alphaModFix/>
          </a:blip>
          <a:srcRect b="0" l="0" r="0" t="0"/>
          <a:stretch/>
        </p:blipFill>
        <p:spPr>
          <a:xfrm>
            <a:off x="0" y="7342188"/>
            <a:ext cx="6858000" cy="1774732"/>
          </a:xfrm>
          <a:prstGeom prst="rect">
            <a:avLst/>
          </a:prstGeom>
          <a:noFill/>
          <a:ln>
            <a:noFill/>
          </a:ln>
        </p:spPr>
      </p:pic>
      <p:pic>
        <p:nvPicPr>
          <p:cNvPr id="239" name="Google Shape;239;p26"/>
          <p:cNvPicPr preferRelativeResize="0"/>
          <p:nvPr/>
        </p:nvPicPr>
        <p:blipFill rotWithShape="1">
          <a:blip r:embed="rId5">
            <a:alphaModFix/>
          </a:blip>
          <a:srcRect b="15864" l="32958" r="31054" t="13793"/>
          <a:stretch/>
        </p:blipFill>
        <p:spPr>
          <a:xfrm>
            <a:off x="1087819" y="2569734"/>
            <a:ext cx="4682358" cy="51456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27"/>
          <p:cNvSpPr txBox="1"/>
          <p:nvPr>
            <p:ph idx="1" type="subTitle"/>
          </p:nvPr>
        </p:nvSpPr>
        <p:spPr>
          <a:xfrm>
            <a:off x="642687" y="2774435"/>
            <a:ext cx="5829300" cy="4294586"/>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1400"/>
              <a:buNone/>
            </a:pPr>
            <a:r>
              <a:rPr lang="en-US" sz="1400"/>
              <a:t>	</a:t>
            </a:r>
            <a:endParaRPr sz="1400"/>
          </a:p>
        </p:txBody>
      </p:sp>
      <p:sp>
        <p:nvSpPr>
          <p:cNvPr id="245" name="Google Shape;245;p27"/>
          <p:cNvSpPr txBox="1"/>
          <p:nvPr/>
        </p:nvSpPr>
        <p:spPr>
          <a:xfrm>
            <a:off x="4427622" y="6209817"/>
            <a:ext cx="2381248" cy="85920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C:\Users\mktggilmore1\Downloads\EEHC cover page footer.png" id="246" name="Google Shape;246;p27"/>
          <p:cNvPicPr preferRelativeResize="0"/>
          <p:nvPr/>
        </p:nvPicPr>
        <p:blipFill rotWithShape="1">
          <a:blip r:embed="rId3">
            <a:alphaModFix/>
          </a:blip>
          <a:srcRect b="0" l="0" r="0" t="0"/>
          <a:stretch/>
        </p:blipFill>
        <p:spPr>
          <a:xfrm>
            <a:off x="0" y="7342188"/>
            <a:ext cx="6858000" cy="1774732"/>
          </a:xfrm>
          <a:prstGeom prst="rect">
            <a:avLst/>
          </a:prstGeom>
          <a:noFill/>
          <a:ln>
            <a:noFill/>
          </a:ln>
        </p:spPr>
      </p:pic>
      <p:sp>
        <p:nvSpPr>
          <p:cNvPr id="247" name="Google Shape;247;p27"/>
          <p:cNvSpPr txBox="1"/>
          <p:nvPr/>
        </p:nvSpPr>
        <p:spPr>
          <a:xfrm>
            <a:off x="-76200" y="8867001"/>
            <a:ext cx="4876800"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
                <a:solidFill>
                  <a:schemeClr val="lt1"/>
                </a:solidFill>
                <a:latin typeface="Calibri"/>
                <a:ea typeface="Calibri"/>
                <a:cs typeface="Calibri"/>
                <a:sym typeface="Calibri"/>
              </a:rPr>
              <a:t>Details are subject to change without prior notice.  As of May 2020.</a:t>
            </a:r>
            <a:endParaRPr sz="800">
              <a:solidFill>
                <a:schemeClr val="lt1"/>
              </a:solidFill>
              <a:latin typeface="Calibri"/>
              <a:ea typeface="Calibri"/>
              <a:cs typeface="Calibri"/>
              <a:sym typeface="Calibri"/>
            </a:endParaRPr>
          </a:p>
        </p:txBody>
      </p:sp>
      <p:sp>
        <p:nvSpPr>
          <p:cNvPr id="248" name="Google Shape;248;p27"/>
          <p:cNvSpPr/>
          <p:nvPr/>
        </p:nvSpPr>
        <p:spPr>
          <a:xfrm>
            <a:off x="127605" y="87248"/>
            <a:ext cx="4194507" cy="646331"/>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en-US" sz="2000">
                <a:solidFill>
                  <a:schemeClr val="dk1"/>
                </a:solidFill>
                <a:latin typeface="Calibri"/>
                <a:ea typeface="Calibri"/>
                <a:cs typeface="Calibri"/>
                <a:sym typeface="Calibri"/>
              </a:rPr>
              <a:t>Sample Computation</a:t>
            </a:r>
            <a:endParaRPr/>
          </a:p>
          <a:p>
            <a:pPr indent="0" lvl="0" marL="0" marR="0" rtl="0" algn="just">
              <a:spcBef>
                <a:spcPts val="0"/>
              </a:spcBef>
              <a:spcAft>
                <a:spcPts val="0"/>
              </a:spcAft>
              <a:buNone/>
            </a:pPr>
            <a:r>
              <a:rPr b="1" lang="en-US" sz="1600">
                <a:solidFill>
                  <a:schemeClr val="dk1"/>
                </a:solidFill>
                <a:latin typeface="Calibri"/>
                <a:ea typeface="Calibri"/>
                <a:cs typeface="Calibri"/>
                <a:sym typeface="Calibri"/>
              </a:rPr>
              <a:t>Promo until July 31, 2021 only</a:t>
            </a:r>
            <a:endParaRPr/>
          </a:p>
        </p:txBody>
      </p:sp>
      <p:pic>
        <p:nvPicPr>
          <p:cNvPr id="249" name="Google Shape;249;p27"/>
          <p:cNvPicPr preferRelativeResize="0"/>
          <p:nvPr/>
        </p:nvPicPr>
        <p:blipFill rotWithShape="1">
          <a:blip r:embed="rId4">
            <a:alphaModFix/>
          </a:blip>
          <a:srcRect b="16889" l="11564" r="10276" t="18471"/>
          <a:stretch/>
        </p:blipFill>
        <p:spPr>
          <a:xfrm>
            <a:off x="3956539" y="5967"/>
            <a:ext cx="2901461" cy="808892"/>
          </a:xfrm>
          <a:prstGeom prst="rect">
            <a:avLst/>
          </a:prstGeom>
          <a:noFill/>
          <a:ln>
            <a:noFill/>
          </a:ln>
        </p:spPr>
      </p:pic>
      <p:pic>
        <p:nvPicPr>
          <p:cNvPr id="250" name="Google Shape;250;p27"/>
          <p:cNvPicPr preferRelativeResize="0"/>
          <p:nvPr/>
        </p:nvPicPr>
        <p:blipFill rotWithShape="1">
          <a:blip r:embed="rId5">
            <a:alphaModFix/>
          </a:blip>
          <a:srcRect b="22982" l="20780" r="27811" t="55785"/>
          <a:stretch/>
        </p:blipFill>
        <p:spPr>
          <a:xfrm>
            <a:off x="288743" y="6660106"/>
            <a:ext cx="5453688" cy="1266397"/>
          </a:xfrm>
          <a:prstGeom prst="rect">
            <a:avLst/>
          </a:prstGeom>
          <a:noFill/>
          <a:ln>
            <a:noFill/>
          </a:ln>
        </p:spPr>
      </p:pic>
      <p:pic>
        <p:nvPicPr>
          <p:cNvPr id="251" name="Google Shape;251;p27"/>
          <p:cNvPicPr preferRelativeResize="0"/>
          <p:nvPr/>
        </p:nvPicPr>
        <p:blipFill rotWithShape="1">
          <a:blip r:embed="rId6">
            <a:alphaModFix/>
          </a:blip>
          <a:srcRect b="30783" l="21023" r="35131" t="11754"/>
          <a:stretch/>
        </p:blipFill>
        <p:spPr>
          <a:xfrm>
            <a:off x="572498" y="834700"/>
            <a:ext cx="5655226" cy="3562451"/>
          </a:xfrm>
          <a:prstGeom prst="rect">
            <a:avLst/>
          </a:prstGeom>
          <a:noFill/>
          <a:ln>
            <a:noFill/>
          </a:ln>
        </p:spPr>
      </p:pic>
      <p:pic>
        <p:nvPicPr>
          <p:cNvPr id="252" name="Google Shape;252;p27"/>
          <p:cNvPicPr preferRelativeResize="0"/>
          <p:nvPr/>
        </p:nvPicPr>
        <p:blipFill rotWithShape="1">
          <a:blip r:embed="rId7">
            <a:alphaModFix/>
          </a:blip>
          <a:srcRect b="17909" l="21652" r="30202" t="53731"/>
          <a:stretch/>
        </p:blipFill>
        <p:spPr>
          <a:xfrm>
            <a:off x="642687" y="4431763"/>
            <a:ext cx="5308979" cy="175809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p28"/>
          <p:cNvPicPr preferRelativeResize="0"/>
          <p:nvPr/>
        </p:nvPicPr>
        <p:blipFill rotWithShape="1">
          <a:blip r:embed="rId3">
            <a:alphaModFix/>
          </a:blip>
          <a:srcRect b="0" l="0" r="0" t="0"/>
          <a:stretch/>
        </p:blipFill>
        <p:spPr>
          <a:xfrm>
            <a:off x="3145738" y="34067"/>
            <a:ext cx="3712262" cy="1251392"/>
          </a:xfrm>
          <a:prstGeom prst="rect">
            <a:avLst/>
          </a:prstGeom>
          <a:noFill/>
          <a:ln>
            <a:noFill/>
          </a:ln>
        </p:spPr>
      </p:pic>
      <p:sp>
        <p:nvSpPr>
          <p:cNvPr id="258" name="Google Shape;258;p28"/>
          <p:cNvSpPr txBox="1"/>
          <p:nvPr>
            <p:ph type="ctrTitle"/>
          </p:nvPr>
        </p:nvSpPr>
        <p:spPr>
          <a:xfrm>
            <a:off x="235070" y="659763"/>
            <a:ext cx="6375280" cy="50773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09999"/>
              </a:buClr>
              <a:buSzPts val="2400"/>
              <a:buFont typeface="Book Antiqua"/>
              <a:buNone/>
            </a:pPr>
            <a:r>
              <a:rPr b="1" lang="en-US" sz="2400">
                <a:solidFill>
                  <a:srgbClr val="009999"/>
                </a:solidFill>
                <a:latin typeface="Book Antiqua"/>
                <a:ea typeface="Book Antiqua"/>
                <a:cs typeface="Book Antiqua"/>
                <a:sym typeface="Book Antiqua"/>
              </a:rPr>
              <a:t>Unit Reservation</a:t>
            </a:r>
            <a:endParaRPr b="1" sz="2400">
              <a:solidFill>
                <a:srgbClr val="009999"/>
              </a:solidFill>
              <a:latin typeface="Book Antiqua"/>
              <a:ea typeface="Book Antiqua"/>
              <a:cs typeface="Book Antiqua"/>
              <a:sym typeface="Book Antiqua"/>
            </a:endParaRPr>
          </a:p>
        </p:txBody>
      </p:sp>
      <p:pic>
        <p:nvPicPr>
          <p:cNvPr descr="C:\Users\mktggilmore1\Downloads\EEHC cover page footer.png" id="259" name="Google Shape;259;p28"/>
          <p:cNvPicPr preferRelativeResize="0"/>
          <p:nvPr/>
        </p:nvPicPr>
        <p:blipFill rotWithShape="1">
          <a:blip r:embed="rId4">
            <a:alphaModFix/>
          </a:blip>
          <a:srcRect b="0" l="0" r="0" t="0"/>
          <a:stretch/>
        </p:blipFill>
        <p:spPr>
          <a:xfrm>
            <a:off x="0" y="7342188"/>
            <a:ext cx="6858000" cy="1774732"/>
          </a:xfrm>
          <a:prstGeom prst="rect">
            <a:avLst/>
          </a:prstGeom>
          <a:noFill/>
          <a:ln>
            <a:noFill/>
          </a:ln>
        </p:spPr>
      </p:pic>
      <p:pic>
        <p:nvPicPr>
          <p:cNvPr descr="C:\Users\mktggilmore1\Desktop\Property Coordinators &amp; Online SEllers\materials for online selling\Bank Accounts for Reservation Deposits.jpg" id="260" name="Google Shape;260;p28"/>
          <p:cNvPicPr preferRelativeResize="0"/>
          <p:nvPr/>
        </p:nvPicPr>
        <p:blipFill rotWithShape="1">
          <a:blip r:embed="rId5">
            <a:alphaModFix/>
          </a:blip>
          <a:srcRect b="45213" l="2088" r="1851" t="38106"/>
          <a:stretch/>
        </p:blipFill>
        <p:spPr>
          <a:xfrm>
            <a:off x="205555" y="1790700"/>
            <a:ext cx="6577147" cy="1600200"/>
          </a:xfrm>
          <a:prstGeom prst="rect">
            <a:avLst/>
          </a:prstGeom>
          <a:noFill/>
          <a:ln>
            <a:noFill/>
          </a:ln>
        </p:spPr>
      </p:pic>
      <p:sp>
        <p:nvSpPr>
          <p:cNvPr id="261" name="Google Shape;261;p28"/>
          <p:cNvSpPr txBox="1"/>
          <p:nvPr/>
        </p:nvSpPr>
        <p:spPr>
          <a:xfrm>
            <a:off x="381000" y="1162050"/>
            <a:ext cx="6229350" cy="6463308"/>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You may deposit the reservation payment to any of the following bank accounts:</a:t>
            </a:r>
            <a:endParaRPr/>
          </a:p>
          <a:p>
            <a:pPr indent="-228600" lvl="0" marL="34290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228600" lvl="0" marL="34290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228600" lvl="0" marL="34290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228600" lvl="0" marL="34290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228600" lvl="0" marL="34290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228600" lvl="0" marL="34290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228600" lvl="0" marL="34290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You also have an option to pay through our Online Payment Portal through this link: </a:t>
            </a:r>
            <a:r>
              <a:rPr b="1" lang="en-US" sz="1800" u="sng">
                <a:solidFill>
                  <a:schemeClr val="hlink"/>
                </a:solidFill>
                <a:latin typeface="Calibri"/>
                <a:ea typeface="Calibri"/>
                <a:cs typeface="Calibri"/>
                <a:sym typeface="Calibri"/>
                <a:hlinkClick r:id="rId6"/>
              </a:rPr>
              <a:t>https://realestate.aqwire.io/empireeast</a:t>
            </a:r>
            <a:endParaRPr b="1" sz="1800">
              <a:solidFill>
                <a:schemeClr val="dk1"/>
              </a:solidFill>
              <a:latin typeface="Arial"/>
              <a:ea typeface="Arial"/>
              <a:cs typeface="Arial"/>
              <a:sym typeface="Arial"/>
            </a:endParaRPr>
          </a:p>
          <a:p>
            <a:pPr indent="-228600" lvl="0" marL="34290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Submit the following documentary requirements:</a:t>
            </a:r>
            <a:endParaRPr/>
          </a:p>
          <a:p>
            <a:pPr indent="-342900" lvl="1" marL="80010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Signed digital copy of Request for Reservation and Offer to Purchase (RROP) and Payment Mode Confirmation (PMC).  Your salesperson shall be sending digital copy through your email.</a:t>
            </a:r>
            <a:endParaRPr/>
          </a:p>
          <a:p>
            <a:pPr indent="-342900" lvl="1" marL="80010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Scanned copy of two (2) valid IDs</a:t>
            </a:r>
            <a:endParaRPr/>
          </a:p>
          <a:p>
            <a:pPr indent="-342900" lvl="1" marL="80010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Scanned copy of Proof of billing</a:t>
            </a:r>
            <a:endParaRPr/>
          </a:p>
          <a:p>
            <a:pPr indent="-342900" lvl="1" marL="80010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Scanned copy of Signed Computation sheet</a:t>
            </a:r>
            <a:endParaRPr/>
          </a:p>
          <a:p>
            <a:pPr indent="-228600" lvl="1" marL="800100" marR="0" rtl="0" algn="l">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228600" lvl="0" marL="34290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descr="C:\Users\mktggilmore1\Desktop\Property Coordinators &amp; Online SEllers\materials for online selling\EELHI project portfolio.jpg" id="266" name="Google Shape;266;p29"/>
          <p:cNvPicPr preferRelativeResize="0"/>
          <p:nvPr/>
        </p:nvPicPr>
        <p:blipFill rotWithShape="1">
          <a:blip r:embed="rId3">
            <a:alphaModFix/>
          </a:blip>
          <a:srcRect b="12880" l="0" r="0" t="0"/>
          <a:stretch/>
        </p:blipFill>
        <p:spPr>
          <a:xfrm>
            <a:off x="0" y="0"/>
            <a:ext cx="6858000" cy="7734300"/>
          </a:xfrm>
          <a:prstGeom prst="rect">
            <a:avLst/>
          </a:prstGeom>
          <a:noFill/>
          <a:ln>
            <a:noFill/>
          </a:ln>
        </p:spPr>
      </p:pic>
      <p:pic>
        <p:nvPicPr>
          <p:cNvPr descr="C:\Users\mktggilmore1\Downloads\EEHC cover page footer.png" id="267" name="Google Shape;267;p29"/>
          <p:cNvPicPr preferRelativeResize="0"/>
          <p:nvPr/>
        </p:nvPicPr>
        <p:blipFill rotWithShape="1">
          <a:blip r:embed="rId4">
            <a:alphaModFix/>
          </a:blip>
          <a:srcRect b="0" l="0" r="0" t="0"/>
          <a:stretch/>
        </p:blipFill>
        <p:spPr>
          <a:xfrm>
            <a:off x="0" y="7342188"/>
            <a:ext cx="6858000" cy="177473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id="91" name="Google Shape;91;p14"/>
          <p:cNvPicPr preferRelativeResize="0"/>
          <p:nvPr/>
        </p:nvPicPr>
        <p:blipFill rotWithShape="1">
          <a:blip r:embed="rId3">
            <a:alphaModFix/>
          </a:blip>
          <a:srcRect b="0" l="0" r="0" t="0"/>
          <a:stretch/>
        </p:blipFill>
        <p:spPr>
          <a:xfrm>
            <a:off x="0" y="2317779"/>
            <a:ext cx="6858000" cy="5592174"/>
          </a:xfrm>
          <a:prstGeom prst="rect">
            <a:avLst/>
          </a:prstGeom>
          <a:noFill/>
          <a:ln>
            <a:noFill/>
          </a:ln>
        </p:spPr>
      </p:pic>
      <p:pic>
        <p:nvPicPr>
          <p:cNvPr id="92" name="Google Shape;92;p14"/>
          <p:cNvPicPr preferRelativeResize="0"/>
          <p:nvPr/>
        </p:nvPicPr>
        <p:blipFill rotWithShape="1">
          <a:blip r:embed="rId4">
            <a:alphaModFix/>
          </a:blip>
          <a:srcRect b="0" l="0" r="0" t="0"/>
          <a:stretch/>
        </p:blipFill>
        <p:spPr>
          <a:xfrm>
            <a:off x="1418535" y="226611"/>
            <a:ext cx="4020927" cy="1373718"/>
          </a:xfrm>
          <a:prstGeom prst="rect">
            <a:avLst/>
          </a:prstGeom>
          <a:noFill/>
          <a:ln>
            <a:noFill/>
          </a:ln>
        </p:spPr>
      </p:pic>
      <p:sp>
        <p:nvSpPr>
          <p:cNvPr id="93" name="Google Shape;93;p14"/>
          <p:cNvSpPr txBox="1"/>
          <p:nvPr>
            <p:ph type="ctrTitle"/>
          </p:nvPr>
        </p:nvSpPr>
        <p:spPr>
          <a:xfrm>
            <a:off x="-1202156" y="1468965"/>
            <a:ext cx="5829301" cy="847165"/>
          </a:xfrm>
          <a:prstGeom prst="rect">
            <a:avLst/>
          </a:prstGeom>
          <a:noFill/>
          <a:ln>
            <a:noFill/>
          </a:ln>
        </p:spPr>
        <p:txBody>
          <a:bodyPr anchorCtr="0" anchor="b" bIns="45700" lIns="91425" spcFirstLastPara="1" rIns="91425" wrap="square" tIns="45700">
            <a:normAutofit/>
          </a:bodyPr>
          <a:lstStyle/>
          <a:p>
            <a:pPr indent="0" lvl="0" marL="0" rtl="0" algn="ctr">
              <a:lnSpc>
                <a:spcPct val="100000"/>
              </a:lnSpc>
              <a:spcBef>
                <a:spcPts val="0"/>
              </a:spcBef>
              <a:spcAft>
                <a:spcPts val="0"/>
              </a:spcAft>
              <a:buClr>
                <a:srgbClr val="009999"/>
              </a:buClr>
              <a:buSzPts val="2400"/>
              <a:buFont typeface="Book Antiqua"/>
              <a:buNone/>
            </a:pPr>
            <a:r>
              <a:rPr b="1" lang="en-US" sz="2400">
                <a:solidFill>
                  <a:srgbClr val="009999"/>
                </a:solidFill>
                <a:latin typeface="Book Antiqua"/>
                <a:ea typeface="Book Antiqua"/>
                <a:cs typeface="Book Antiqua"/>
                <a:sym typeface="Book Antiqua"/>
              </a:rPr>
              <a:t>LOCATION MAP</a:t>
            </a:r>
            <a:endParaRPr b="1" sz="2400">
              <a:solidFill>
                <a:srgbClr val="009999"/>
              </a:solidFill>
              <a:latin typeface="Book Antiqua"/>
              <a:ea typeface="Book Antiqua"/>
              <a:cs typeface="Book Antiqua"/>
              <a:sym typeface="Book Antiqua"/>
            </a:endParaRPr>
          </a:p>
        </p:txBody>
      </p:sp>
      <p:sp>
        <p:nvSpPr>
          <p:cNvPr id="94" name="Google Shape;94;p14"/>
          <p:cNvSpPr txBox="1"/>
          <p:nvPr>
            <p:ph idx="1" type="subTitle"/>
          </p:nvPr>
        </p:nvSpPr>
        <p:spPr>
          <a:xfrm>
            <a:off x="642687" y="2774435"/>
            <a:ext cx="5829300" cy="4294586"/>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1400"/>
              <a:buNone/>
            </a:pPr>
            <a:r>
              <a:rPr lang="en-US" sz="1400"/>
              <a:t>	</a:t>
            </a:r>
            <a:endParaRPr sz="1400"/>
          </a:p>
        </p:txBody>
      </p:sp>
      <p:sp>
        <p:nvSpPr>
          <p:cNvPr id="95" name="Google Shape;95;p14"/>
          <p:cNvSpPr txBox="1"/>
          <p:nvPr/>
        </p:nvSpPr>
        <p:spPr>
          <a:xfrm>
            <a:off x="4427622" y="6209817"/>
            <a:ext cx="2381248" cy="85920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C:\Users\mktggilmore1\Downloads\EEHC cover page footer.png" id="96" name="Google Shape;96;p14"/>
          <p:cNvPicPr preferRelativeResize="0"/>
          <p:nvPr/>
        </p:nvPicPr>
        <p:blipFill rotWithShape="1">
          <a:blip r:embed="rId5">
            <a:alphaModFix/>
          </a:blip>
          <a:srcRect b="0" l="0" r="0" t="0"/>
          <a:stretch/>
        </p:blipFill>
        <p:spPr>
          <a:xfrm>
            <a:off x="0" y="7342188"/>
            <a:ext cx="6858000" cy="1774732"/>
          </a:xfrm>
          <a:prstGeom prst="rect">
            <a:avLst/>
          </a:prstGeom>
          <a:noFill/>
          <a:ln>
            <a:noFill/>
          </a:ln>
        </p:spPr>
      </p:pic>
      <p:sp>
        <p:nvSpPr>
          <p:cNvPr id="97" name="Google Shape;97;p14"/>
          <p:cNvSpPr txBox="1"/>
          <p:nvPr/>
        </p:nvSpPr>
        <p:spPr>
          <a:xfrm>
            <a:off x="-76200" y="8867001"/>
            <a:ext cx="4876800"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
                <a:solidFill>
                  <a:schemeClr val="lt1"/>
                </a:solidFill>
                <a:latin typeface="Calibri"/>
                <a:ea typeface="Calibri"/>
                <a:cs typeface="Calibri"/>
                <a:sym typeface="Calibri"/>
              </a:rPr>
              <a:t>Details are subject to change without prior notice.  As of May 2020.</a:t>
            </a:r>
            <a:endParaRPr sz="800">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id="102" name="Google Shape;102;p15"/>
          <p:cNvPicPr preferRelativeResize="0"/>
          <p:nvPr/>
        </p:nvPicPr>
        <p:blipFill rotWithShape="1">
          <a:blip r:embed="rId3">
            <a:alphaModFix/>
          </a:blip>
          <a:srcRect b="0" l="0" r="0" t="0"/>
          <a:stretch/>
        </p:blipFill>
        <p:spPr>
          <a:xfrm>
            <a:off x="1418535" y="226611"/>
            <a:ext cx="4020927" cy="1373718"/>
          </a:xfrm>
          <a:prstGeom prst="rect">
            <a:avLst/>
          </a:prstGeom>
          <a:noFill/>
          <a:ln>
            <a:noFill/>
          </a:ln>
        </p:spPr>
      </p:pic>
      <p:sp>
        <p:nvSpPr>
          <p:cNvPr id="103" name="Google Shape;103;p15"/>
          <p:cNvSpPr txBox="1"/>
          <p:nvPr>
            <p:ph idx="1" type="subTitle"/>
          </p:nvPr>
        </p:nvSpPr>
        <p:spPr>
          <a:xfrm>
            <a:off x="642687" y="2774435"/>
            <a:ext cx="5829300" cy="4294586"/>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1400"/>
              <a:buNone/>
            </a:pPr>
            <a:r>
              <a:rPr lang="en-US" sz="1400"/>
              <a:t>	</a:t>
            </a:r>
            <a:endParaRPr sz="1400"/>
          </a:p>
        </p:txBody>
      </p:sp>
      <p:sp>
        <p:nvSpPr>
          <p:cNvPr id="104" name="Google Shape;104;p15"/>
          <p:cNvSpPr txBox="1"/>
          <p:nvPr/>
        </p:nvSpPr>
        <p:spPr>
          <a:xfrm>
            <a:off x="4427622" y="6209817"/>
            <a:ext cx="2381248" cy="85920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05" name="Google Shape;105;p15"/>
          <p:cNvPicPr preferRelativeResize="0"/>
          <p:nvPr/>
        </p:nvPicPr>
        <p:blipFill rotWithShape="1">
          <a:blip r:embed="rId4">
            <a:alphaModFix/>
          </a:blip>
          <a:srcRect b="0" l="24214" r="0" t="0"/>
          <a:stretch/>
        </p:blipFill>
        <p:spPr>
          <a:xfrm>
            <a:off x="0" y="1132113"/>
            <a:ext cx="5439462" cy="8355048"/>
          </a:xfrm>
          <a:prstGeom prst="rect">
            <a:avLst/>
          </a:prstGeom>
          <a:noFill/>
          <a:ln>
            <a:noFill/>
          </a:ln>
        </p:spPr>
      </p:pic>
      <p:sp>
        <p:nvSpPr>
          <p:cNvPr id="106" name="Google Shape;106;p15"/>
          <p:cNvSpPr txBox="1"/>
          <p:nvPr/>
        </p:nvSpPr>
        <p:spPr>
          <a:xfrm>
            <a:off x="4141537" y="2051087"/>
            <a:ext cx="2844800"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A26C00"/>
                </a:solidFill>
                <a:latin typeface="Book Antiqua"/>
                <a:ea typeface="Book Antiqua"/>
                <a:cs typeface="Book Antiqua"/>
                <a:sym typeface="Book Antiqua"/>
              </a:rPr>
              <a:t>Highland Residences</a:t>
            </a:r>
            <a:endParaRPr/>
          </a:p>
        </p:txBody>
      </p:sp>
      <p:sp>
        <p:nvSpPr>
          <p:cNvPr id="107" name="Google Shape;107;p15"/>
          <p:cNvSpPr txBox="1"/>
          <p:nvPr/>
        </p:nvSpPr>
        <p:spPr>
          <a:xfrm>
            <a:off x="4598737" y="3190530"/>
            <a:ext cx="1930400" cy="34163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3F3F3F"/>
                </a:solidFill>
                <a:latin typeface="Calibri"/>
                <a:ea typeface="Calibri"/>
                <a:cs typeface="Calibri"/>
                <a:sym typeface="Calibri"/>
              </a:rPr>
              <a:t>A community of 37 high-rise towers carefully designed to preserve privacy, safety, and luxury, Highland Residences await and fulfill aspiring homeowners’ dreams of the high life.</a:t>
            </a:r>
            <a:endParaRPr sz="1800">
              <a:solidFill>
                <a:srgbClr val="3F3F3F"/>
              </a:solidFill>
              <a:latin typeface="Calibri"/>
              <a:ea typeface="Calibri"/>
              <a:cs typeface="Calibri"/>
              <a:sym typeface="Calibri"/>
            </a:endParaRPr>
          </a:p>
        </p:txBody>
      </p:sp>
      <p:pic>
        <p:nvPicPr>
          <p:cNvPr descr="C:\Users\mktggilmore1\Downloads\EEHC cover page footer.png" id="108" name="Google Shape;108;p15"/>
          <p:cNvPicPr preferRelativeResize="0"/>
          <p:nvPr/>
        </p:nvPicPr>
        <p:blipFill rotWithShape="1">
          <a:blip r:embed="rId5">
            <a:alphaModFix/>
          </a:blip>
          <a:srcRect b="0" l="0" r="0" t="0"/>
          <a:stretch/>
        </p:blipFill>
        <p:spPr>
          <a:xfrm>
            <a:off x="0" y="7342188"/>
            <a:ext cx="6858000" cy="1774732"/>
          </a:xfrm>
          <a:prstGeom prst="rect">
            <a:avLst/>
          </a:prstGeom>
          <a:noFill/>
          <a:ln>
            <a:noFill/>
          </a:ln>
        </p:spPr>
      </p:pic>
      <p:sp>
        <p:nvSpPr>
          <p:cNvPr id="109" name="Google Shape;109;p15"/>
          <p:cNvSpPr txBox="1"/>
          <p:nvPr/>
        </p:nvSpPr>
        <p:spPr>
          <a:xfrm>
            <a:off x="-76200" y="8867001"/>
            <a:ext cx="4876800"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
                <a:solidFill>
                  <a:schemeClr val="lt1"/>
                </a:solidFill>
                <a:latin typeface="Calibri"/>
                <a:ea typeface="Calibri"/>
                <a:cs typeface="Calibri"/>
                <a:sym typeface="Calibri"/>
              </a:rPr>
              <a:t>Details are subject to change without prior notice.  As of May 2020.</a:t>
            </a:r>
            <a:endParaRPr sz="800">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descr="C:\Users\mktggilmore1\Downloads\20200220 PERSPECTIVES 4 PNG.png" id="114" name="Google Shape;114;p16"/>
          <p:cNvPicPr preferRelativeResize="0"/>
          <p:nvPr/>
        </p:nvPicPr>
        <p:blipFill rotWithShape="1">
          <a:blip r:embed="rId3">
            <a:alphaModFix/>
          </a:blip>
          <a:srcRect b="7988" l="0" r="7075" t="0"/>
          <a:stretch/>
        </p:blipFill>
        <p:spPr>
          <a:xfrm>
            <a:off x="1" y="5323785"/>
            <a:ext cx="6858000" cy="3820215"/>
          </a:xfrm>
          <a:prstGeom prst="rect">
            <a:avLst/>
          </a:prstGeom>
          <a:noFill/>
          <a:ln>
            <a:noFill/>
          </a:ln>
        </p:spPr>
      </p:pic>
      <p:pic>
        <p:nvPicPr>
          <p:cNvPr id="115" name="Google Shape;115;p16"/>
          <p:cNvPicPr preferRelativeResize="0"/>
          <p:nvPr/>
        </p:nvPicPr>
        <p:blipFill rotWithShape="1">
          <a:blip r:embed="rId4">
            <a:alphaModFix/>
          </a:blip>
          <a:srcRect b="0" l="0" r="0" t="0"/>
          <a:stretch/>
        </p:blipFill>
        <p:spPr>
          <a:xfrm>
            <a:off x="1418535" y="226611"/>
            <a:ext cx="4020927" cy="1373718"/>
          </a:xfrm>
          <a:prstGeom prst="rect">
            <a:avLst/>
          </a:prstGeom>
          <a:noFill/>
          <a:ln>
            <a:noFill/>
          </a:ln>
        </p:spPr>
      </p:pic>
      <p:sp>
        <p:nvSpPr>
          <p:cNvPr id="116" name="Google Shape;116;p16"/>
          <p:cNvSpPr txBox="1"/>
          <p:nvPr>
            <p:ph idx="1" type="subTitle"/>
          </p:nvPr>
        </p:nvSpPr>
        <p:spPr>
          <a:xfrm>
            <a:off x="642687" y="2774435"/>
            <a:ext cx="5829300" cy="4294586"/>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1400"/>
              <a:buNone/>
            </a:pPr>
            <a:r>
              <a:rPr lang="en-US" sz="1400"/>
              <a:t>	</a:t>
            </a:r>
            <a:endParaRPr sz="1400"/>
          </a:p>
        </p:txBody>
      </p:sp>
      <p:sp>
        <p:nvSpPr>
          <p:cNvPr id="117" name="Google Shape;117;p16"/>
          <p:cNvSpPr txBox="1"/>
          <p:nvPr/>
        </p:nvSpPr>
        <p:spPr>
          <a:xfrm>
            <a:off x="4427622" y="6209817"/>
            <a:ext cx="2381248" cy="85920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 name="Google Shape;118;p16"/>
          <p:cNvSpPr txBox="1"/>
          <p:nvPr/>
        </p:nvSpPr>
        <p:spPr>
          <a:xfrm>
            <a:off x="0" y="1396236"/>
            <a:ext cx="680887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rgbClr val="A26C00"/>
                </a:solidFill>
                <a:latin typeface="Book Antiqua"/>
                <a:ea typeface="Book Antiqua"/>
                <a:cs typeface="Book Antiqua"/>
                <a:sym typeface="Book Antiqua"/>
              </a:rPr>
              <a:t>Mindful Planning</a:t>
            </a:r>
            <a:endParaRPr sz="2000">
              <a:solidFill>
                <a:srgbClr val="A26C00"/>
              </a:solidFill>
              <a:latin typeface="Book Antiqua"/>
              <a:ea typeface="Book Antiqua"/>
              <a:cs typeface="Book Antiqua"/>
              <a:sym typeface="Book Antiqua"/>
            </a:endParaRPr>
          </a:p>
        </p:txBody>
      </p:sp>
      <p:sp>
        <p:nvSpPr>
          <p:cNvPr id="119" name="Google Shape;119;p16"/>
          <p:cNvSpPr txBox="1"/>
          <p:nvPr/>
        </p:nvSpPr>
        <p:spPr>
          <a:xfrm>
            <a:off x="246743" y="1969346"/>
            <a:ext cx="6225244" cy="156966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600">
                <a:solidFill>
                  <a:schemeClr val="dk1"/>
                </a:solidFill>
                <a:latin typeface="Calibri"/>
                <a:ea typeface="Calibri"/>
                <a:cs typeface="Calibri"/>
                <a:sym typeface="Calibri"/>
              </a:rPr>
              <a:t>Each floor of every tower offers a defined number of units in various sizes to preserve privacy.  Residents could choose from 21.38 square meters to 46.50 square meters of living spaces, ranging from studio to </a:t>
            </a:r>
            <a:endParaRPr/>
          </a:p>
          <a:p>
            <a:pPr indent="0" lvl="0" marL="0" marR="0" rtl="0" algn="ctr">
              <a:lnSpc>
                <a:spcPct val="150000"/>
              </a:lnSpc>
              <a:spcBef>
                <a:spcPts val="0"/>
              </a:spcBef>
              <a:spcAft>
                <a:spcPts val="0"/>
              </a:spcAft>
              <a:buNone/>
            </a:pPr>
            <a:r>
              <a:rPr lang="en-US" sz="1600">
                <a:solidFill>
                  <a:schemeClr val="dk1"/>
                </a:solidFill>
                <a:latin typeface="Calibri"/>
                <a:ea typeface="Calibri"/>
                <a:cs typeface="Calibri"/>
                <a:sym typeface="Calibri"/>
              </a:rPr>
              <a:t>2-bedroom units, whichever fits their lifestyles.</a:t>
            </a:r>
            <a:endParaRPr sz="1600">
              <a:solidFill>
                <a:schemeClr val="dk1"/>
              </a:solidFill>
              <a:latin typeface="Calibri"/>
              <a:ea typeface="Calibri"/>
              <a:cs typeface="Calibri"/>
              <a:sym typeface="Calibri"/>
            </a:endParaRPr>
          </a:p>
        </p:txBody>
      </p:sp>
      <p:sp>
        <p:nvSpPr>
          <p:cNvPr id="120" name="Google Shape;120;p16"/>
          <p:cNvSpPr txBox="1"/>
          <p:nvPr/>
        </p:nvSpPr>
        <p:spPr>
          <a:xfrm>
            <a:off x="-76200" y="8867001"/>
            <a:ext cx="4876800"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
                <a:solidFill>
                  <a:schemeClr val="lt1"/>
                </a:solidFill>
                <a:latin typeface="Calibri"/>
                <a:ea typeface="Calibri"/>
                <a:cs typeface="Calibri"/>
                <a:sym typeface="Calibri"/>
              </a:rPr>
              <a:t>Details are subject to change without prior notice.  As of May 2020.</a:t>
            </a:r>
            <a:endParaRPr sz="800">
              <a:solidFill>
                <a:schemeClr val="lt1"/>
              </a:solidFill>
              <a:latin typeface="Calibri"/>
              <a:ea typeface="Calibri"/>
              <a:cs typeface="Calibri"/>
              <a:sym typeface="Calibri"/>
            </a:endParaRPr>
          </a:p>
        </p:txBody>
      </p:sp>
      <p:pic>
        <p:nvPicPr>
          <p:cNvPr id="121" name="Google Shape;121;p16"/>
          <p:cNvPicPr preferRelativeResize="0"/>
          <p:nvPr/>
        </p:nvPicPr>
        <p:blipFill rotWithShape="1">
          <a:blip r:embed="rId5">
            <a:alphaModFix/>
          </a:blip>
          <a:srcRect b="11622" l="1575" r="19515" t="50220"/>
          <a:stretch/>
        </p:blipFill>
        <p:spPr>
          <a:xfrm>
            <a:off x="278827" y="3617430"/>
            <a:ext cx="6442815" cy="175164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17"/>
          <p:cNvPicPr preferRelativeResize="0"/>
          <p:nvPr/>
        </p:nvPicPr>
        <p:blipFill rotWithShape="1">
          <a:blip r:embed="rId3">
            <a:alphaModFix/>
          </a:blip>
          <a:srcRect b="0" l="0" r="0" t="0"/>
          <a:stretch/>
        </p:blipFill>
        <p:spPr>
          <a:xfrm>
            <a:off x="265177" y="1892597"/>
            <a:ext cx="6048746" cy="5956960"/>
          </a:xfrm>
          <a:prstGeom prst="rect">
            <a:avLst/>
          </a:prstGeom>
          <a:noFill/>
          <a:ln>
            <a:noFill/>
          </a:ln>
        </p:spPr>
      </p:pic>
      <p:pic>
        <p:nvPicPr>
          <p:cNvPr id="127" name="Google Shape;127;p17"/>
          <p:cNvPicPr preferRelativeResize="0"/>
          <p:nvPr/>
        </p:nvPicPr>
        <p:blipFill rotWithShape="1">
          <a:blip r:embed="rId4">
            <a:alphaModFix/>
          </a:blip>
          <a:srcRect b="0" l="0" r="0" t="0"/>
          <a:stretch/>
        </p:blipFill>
        <p:spPr>
          <a:xfrm>
            <a:off x="1418535" y="5385"/>
            <a:ext cx="4020927" cy="1373718"/>
          </a:xfrm>
          <a:prstGeom prst="rect">
            <a:avLst/>
          </a:prstGeom>
          <a:noFill/>
          <a:ln>
            <a:noFill/>
          </a:ln>
        </p:spPr>
      </p:pic>
      <p:sp>
        <p:nvSpPr>
          <p:cNvPr id="128" name="Google Shape;128;p17"/>
          <p:cNvSpPr txBox="1"/>
          <p:nvPr>
            <p:ph type="ctrTitle"/>
          </p:nvPr>
        </p:nvSpPr>
        <p:spPr>
          <a:xfrm>
            <a:off x="-791450" y="956606"/>
            <a:ext cx="5829301" cy="847165"/>
          </a:xfrm>
          <a:prstGeom prst="rect">
            <a:avLst/>
          </a:prstGeom>
          <a:noFill/>
          <a:ln>
            <a:noFill/>
          </a:ln>
        </p:spPr>
        <p:txBody>
          <a:bodyPr anchorCtr="0" anchor="b" bIns="45700" lIns="91425" spcFirstLastPara="1" rIns="91425" wrap="square" tIns="45700">
            <a:normAutofit/>
          </a:bodyPr>
          <a:lstStyle/>
          <a:p>
            <a:pPr indent="0" lvl="0" marL="0" rtl="0" algn="ctr">
              <a:lnSpc>
                <a:spcPct val="100000"/>
              </a:lnSpc>
              <a:spcBef>
                <a:spcPts val="0"/>
              </a:spcBef>
              <a:spcAft>
                <a:spcPts val="0"/>
              </a:spcAft>
              <a:buClr>
                <a:srgbClr val="009999"/>
              </a:buClr>
              <a:buSzPts val="2000"/>
              <a:buFont typeface="Book Antiqua"/>
              <a:buNone/>
            </a:pPr>
            <a:r>
              <a:rPr b="1" lang="en-US" sz="2000">
                <a:solidFill>
                  <a:srgbClr val="009999"/>
                </a:solidFill>
                <a:latin typeface="Book Antiqua"/>
                <a:ea typeface="Book Antiqua"/>
                <a:cs typeface="Book Antiqua"/>
                <a:sym typeface="Book Antiqua"/>
              </a:rPr>
              <a:t>SITE DEVELOPMENT PLAN</a:t>
            </a:r>
            <a:endParaRPr b="1" sz="2000">
              <a:solidFill>
                <a:srgbClr val="009999"/>
              </a:solidFill>
              <a:latin typeface="Book Antiqua"/>
              <a:ea typeface="Book Antiqua"/>
              <a:cs typeface="Book Antiqua"/>
              <a:sym typeface="Book Antiqua"/>
            </a:endParaRPr>
          </a:p>
        </p:txBody>
      </p:sp>
      <p:sp>
        <p:nvSpPr>
          <p:cNvPr id="129" name="Google Shape;129;p17"/>
          <p:cNvSpPr txBox="1"/>
          <p:nvPr>
            <p:ph idx="1" type="subTitle"/>
          </p:nvPr>
        </p:nvSpPr>
        <p:spPr>
          <a:xfrm>
            <a:off x="642687" y="2774435"/>
            <a:ext cx="5829300" cy="4294586"/>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1400"/>
              <a:buNone/>
            </a:pPr>
            <a:r>
              <a:rPr lang="en-US" sz="1400"/>
              <a:t>	</a:t>
            </a:r>
            <a:endParaRPr sz="1400"/>
          </a:p>
        </p:txBody>
      </p:sp>
      <p:sp>
        <p:nvSpPr>
          <p:cNvPr id="130" name="Google Shape;130;p17"/>
          <p:cNvSpPr txBox="1"/>
          <p:nvPr/>
        </p:nvSpPr>
        <p:spPr>
          <a:xfrm>
            <a:off x="4427622" y="6209817"/>
            <a:ext cx="2381248" cy="85920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C:\Users\mktggilmore1\Downloads\EEHC cover page footer.png" id="131" name="Google Shape;131;p17"/>
          <p:cNvPicPr preferRelativeResize="0"/>
          <p:nvPr/>
        </p:nvPicPr>
        <p:blipFill rotWithShape="1">
          <a:blip r:embed="rId5">
            <a:alphaModFix/>
          </a:blip>
          <a:srcRect b="0" l="0" r="0" t="0"/>
          <a:stretch/>
        </p:blipFill>
        <p:spPr>
          <a:xfrm>
            <a:off x="0" y="7342188"/>
            <a:ext cx="6858000" cy="1774732"/>
          </a:xfrm>
          <a:prstGeom prst="rect">
            <a:avLst/>
          </a:prstGeom>
          <a:noFill/>
          <a:ln>
            <a:noFill/>
          </a:ln>
        </p:spPr>
      </p:pic>
      <p:sp>
        <p:nvSpPr>
          <p:cNvPr id="132" name="Google Shape;132;p17"/>
          <p:cNvSpPr txBox="1"/>
          <p:nvPr/>
        </p:nvSpPr>
        <p:spPr>
          <a:xfrm>
            <a:off x="-76200" y="8867001"/>
            <a:ext cx="4876800"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
                <a:solidFill>
                  <a:schemeClr val="lt1"/>
                </a:solidFill>
                <a:latin typeface="Calibri"/>
                <a:ea typeface="Calibri"/>
                <a:cs typeface="Calibri"/>
                <a:sym typeface="Calibri"/>
              </a:rPr>
              <a:t>Details are subject to change without prior notice.  As of May 2020.</a:t>
            </a:r>
            <a:endParaRPr sz="800">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18"/>
          <p:cNvPicPr preferRelativeResize="0"/>
          <p:nvPr/>
        </p:nvPicPr>
        <p:blipFill rotWithShape="1">
          <a:blip r:embed="rId3">
            <a:alphaModFix/>
          </a:blip>
          <a:srcRect b="0" l="0" r="0" t="0"/>
          <a:stretch/>
        </p:blipFill>
        <p:spPr>
          <a:xfrm>
            <a:off x="1418535" y="226611"/>
            <a:ext cx="4020927" cy="1373718"/>
          </a:xfrm>
          <a:prstGeom prst="rect">
            <a:avLst/>
          </a:prstGeom>
          <a:noFill/>
          <a:ln>
            <a:noFill/>
          </a:ln>
        </p:spPr>
      </p:pic>
      <p:sp>
        <p:nvSpPr>
          <p:cNvPr id="138" name="Google Shape;138;p18"/>
          <p:cNvSpPr txBox="1"/>
          <p:nvPr>
            <p:ph type="ctrTitle"/>
          </p:nvPr>
        </p:nvSpPr>
        <p:spPr>
          <a:xfrm>
            <a:off x="514346" y="1763799"/>
            <a:ext cx="5829301" cy="847165"/>
          </a:xfrm>
          <a:prstGeom prst="rect">
            <a:avLst/>
          </a:prstGeom>
          <a:noFill/>
          <a:ln>
            <a:noFill/>
          </a:ln>
        </p:spPr>
        <p:txBody>
          <a:bodyPr anchorCtr="0" anchor="b" bIns="45700" lIns="91425" spcFirstLastPara="1" rIns="91425" wrap="square" tIns="45700">
            <a:normAutofit/>
          </a:bodyPr>
          <a:lstStyle/>
          <a:p>
            <a:pPr indent="0" lvl="0" marL="0" rtl="0" algn="ctr">
              <a:lnSpc>
                <a:spcPct val="100000"/>
              </a:lnSpc>
              <a:spcBef>
                <a:spcPts val="0"/>
              </a:spcBef>
              <a:spcAft>
                <a:spcPts val="0"/>
              </a:spcAft>
              <a:buClr>
                <a:srgbClr val="009999"/>
              </a:buClr>
              <a:buSzPts val="2400"/>
              <a:buFont typeface="Book Antiqua"/>
              <a:buNone/>
            </a:pPr>
            <a:r>
              <a:rPr b="1" lang="en-US" sz="2400">
                <a:solidFill>
                  <a:srgbClr val="009999"/>
                </a:solidFill>
                <a:latin typeface="Book Antiqua"/>
                <a:ea typeface="Book Antiqua"/>
                <a:cs typeface="Book Antiqua"/>
                <a:sym typeface="Book Antiqua"/>
              </a:rPr>
              <a:t>ARCADIA</a:t>
            </a:r>
            <a:br>
              <a:rPr b="1" lang="en-US" sz="2400">
                <a:solidFill>
                  <a:srgbClr val="009999"/>
                </a:solidFill>
                <a:latin typeface="Book Antiqua"/>
                <a:ea typeface="Book Antiqua"/>
                <a:cs typeface="Book Antiqua"/>
                <a:sym typeface="Book Antiqua"/>
              </a:rPr>
            </a:br>
            <a:r>
              <a:rPr b="1" lang="en-US" sz="1800">
                <a:solidFill>
                  <a:srgbClr val="009999"/>
                </a:solidFill>
                <a:latin typeface="Book Antiqua"/>
                <a:ea typeface="Book Antiqua"/>
                <a:cs typeface="Book Antiqua"/>
                <a:sym typeface="Book Antiqua"/>
              </a:rPr>
              <a:t>SITE DEVELOPMENT PLAN</a:t>
            </a:r>
            <a:endParaRPr b="1" sz="1800">
              <a:solidFill>
                <a:srgbClr val="009999"/>
              </a:solidFill>
              <a:latin typeface="Book Antiqua"/>
              <a:ea typeface="Book Antiqua"/>
              <a:cs typeface="Book Antiqua"/>
              <a:sym typeface="Book Antiqua"/>
            </a:endParaRPr>
          </a:p>
        </p:txBody>
      </p:sp>
      <p:pic>
        <p:nvPicPr>
          <p:cNvPr descr="C:\Users\mktggilmore1\Downloads\EEHC cover page footer.png" id="139" name="Google Shape;139;p18"/>
          <p:cNvPicPr preferRelativeResize="0"/>
          <p:nvPr/>
        </p:nvPicPr>
        <p:blipFill rotWithShape="1">
          <a:blip r:embed="rId4">
            <a:alphaModFix/>
          </a:blip>
          <a:srcRect b="0" l="0" r="0" t="0"/>
          <a:stretch/>
        </p:blipFill>
        <p:spPr>
          <a:xfrm>
            <a:off x="0" y="7342188"/>
            <a:ext cx="6858000" cy="1774732"/>
          </a:xfrm>
          <a:prstGeom prst="rect">
            <a:avLst/>
          </a:prstGeom>
          <a:noFill/>
          <a:ln>
            <a:noFill/>
          </a:ln>
        </p:spPr>
      </p:pic>
      <p:pic>
        <p:nvPicPr>
          <p:cNvPr id="140" name="Google Shape;140;p18"/>
          <p:cNvPicPr preferRelativeResize="0"/>
          <p:nvPr/>
        </p:nvPicPr>
        <p:blipFill rotWithShape="1">
          <a:blip r:embed="rId5">
            <a:alphaModFix/>
          </a:blip>
          <a:srcRect b="10130" l="25324" r="23543" t="19612"/>
          <a:stretch/>
        </p:blipFill>
        <p:spPr>
          <a:xfrm>
            <a:off x="167310" y="2680146"/>
            <a:ext cx="6469973" cy="4998131"/>
          </a:xfrm>
          <a:prstGeom prst="rect">
            <a:avLst/>
          </a:prstGeom>
          <a:noFill/>
          <a:ln>
            <a:noFill/>
          </a:ln>
        </p:spPr>
      </p:pic>
      <p:sp>
        <p:nvSpPr>
          <p:cNvPr id="141" name="Google Shape;141;p18"/>
          <p:cNvSpPr txBox="1"/>
          <p:nvPr/>
        </p:nvSpPr>
        <p:spPr>
          <a:xfrm>
            <a:off x="-76200" y="8867001"/>
            <a:ext cx="4876800"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
                <a:solidFill>
                  <a:schemeClr val="lt1"/>
                </a:solidFill>
                <a:latin typeface="Calibri"/>
                <a:ea typeface="Calibri"/>
                <a:cs typeface="Calibri"/>
                <a:sym typeface="Calibri"/>
              </a:rPr>
              <a:t>Details are subject to change without prior notice.  As of May 2020.</a:t>
            </a:r>
            <a:endParaRPr sz="800">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19"/>
          <p:cNvPicPr preferRelativeResize="0"/>
          <p:nvPr/>
        </p:nvPicPr>
        <p:blipFill rotWithShape="1">
          <a:blip r:embed="rId3">
            <a:alphaModFix/>
          </a:blip>
          <a:srcRect b="0" l="0" r="0" t="0"/>
          <a:stretch/>
        </p:blipFill>
        <p:spPr>
          <a:xfrm>
            <a:off x="1418535" y="226611"/>
            <a:ext cx="4020927" cy="1373718"/>
          </a:xfrm>
          <a:prstGeom prst="rect">
            <a:avLst/>
          </a:prstGeom>
          <a:noFill/>
          <a:ln>
            <a:noFill/>
          </a:ln>
        </p:spPr>
      </p:pic>
      <p:sp>
        <p:nvSpPr>
          <p:cNvPr id="147" name="Google Shape;147;p19"/>
          <p:cNvSpPr txBox="1"/>
          <p:nvPr>
            <p:ph type="ctrTitle"/>
          </p:nvPr>
        </p:nvSpPr>
        <p:spPr>
          <a:xfrm>
            <a:off x="526385" y="1299354"/>
            <a:ext cx="5829300" cy="1828800"/>
          </a:xfrm>
          <a:prstGeom prst="rect">
            <a:avLst/>
          </a:prstGeom>
          <a:noFill/>
          <a:ln>
            <a:noFill/>
          </a:ln>
        </p:spPr>
        <p:txBody>
          <a:bodyPr anchorCtr="0" anchor="b" bIns="45700" lIns="91425" spcFirstLastPara="1" rIns="91425" wrap="square" tIns="45700">
            <a:normAutofit/>
          </a:bodyPr>
          <a:lstStyle/>
          <a:p>
            <a:pPr indent="0" lvl="0" marL="0" rtl="0" algn="ctr">
              <a:lnSpc>
                <a:spcPct val="100000"/>
              </a:lnSpc>
              <a:spcBef>
                <a:spcPts val="0"/>
              </a:spcBef>
              <a:spcAft>
                <a:spcPts val="0"/>
              </a:spcAft>
              <a:buClr>
                <a:srgbClr val="009999"/>
              </a:buClr>
              <a:buSzPts val="2400"/>
              <a:buFont typeface="Book Antiqua"/>
              <a:buNone/>
            </a:pPr>
            <a:r>
              <a:rPr b="1" lang="en-US" sz="2400">
                <a:solidFill>
                  <a:srgbClr val="009999"/>
                </a:solidFill>
                <a:latin typeface="Book Antiqua"/>
                <a:ea typeface="Book Antiqua"/>
                <a:cs typeface="Book Antiqua"/>
                <a:sym typeface="Book Antiqua"/>
              </a:rPr>
              <a:t>ARCADIA TOWER 2</a:t>
            </a:r>
            <a:br>
              <a:rPr b="1" lang="en-US" sz="2400">
                <a:solidFill>
                  <a:srgbClr val="009999"/>
                </a:solidFill>
                <a:latin typeface="Book Antiqua"/>
                <a:ea typeface="Book Antiqua"/>
                <a:cs typeface="Book Antiqua"/>
                <a:sym typeface="Book Antiqua"/>
              </a:rPr>
            </a:br>
            <a:r>
              <a:rPr b="1" lang="en-US" sz="1800">
                <a:solidFill>
                  <a:srgbClr val="009999"/>
                </a:solidFill>
                <a:latin typeface="Book Antiqua"/>
                <a:ea typeface="Book Antiqua"/>
                <a:cs typeface="Book Antiqua"/>
                <a:sym typeface="Book Antiqua"/>
              </a:rPr>
              <a:t>TYPICAL FLOOR PLAN</a:t>
            </a:r>
            <a:br>
              <a:rPr b="1" lang="en-US" sz="1800">
                <a:solidFill>
                  <a:srgbClr val="009999"/>
                </a:solidFill>
                <a:latin typeface="Book Antiqua"/>
                <a:ea typeface="Book Antiqua"/>
                <a:cs typeface="Book Antiqua"/>
                <a:sym typeface="Book Antiqua"/>
              </a:rPr>
            </a:br>
            <a:r>
              <a:rPr b="1" lang="en-US" sz="1800">
                <a:solidFill>
                  <a:srgbClr val="009999"/>
                </a:solidFill>
                <a:latin typeface="Book Antiqua"/>
                <a:ea typeface="Book Antiqua"/>
                <a:cs typeface="Book Antiqua"/>
                <a:sym typeface="Book Antiqua"/>
              </a:rPr>
              <a:t>7</a:t>
            </a:r>
            <a:r>
              <a:rPr b="1" baseline="30000" lang="en-US" sz="1800">
                <a:solidFill>
                  <a:srgbClr val="009999"/>
                </a:solidFill>
                <a:latin typeface="Book Antiqua"/>
                <a:ea typeface="Book Antiqua"/>
                <a:cs typeface="Book Antiqua"/>
                <a:sym typeface="Book Antiqua"/>
              </a:rPr>
              <a:t>th</a:t>
            </a:r>
            <a:r>
              <a:rPr b="1" lang="en-US" sz="1800">
                <a:solidFill>
                  <a:srgbClr val="009999"/>
                </a:solidFill>
                <a:latin typeface="Book Antiqua"/>
                <a:ea typeface="Book Antiqua"/>
                <a:cs typeface="Book Antiqua"/>
                <a:sym typeface="Book Antiqua"/>
              </a:rPr>
              <a:t> to 9</a:t>
            </a:r>
            <a:r>
              <a:rPr b="1" baseline="30000" lang="en-US" sz="1800">
                <a:solidFill>
                  <a:srgbClr val="009999"/>
                </a:solidFill>
                <a:latin typeface="Book Antiqua"/>
                <a:ea typeface="Book Antiqua"/>
                <a:cs typeface="Book Antiqua"/>
                <a:sym typeface="Book Antiqua"/>
              </a:rPr>
              <a:t>th</a:t>
            </a:r>
            <a:r>
              <a:rPr b="1" lang="en-US" sz="1800">
                <a:solidFill>
                  <a:srgbClr val="009999"/>
                </a:solidFill>
                <a:latin typeface="Book Antiqua"/>
                <a:ea typeface="Book Antiqua"/>
                <a:cs typeface="Book Antiqua"/>
                <a:sym typeface="Book Antiqua"/>
              </a:rPr>
              <a:t> Floor</a:t>
            </a:r>
            <a:br>
              <a:rPr b="1" lang="en-US" sz="1800">
                <a:solidFill>
                  <a:srgbClr val="009999"/>
                </a:solidFill>
                <a:latin typeface="Book Antiqua"/>
                <a:ea typeface="Book Antiqua"/>
                <a:cs typeface="Book Antiqua"/>
                <a:sym typeface="Book Antiqua"/>
              </a:rPr>
            </a:br>
            <a:r>
              <a:rPr b="1" lang="en-US" sz="1800">
                <a:solidFill>
                  <a:srgbClr val="009999"/>
                </a:solidFill>
                <a:latin typeface="Book Antiqua"/>
                <a:ea typeface="Book Antiqua"/>
                <a:cs typeface="Book Antiqua"/>
                <a:sym typeface="Book Antiqua"/>
              </a:rPr>
              <a:t>11</a:t>
            </a:r>
            <a:r>
              <a:rPr b="1" baseline="30000" lang="en-US" sz="1800">
                <a:solidFill>
                  <a:srgbClr val="009999"/>
                </a:solidFill>
                <a:latin typeface="Book Antiqua"/>
                <a:ea typeface="Book Antiqua"/>
                <a:cs typeface="Book Antiqua"/>
                <a:sym typeface="Book Antiqua"/>
              </a:rPr>
              <a:t>th</a:t>
            </a:r>
            <a:r>
              <a:rPr b="1" lang="en-US" sz="1800">
                <a:solidFill>
                  <a:srgbClr val="009999"/>
                </a:solidFill>
                <a:latin typeface="Book Antiqua"/>
                <a:ea typeface="Book Antiqua"/>
                <a:cs typeface="Book Antiqua"/>
                <a:sym typeface="Book Antiqua"/>
              </a:rPr>
              <a:t> to 20</a:t>
            </a:r>
            <a:r>
              <a:rPr b="1" baseline="30000" lang="en-US" sz="1800">
                <a:solidFill>
                  <a:srgbClr val="009999"/>
                </a:solidFill>
                <a:latin typeface="Book Antiqua"/>
                <a:ea typeface="Book Antiqua"/>
                <a:cs typeface="Book Antiqua"/>
                <a:sym typeface="Book Antiqua"/>
              </a:rPr>
              <a:t>th </a:t>
            </a:r>
            <a:r>
              <a:rPr b="1" lang="en-US" sz="1800">
                <a:solidFill>
                  <a:srgbClr val="009999"/>
                </a:solidFill>
                <a:latin typeface="Book Antiqua"/>
                <a:ea typeface="Book Antiqua"/>
                <a:cs typeface="Book Antiqua"/>
                <a:sym typeface="Book Antiqua"/>
              </a:rPr>
              <a:t>Floor</a:t>
            </a:r>
            <a:br>
              <a:rPr b="1" lang="en-US" sz="1800">
                <a:solidFill>
                  <a:srgbClr val="009999"/>
                </a:solidFill>
                <a:latin typeface="Book Antiqua"/>
                <a:ea typeface="Book Antiqua"/>
                <a:cs typeface="Book Antiqua"/>
                <a:sym typeface="Book Antiqua"/>
              </a:rPr>
            </a:br>
            <a:r>
              <a:rPr b="1" lang="en-US" sz="1800">
                <a:solidFill>
                  <a:srgbClr val="009999"/>
                </a:solidFill>
                <a:latin typeface="Book Antiqua"/>
                <a:ea typeface="Book Antiqua"/>
                <a:cs typeface="Book Antiqua"/>
                <a:sym typeface="Book Antiqua"/>
              </a:rPr>
              <a:t> 22</a:t>
            </a:r>
            <a:r>
              <a:rPr b="1" baseline="30000" lang="en-US" sz="1800">
                <a:solidFill>
                  <a:srgbClr val="009999"/>
                </a:solidFill>
                <a:latin typeface="Book Antiqua"/>
                <a:ea typeface="Book Antiqua"/>
                <a:cs typeface="Book Antiqua"/>
                <a:sym typeface="Book Antiqua"/>
              </a:rPr>
              <a:t>nd</a:t>
            </a:r>
            <a:r>
              <a:rPr b="1" lang="en-US" sz="1800">
                <a:solidFill>
                  <a:srgbClr val="009999"/>
                </a:solidFill>
                <a:latin typeface="Book Antiqua"/>
                <a:ea typeface="Book Antiqua"/>
                <a:cs typeface="Book Antiqua"/>
                <a:sym typeface="Book Antiqua"/>
              </a:rPr>
              <a:t> to 37</a:t>
            </a:r>
            <a:r>
              <a:rPr b="1" baseline="30000" lang="en-US" sz="1800">
                <a:solidFill>
                  <a:srgbClr val="009999"/>
                </a:solidFill>
                <a:latin typeface="Book Antiqua"/>
                <a:ea typeface="Book Antiqua"/>
                <a:cs typeface="Book Antiqua"/>
                <a:sym typeface="Book Antiqua"/>
              </a:rPr>
              <a:t>th</a:t>
            </a:r>
            <a:r>
              <a:rPr b="1" lang="en-US" sz="1800">
                <a:solidFill>
                  <a:srgbClr val="009999"/>
                </a:solidFill>
                <a:latin typeface="Book Antiqua"/>
                <a:ea typeface="Book Antiqua"/>
                <a:cs typeface="Book Antiqua"/>
                <a:sym typeface="Book Antiqua"/>
              </a:rPr>
              <a:t> Floor</a:t>
            </a:r>
            <a:endParaRPr b="1" sz="1800">
              <a:solidFill>
                <a:srgbClr val="009999"/>
              </a:solidFill>
              <a:latin typeface="Book Antiqua"/>
              <a:ea typeface="Book Antiqua"/>
              <a:cs typeface="Book Antiqua"/>
              <a:sym typeface="Book Antiqua"/>
            </a:endParaRPr>
          </a:p>
        </p:txBody>
      </p:sp>
      <p:pic>
        <p:nvPicPr>
          <p:cNvPr descr="C:\Users\mktggilmore1\Downloads\EEHC cover page footer.png" id="148" name="Google Shape;148;p19"/>
          <p:cNvPicPr preferRelativeResize="0"/>
          <p:nvPr/>
        </p:nvPicPr>
        <p:blipFill rotWithShape="1">
          <a:blip r:embed="rId4">
            <a:alphaModFix/>
          </a:blip>
          <a:srcRect b="0" l="0" r="0" t="0"/>
          <a:stretch/>
        </p:blipFill>
        <p:spPr>
          <a:xfrm>
            <a:off x="0" y="7342188"/>
            <a:ext cx="6858000" cy="1774732"/>
          </a:xfrm>
          <a:prstGeom prst="rect">
            <a:avLst/>
          </a:prstGeom>
          <a:noFill/>
          <a:ln>
            <a:noFill/>
          </a:ln>
        </p:spPr>
      </p:pic>
      <p:pic>
        <p:nvPicPr>
          <p:cNvPr id="149" name="Google Shape;149;p19"/>
          <p:cNvPicPr preferRelativeResize="0"/>
          <p:nvPr/>
        </p:nvPicPr>
        <p:blipFill rotWithShape="1">
          <a:blip r:embed="rId5">
            <a:alphaModFix/>
          </a:blip>
          <a:srcRect b="73080" l="26353" r="23906" t="20689"/>
          <a:stretch/>
        </p:blipFill>
        <p:spPr>
          <a:xfrm>
            <a:off x="440768" y="3376271"/>
            <a:ext cx="6471746" cy="455764"/>
          </a:xfrm>
          <a:prstGeom prst="rect">
            <a:avLst/>
          </a:prstGeom>
          <a:noFill/>
          <a:ln>
            <a:noFill/>
          </a:ln>
        </p:spPr>
      </p:pic>
      <p:sp>
        <p:nvSpPr>
          <p:cNvPr id="150" name="Google Shape;150;p19"/>
          <p:cNvSpPr txBox="1"/>
          <p:nvPr/>
        </p:nvSpPr>
        <p:spPr>
          <a:xfrm>
            <a:off x="-76200" y="8867001"/>
            <a:ext cx="4876800"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
                <a:solidFill>
                  <a:schemeClr val="lt1"/>
                </a:solidFill>
                <a:latin typeface="Calibri"/>
                <a:ea typeface="Calibri"/>
                <a:cs typeface="Calibri"/>
                <a:sym typeface="Calibri"/>
              </a:rPr>
              <a:t>Details are subject to change without prior notice.  As of May 2020.</a:t>
            </a:r>
            <a:endParaRPr sz="800">
              <a:solidFill>
                <a:schemeClr val="lt1"/>
              </a:solidFill>
              <a:latin typeface="Calibri"/>
              <a:ea typeface="Calibri"/>
              <a:cs typeface="Calibri"/>
              <a:sym typeface="Calibri"/>
            </a:endParaRPr>
          </a:p>
        </p:txBody>
      </p:sp>
      <p:pic>
        <p:nvPicPr>
          <p:cNvPr id="151" name="Google Shape;151;p19"/>
          <p:cNvPicPr preferRelativeResize="0"/>
          <p:nvPr/>
        </p:nvPicPr>
        <p:blipFill rotWithShape="1">
          <a:blip r:embed="rId6">
            <a:alphaModFix/>
          </a:blip>
          <a:srcRect b="9442" l="4951" r="4327" t="12147"/>
          <a:stretch/>
        </p:blipFill>
        <p:spPr>
          <a:xfrm>
            <a:off x="126473" y="3976523"/>
            <a:ext cx="6629102" cy="3221184"/>
          </a:xfrm>
          <a:prstGeom prst="rect">
            <a:avLst/>
          </a:prstGeom>
          <a:noFill/>
          <a:ln>
            <a:noFill/>
          </a:ln>
        </p:spPr>
      </p:pic>
      <p:sp>
        <p:nvSpPr>
          <p:cNvPr id="152" name="Google Shape;152;p19"/>
          <p:cNvSpPr txBox="1"/>
          <p:nvPr/>
        </p:nvSpPr>
        <p:spPr>
          <a:xfrm>
            <a:off x="4442550" y="4804925"/>
            <a:ext cx="358200" cy="400200"/>
          </a:xfrm>
          <a:prstGeom prst="rect">
            <a:avLst/>
          </a:prstGeom>
          <a:solidFill>
            <a:schemeClr val="dk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53" name="Google Shape;153;p19"/>
          <p:cNvSpPr/>
          <p:nvPr/>
        </p:nvSpPr>
        <p:spPr>
          <a:xfrm>
            <a:off x="3998375" y="3300075"/>
            <a:ext cx="1437600" cy="731400"/>
          </a:xfrm>
          <a:prstGeom prst="wedgeRoundRectCallout">
            <a:avLst>
              <a:gd fmla="val -14232" name="adj1"/>
              <a:gd fmla="val 168709"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9"/>
          <p:cNvSpPr txBox="1"/>
          <p:nvPr/>
        </p:nvSpPr>
        <p:spPr>
          <a:xfrm>
            <a:off x="3998375" y="3265050"/>
            <a:ext cx="14376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800">
                <a:latin typeface="Calibri"/>
                <a:ea typeface="Calibri"/>
                <a:cs typeface="Calibri"/>
                <a:sym typeface="Calibri"/>
              </a:rPr>
              <a:t>006th Floor</a:t>
            </a:r>
            <a:endParaRPr b="1" sz="1800">
              <a:latin typeface="Calibri"/>
              <a:ea typeface="Calibri"/>
              <a:cs typeface="Calibri"/>
              <a:sym typeface="Calibri"/>
            </a:endParaRPr>
          </a:p>
          <a:p>
            <a:pPr indent="0" lvl="0" marL="0" rtl="0" algn="ctr">
              <a:spcBef>
                <a:spcPts val="0"/>
              </a:spcBef>
              <a:spcAft>
                <a:spcPts val="0"/>
              </a:spcAft>
              <a:buNone/>
            </a:pPr>
            <a:r>
              <a:rPr b="1" lang="en-US" sz="1800">
                <a:latin typeface="Calibri"/>
                <a:ea typeface="Calibri"/>
                <a:cs typeface="Calibri"/>
                <a:sym typeface="Calibri"/>
              </a:rPr>
              <a:t>Unit 026</a:t>
            </a:r>
            <a:endParaRPr b="1" sz="18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20"/>
          <p:cNvPicPr preferRelativeResize="0"/>
          <p:nvPr/>
        </p:nvPicPr>
        <p:blipFill rotWithShape="1">
          <a:blip r:embed="rId3">
            <a:alphaModFix/>
          </a:blip>
          <a:srcRect b="0" l="0" r="0" t="0"/>
          <a:stretch/>
        </p:blipFill>
        <p:spPr>
          <a:xfrm>
            <a:off x="1418535" y="226611"/>
            <a:ext cx="4020927" cy="1373718"/>
          </a:xfrm>
          <a:prstGeom prst="rect">
            <a:avLst/>
          </a:prstGeom>
          <a:noFill/>
          <a:ln>
            <a:noFill/>
          </a:ln>
        </p:spPr>
      </p:pic>
      <p:sp>
        <p:nvSpPr>
          <p:cNvPr id="160" name="Google Shape;160;p20"/>
          <p:cNvSpPr txBox="1"/>
          <p:nvPr>
            <p:ph type="ctrTitle"/>
          </p:nvPr>
        </p:nvSpPr>
        <p:spPr>
          <a:xfrm>
            <a:off x="-25811" y="1248631"/>
            <a:ext cx="6857999" cy="1419719"/>
          </a:xfrm>
          <a:prstGeom prst="rect">
            <a:avLst/>
          </a:prstGeom>
          <a:noFill/>
          <a:ln>
            <a:noFill/>
          </a:ln>
        </p:spPr>
        <p:txBody>
          <a:bodyPr anchorCtr="0" anchor="b" bIns="45700" lIns="91425" spcFirstLastPara="1" rIns="91425" wrap="square" tIns="45700">
            <a:normAutofit/>
          </a:bodyPr>
          <a:lstStyle/>
          <a:p>
            <a:pPr indent="0" lvl="0" marL="0" rtl="0" algn="ctr">
              <a:lnSpc>
                <a:spcPct val="100000"/>
              </a:lnSpc>
              <a:spcBef>
                <a:spcPts val="0"/>
              </a:spcBef>
              <a:spcAft>
                <a:spcPts val="0"/>
              </a:spcAft>
              <a:buClr>
                <a:srgbClr val="009999"/>
              </a:buClr>
              <a:buSzPts val="1600"/>
              <a:buFont typeface="Book Antiqua"/>
              <a:buNone/>
            </a:pPr>
            <a:r>
              <a:rPr b="1" lang="en-US" sz="1600">
                <a:solidFill>
                  <a:srgbClr val="009999"/>
                </a:solidFill>
                <a:latin typeface="Book Antiqua"/>
                <a:ea typeface="Book Antiqua"/>
                <a:cs typeface="Book Antiqua"/>
                <a:sym typeface="Book Antiqua"/>
              </a:rPr>
              <a:t>ARCADIA TOWER 1</a:t>
            </a:r>
            <a:br>
              <a:rPr b="1" lang="en-US" sz="1600">
                <a:solidFill>
                  <a:srgbClr val="009999"/>
                </a:solidFill>
                <a:latin typeface="Book Antiqua"/>
                <a:ea typeface="Book Antiqua"/>
                <a:cs typeface="Book Antiqua"/>
                <a:sym typeface="Book Antiqua"/>
              </a:rPr>
            </a:br>
            <a:r>
              <a:rPr b="1" lang="en-US" sz="1400">
                <a:solidFill>
                  <a:srgbClr val="009999"/>
                </a:solidFill>
                <a:latin typeface="Book Antiqua"/>
                <a:ea typeface="Book Antiqua"/>
                <a:cs typeface="Book Antiqua"/>
                <a:sym typeface="Book Antiqua"/>
              </a:rPr>
              <a:t>STUDIO UNIT</a:t>
            </a:r>
            <a:br>
              <a:rPr b="1" lang="en-US" sz="1400">
                <a:solidFill>
                  <a:srgbClr val="009999"/>
                </a:solidFill>
                <a:latin typeface="Book Antiqua"/>
                <a:ea typeface="Book Antiqua"/>
                <a:cs typeface="Book Antiqua"/>
                <a:sym typeface="Book Antiqua"/>
              </a:rPr>
            </a:br>
            <a:r>
              <a:rPr b="1" lang="en-US" sz="1400">
                <a:solidFill>
                  <a:srgbClr val="009999"/>
                </a:solidFill>
                <a:latin typeface="Book Antiqua"/>
                <a:ea typeface="Book Antiqua"/>
                <a:cs typeface="Book Antiqua"/>
                <a:sym typeface="Book Antiqua"/>
              </a:rPr>
              <a:t>21.88 SQM</a:t>
            </a:r>
            <a:br>
              <a:rPr b="1" lang="en-US" sz="1400">
                <a:solidFill>
                  <a:srgbClr val="009999"/>
                </a:solidFill>
                <a:latin typeface="Book Antiqua"/>
                <a:ea typeface="Book Antiqua"/>
                <a:cs typeface="Book Antiqua"/>
                <a:sym typeface="Book Antiqua"/>
              </a:rPr>
            </a:br>
            <a:r>
              <a:rPr b="1" lang="en-US" sz="1100">
                <a:solidFill>
                  <a:srgbClr val="009999"/>
                </a:solidFill>
                <a:latin typeface="Book Antiqua"/>
                <a:ea typeface="Book Antiqua"/>
                <a:cs typeface="Book Antiqua"/>
                <a:sym typeface="Book Antiqua"/>
              </a:rPr>
              <a:t>2</a:t>
            </a:r>
            <a:r>
              <a:rPr b="1" baseline="30000" lang="en-US" sz="1100">
                <a:solidFill>
                  <a:srgbClr val="009999"/>
                </a:solidFill>
                <a:latin typeface="Book Antiqua"/>
                <a:ea typeface="Book Antiqua"/>
                <a:cs typeface="Book Antiqua"/>
                <a:sym typeface="Book Antiqua"/>
              </a:rPr>
              <a:t>nd</a:t>
            </a:r>
            <a:r>
              <a:rPr b="1" lang="en-US" sz="1100">
                <a:solidFill>
                  <a:srgbClr val="009999"/>
                </a:solidFill>
                <a:latin typeface="Book Antiqua"/>
                <a:ea typeface="Book Antiqua"/>
                <a:cs typeface="Book Antiqua"/>
                <a:sym typeface="Book Antiqua"/>
              </a:rPr>
              <a:t> floor: Unit 22</a:t>
            </a:r>
            <a:br>
              <a:rPr b="1" lang="en-US" sz="1100">
                <a:solidFill>
                  <a:srgbClr val="009999"/>
                </a:solidFill>
                <a:latin typeface="Book Antiqua"/>
                <a:ea typeface="Book Antiqua"/>
                <a:cs typeface="Book Antiqua"/>
                <a:sym typeface="Book Antiqua"/>
              </a:rPr>
            </a:br>
            <a:r>
              <a:rPr b="1" lang="en-US" sz="1100">
                <a:solidFill>
                  <a:srgbClr val="009999"/>
                </a:solidFill>
                <a:latin typeface="Book Antiqua"/>
                <a:ea typeface="Book Antiqua"/>
                <a:cs typeface="Book Antiqua"/>
                <a:sym typeface="Book Antiqua"/>
              </a:rPr>
              <a:t>2</a:t>
            </a:r>
            <a:r>
              <a:rPr b="1" baseline="30000" lang="en-US" sz="1100">
                <a:solidFill>
                  <a:srgbClr val="009999"/>
                </a:solidFill>
                <a:latin typeface="Book Antiqua"/>
                <a:ea typeface="Book Antiqua"/>
                <a:cs typeface="Book Antiqua"/>
                <a:sym typeface="Book Antiqua"/>
              </a:rPr>
              <a:t>nd</a:t>
            </a:r>
            <a:r>
              <a:rPr b="1" lang="en-US" sz="1100">
                <a:solidFill>
                  <a:srgbClr val="009999"/>
                </a:solidFill>
                <a:latin typeface="Book Antiqua"/>
                <a:ea typeface="Book Antiqua"/>
                <a:cs typeface="Book Antiqua"/>
                <a:sym typeface="Book Antiqua"/>
              </a:rPr>
              <a:t> to 37</a:t>
            </a:r>
            <a:r>
              <a:rPr b="1" baseline="30000" lang="en-US" sz="1100">
                <a:solidFill>
                  <a:srgbClr val="009999"/>
                </a:solidFill>
                <a:latin typeface="Book Antiqua"/>
                <a:ea typeface="Book Antiqua"/>
                <a:cs typeface="Book Antiqua"/>
                <a:sym typeface="Book Antiqua"/>
              </a:rPr>
              <a:t>th</a:t>
            </a:r>
            <a:r>
              <a:rPr b="1" lang="en-US" sz="1100">
                <a:solidFill>
                  <a:srgbClr val="009999"/>
                </a:solidFill>
                <a:latin typeface="Book Antiqua"/>
                <a:ea typeface="Book Antiqua"/>
                <a:cs typeface="Book Antiqua"/>
                <a:sym typeface="Book Antiqua"/>
              </a:rPr>
              <a:t> Floor: Unit 3, 11, 16</a:t>
            </a:r>
            <a:br>
              <a:rPr b="1" lang="en-US" sz="1100">
                <a:solidFill>
                  <a:srgbClr val="009999"/>
                </a:solidFill>
                <a:latin typeface="Book Antiqua"/>
                <a:ea typeface="Book Antiqua"/>
                <a:cs typeface="Book Antiqua"/>
                <a:sym typeface="Book Antiqua"/>
              </a:rPr>
            </a:br>
            <a:r>
              <a:rPr b="1" lang="en-US" sz="1100">
                <a:solidFill>
                  <a:srgbClr val="009999"/>
                </a:solidFill>
                <a:latin typeface="Book Antiqua"/>
                <a:ea typeface="Book Antiqua"/>
                <a:cs typeface="Book Antiqua"/>
                <a:sym typeface="Book Antiqua"/>
              </a:rPr>
              <a:t>3</a:t>
            </a:r>
            <a:r>
              <a:rPr b="1" baseline="30000" lang="en-US" sz="1100">
                <a:solidFill>
                  <a:srgbClr val="009999"/>
                </a:solidFill>
                <a:latin typeface="Book Antiqua"/>
                <a:ea typeface="Book Antiqua"/>
                <a:cs typeface="Book Antiqua"/>
                <a:sym typeface="Book Antiqua"/>
              </a:rPr>
              <a:t>rd</a:t>
            </a:r>
            <a:r>
              <a:rPr b="1" lang="en-US" sz="1100">
                <a:solidFill>
                  <a:srgbClr val="009999"/>
                </a:solidFill>
                <a:latin typeface="Book Antiqua"/>
                <a:ea typeface="Book Antiqua"/>
                <a:cs typeface="Book Antiqua"/>
                <a:sym typeface="Book Antiqua"/>
              </a:rPr>
              <a:t> to 37</a:t>
            </a:r>
            <a:r>
              <a:rPr b="1" baseline="30000" lang="en-US" sz="1100">
                <a:solidFill>
                  <a:srgbClr val="009999"/>
                </a:solidFill>
                <a:latin typeface="Book Antiqua"/>
                <a:ea typeface="Book Antiqua"/>
                <a:cs typeface="Book Antiqua"/>
                <a:sym typeface="Book Antiqua"/>
              </a:rPr>
              <a:t>th</a:t>
            </a:r>
            <a:r>
              <a:rPr b="1" lang="en-US" sz="1100">
                <a:solidFill>
                  <a:srgbClr val="009999"/>
                </a:solidFill>
                <a:latin typeface="Book Antiqua"/>
                <a:ea typeface="Book Antiqua"/>
                <a:cs typeface="Book Antiqua"/>
                <a:sym typeface="Book Antiqua"/>
              </a:rPr>
              <a:t> Floor: Unit 24</a:t>
            </a:r>
            <a:endParaRPr b="1" sz="1100">
              <a:solidFill>
                <a:srgbClr val="009999"/>
              </a:solidFill>
              <a:latin typeface="Book Antiqua"/>
              <a:ea typeface="Book Antiqua"/>
              <a:cs typeface="Book Antiqua"/>
              <a:sym typeface="Book Antiqua"/>
            </a:endParaRPr>
          </a:p>
        </p:txBody>
      </p:sp>
      <p:sp>
        <p:nvSpPr>
          <p:cNvPr id="161" name="Google Shape;161;p20"/>
          <p:cNvSpPr txBox="1"/>
          <p:nvPr>
            <p:ph idx="1" type="subTitle"/>
          </p:nvPr>
        </p:nvSpPr>
        <p:spPr>
          <a:xfrm>
            <a:off x="697187" y="2774435"/>
            <a:ext cx="5829300" cy="4294500"/>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1400"/>
              <a:buNone/>
            </a:pPr>
            <a:r>
              <a:rPr lang="en-US" sz="1400"/>
              <a:t>	</a:t>
            </a:r>
            <a:endParaRPr sz="1400"/>
          </a:p>
        </p:txBody>
      </p:sp>
      <p:sp>
        <p:nvSpPr>
          <p:cNvPr id="162" name="Google Shape;162;p20"/>
          <p:cNvSpPr txBox="1"/>
          <p:nvPr/>
        </p:nvSpPr>
        <p:spPr>
          <a:xfrm>
            <a:off x="4427622" y="6209817"/>
            <a:ext cx="2381248" cy="85920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C:\Users\mktggilmore1\Downloads\EEHC cover page footer.png" id="163" name="Google Shape;163;p20"/>
          <p:cNvPicPr preferRelativeResize="0"/>
          <p:nvPr/>
        </p:nvPicPr>
        <p:blipFill rotWithShape="1">
          <a:blip r:embed="rId4">
            <a:alphaModFix/>
          </a:blip>
          <a:srcRect b="0" l="0" r="0" t="0"/>
          <a:stretch/>
        </p:blipFill>
        <p:spPr>
          <a:xfrm>
            <a:off x="0" y="7377358"/>
            <a:ext cx="6858000" cy="1774732"/>
          </a:xfrm>
          <a:prstGeom prst="rect">
            <a:avLst/>
          </a:prstGeom>
          <a:noFill/>
          <a:ln>
            <a:noFill/>
          </a:ln>
        </p:spPr>
      </p:pic>
      <p:sp>
        <p:nvSpPr>
          <p:cNvPr id="164" name="Google Shape;164;p20"/>
          <p:cNvSpPr txBox="1"/>
          <p:nvPr/>
        </p:nvSpPr>
        <p:spPr>
          <a:xfrm>
            <a:off x="-76200" y="8867001"/>
            <a:ext cx="4876800"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
                <a:solidFill>
                  <a:schemeClr val="lt1"/>
                </a:solidFill>
                <a:latin typeface="Calibri"/>
                <a:ea typeface="Calibri"/>
                <a:cs typeface="Calibri"/>
                <a:sym typeface="Calibri"/>
              </a:rPr>
              <a:t>Details are subject to change without prior notice.  As of May 2020.</a:t>
            </a:r>
            <a:endParaRPr sz="800">
              <a:solidFill>
                <a:schemeClr val="lt1"/>
              </a:solidFill>
              <a:latin typeface="Calibri"/>
              <a:ea typeface="Calibri"/>
              <a:cs typeface="Calibri"/>
              <a:sym typeface="Calibri"/>
            </a:endParaRPr>
          </a:p>
        </p:txBody>
      </p:sp>
      <p:pic>
        <p:nvPicPr>
          <p:cNvPr id="165" name="Google Shape;165;p20"/>
          <p:cNvPicPr preferRelativeResize="0"/>
          <p:nvPr/>
        </p:nvPicPr>
        <p:blipFill rotWithShape="1">
          <a:blip r:embed="rId5">
            <a:alphaModFix/>
          </a:blip>
          <a:srcRect b="6490" l="41621" r="24861" t="18029"/>
          <a:stretch/>
        </p:blipFill>
        <p:spPr>
          <a:xfrm>
            <a:off x="1478391" y="2774435"/>
            <a:ext cx="3901213" cy="493943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1"/>
          <p:cNvSpPr txBox="1"/>
          <p:nvPr>
            <p:ph idx="1" type="subTitle"/>
          </p:nvPr>
        </p:nvSpPr>
        <p:spPr>
          <a:xfrm>
            <a:off x="979587" y="2693635"/>
            <a:ext cx="5829300" cy="4294500"/>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1400"/>
              <a:buNone/>
            </a:pPr>
            <a:r>
              <a:rPr lang="en-US" sz="1400"/>
              <a:t>	</a:t>
            </a:r>
            <a:endParaRPr sz="1400"/>
          </a:p>
        </p:txBody>
      </p:sp>
      <p:sp>
        <p:nvSpPr>
          <p:cNvPr id="171" name="Google Shape;171;p21"/>
          <p:cNvSpPr txBox="1"/>
          <p:nvPr/>
        </p:nvSpPr>
        <p:spPr>
          <a:xfrm>
            <a:off x="4427622" y="6209817"/>
            <a:ext cx="2381248" cy="85920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C:\Users\mktggilmore1\Downloads\EEHC cover page footer.png" id="172" name="Google Shape;172;p21"/>
          <p:cNvPicPr preferRelativeResize="0"/>
          <p:nvPr/>
        </p:nvPicPr>
        <p:blipFill rotWithShape="1">
          <a:blip r:embed="rId3">
            <a:alphaModFix/>
          </a:blip>
          <a:srcRect b="0" l="0" r="0" t="0"/>
          <a:stretch/>
        </p:blipFill>
        <p:spPr>
          <a:xfrm>
            <a:off x="0" y="7377358"/>
            <a:ext cx="6858000" cy="1774732"/>
          </a:xfrm>
          <a:prstGeom prst="rect">
            <a:avLst/>
          </a:prstGeom>
          <a:noFill/>
          <a:ln>
            <a:noFill/>
          </a:ln>
        </p:spPr>
      </p:pic>
      <p:sp>
        <p:nvSpPr>
          <p:cNvPr id="173" name="Google Shape;173;p21"/>
          <p:cNvSpPr txBox="1"/>
          <p:nvPr/>
        </p:nvSpPr>
        <p:spPr>
          <a:xfrm>
            <a:off x="-76200" y="8867001"/>
            <a:ext cx="4876800"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
                <a:solidFill>
                  <a:schemeClr val="lt1"/>
                </a:solidFill>
                <a:latin typeface="Calibri"/>
                <a:ea typeface="Calibri"/>
                <a:cs typeface="Calibri"/>
                <a:sym typeface="Calibri"/>
              </a:rPr>
              <a:t>Details are subject to change without prior notice.  As of May 2020.</a:t>
            </a:r>
            <a:endParaRPr sz="800">
              <a:solidFill>
                <a:schemeClr val="lt1"/>
              </a:solidFill>
              <a:latin typeface="Calibri"/>
              <a:ea typeface="Calibri"/>
              <a:cs typeface="Calibri"/>
              <a:sym typeface="Calibri"/>
            </a:endParaRPr>
          </a:p>
        </p:txBody>
      </p:sp>
      <p:sp>
        <p:nvSpPr>
          <p:cNvPr id="174" name="Google Shape;174;p21"/>
          <p:cNvSpPr/>
          <p:nvPr/>
        </p:nvSpPr>
        <p:spPr>
          <a:xfrm>
            <a:off x="127605" y="87248"/>
            <a:ext cx="4194507" cy="646331"/>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en-US" sz="2000">
                <a:solidFill>
                  <a:schemeClr val="dk1"/>
                </a:solidFill>
                <a:latin typeface="Calibri"/>
                <a:ea typeface="Calibri"/>
                <a:cs typeface="Calibri"/>
                <a:sym typeface="Calibri"/>
              </a:rPr>
              <a:t>Sample Computation</a:t>
            </a:r>
            <a:endParaRPr/>
          </a:p>
          <a:p>
            <a:pPr indent="0" lvl="0" marL="0" marR="0" rtl="0" algn="just">
              <a:spcBef>
                <a:spcPts val="0"/>
              </a:spcBef>
              <a:spcAft>
                <a:spcPts val="0"/>
              </a:spcAft>
              <a:buNone/>
            </a:pPr>
            <a:r>
              <a:rPr b="1" lang="en-US" sz="1600">
                <a:solidFill>
                  <a:schemeClr val="dk1"/>
                </a:solidFill>
                <a:latin typeface="Calibri"/>
                <a:ea typeface="Calibri"/>
                <a:cs typeface="Calibri"/>
                <a:sym typeface="Calibri"/>
              </a:rPr>
              <a:t>Promo until July 31, 2021 only</a:t>
            </a:r>
            <a:endParaRPr/>
          </a:p>
        </p:txBody>
      </p:sp>
      <p:pic>
        <p:nvPicPr>
          <p:cNvPr id="175" name="Google Shape;175;p21"/>
          <p:cNvPicPr preferRelativeResize="0"/>
          <p:nvPr/>
        </p:nvPicPr>
        <p:blipFill rotWithShape="1">
          <a:blip r:embed="rId4">
            <a:alphaModFix/>
          </a:blip>
          <a:srcRect b="16889" l="11564" r="10276" t="18471"/>
          <a:stretch/>
        </p:blipFill>
        <p:spPr>
          <a:xfrm>
            <a:off x="3956539" y="5967"/>
            <a:ext cx="2901461" cy="808892"/>
          </a:xfrm>
          <a:prstGeom prst="rect">
            <a:avLst/>
          </a:prstGeom>
          <a:noFill/>
          <a:ln>
            <a:noFill/>
          </a:ln>
        </p:spPr>
      </p:pic>
      <p:pic>
        <p:nvPicPr>
          <p:cNvPr id="176" name="Google Shape;176;p21"/>
          <p:cNvPicPr preferRelativeResize="0"/>
          <p:nvPr/>
        </p:nvPicPr>
        <p:blipFill rotWithShape="1">
          <a:blip r:embed="rId5">
            <a:alphaModFix/>
          </a:blip>
          <a:srcRect b="16418" l="20813" r="29362" t="63275"/>
          <a:stretch/>
        </p:blipFill>
        <p:spPr>
          <a:xfrm>
            <a:off x="219251" y="6591300"/>
            <a:ext cx="5690822" cy="1304034"/>
          </a:xfrm>
          <a:prstGeom prst="rect">
            <a:avLst/>
          </a:prstGeom>
          <a:noFill/>
          <a:ln>
            <a:noFill/>
          </a:ln>
        </p:spPr>
      </p:pic>
      <p:pic>
        <p:nvPicPr>
          <p:cNvPr id="177" name="Google Shape;177;p21"/>
          <p:cNvPicPr preferRelativeResize="0"/>
          <p:nvPr/>
        </p:nvPicPr>
        <p:blipFill rotWithShape="1">
          <a:blip r:embed="rId6">
            <a:alphaModFix/>
          </a:blip>
          <a:srcRect b="18283" l="21652" r="35340" t="24813"/>
          <a:stretch/>
        </p:blipFill>
        <p:spPr>
          <a:xfrm>
            <a:off x="430975" y="933725"/>
            <a:ext cx="5919400" cy="3489251"/>
          </a:xfrm>
          <a:prstGeom prst="rect">
            <a:avLst/>
          </a:prstGeom>
          <a:noFill/>
          <a:ln>
            <a:noFill/>
          </a:ln>
        </p:spPr>
      </p:pic>
      <p:pic>
        <p:nvPicPr>
          <p:cNvPr id="178" name="Google Shape;178;p21"/>
          <p:cNvPicPr preferRelativeResize="0"/>
          <p:nvPr/>
        </p:nvPicPr>
        <p:blipFill rotWithShape="1">
          <a:blip r:embed="rId7">
            <a:alphaModFix/>
          </a:blip>
          <a:srcRect b="28171" l="21442" r="30516" t="41978"/>
          <a:stretch/>
        </p:blipFill>
        <p:spPr>
          <a:xfrm>
            <a:off x="430975" y="4389350"/>
            <a:ext cx="5973924" cy="183042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