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+rgy4V/n4jfqSopkYcQ2/wUn/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B43BF2-11CB-4189-B590-69655CDADFAE}">
  <a:tblStyle styleId="{DBB43BF2-11CB-4189-B590-69655CDADF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5"/>
          <p:cNvSpPr/>
          <p:nvPr>
            <p:ph idx="2" type="pic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28618"/>
            <a:ext cx="12192000" cy="6881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10.jpg" id="104" name="Google Shape;1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11.jpg"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12.jpg"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58588"/>
            <a:ext cx="1219042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13.jpg" id="119" name="Google Shape;1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/>
          <p:nvPr/>
        </p:nvSpPr>
        <p:spPr>
          <a:xfrm>
            <a:off x="675861" y="467139"/>
            <a:ext cx="10488565" cy="5317435"/>
          </a:xfrm>
          <a:prstGeom prst="rect">
            <a:avLst/>
          </a:prstGeom>
          <a:solidFill>
            <a:srgbClr val="F2F0F5"/>
          </a:solidFill>
          <a:ln cap="flat" cmpd="sng" w="25400">
            <a:solidFill>
              <a:srgbClr val="F2F0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1" name="Google Shape;121;p13"/>
          <p:cNvGraphicFramePr/>
          <p:nvPr/>
        </p:nvGraphicFramePr>
        <p:xfrm>
          <a:off x="2919000" y="10505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{DBB43BF2-11CB-4189-B590-69655CDADFAE}</a:tableStyleId>
              </a:tblPr>
              <a:tblGrid>
                <a:gridCol w="3177000"/>
                <a:gridCol w="3177000"/>
              </a:tblGrid>
              <a:tr h="3659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Twin Pod</a:t>
                      </a:r>
                      <a:endParaRPr b="1"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EB70"/>
                    </a:solidFill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Contract Price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1,771,729.05 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10% Downpayment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177,172.91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Reservation Fee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(15,000.00)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Net DP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162,172.91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Monthly DP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9,009.61 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679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rgbClr val="125679"/>
                          </a:solidFill>
                        </a:rPr>
                        <a:t>Payable for 18 mos.</a:t>
                      </a:r>
                      <a:r>
                        <a:rPr lang="en-US" sz="1200" u="none" cap="none" strike="noStrike"/>
                        <a:t> </a:t>
                      </a:r>
                      <a:endParaRPr b="0" i="0" sz="1200" u="none" cap="none" strike="noStrike">
                        <a:solidFill>
                          <a:srgbClr val="12567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90% Bank Loan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1,594,556.14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125">
                <a:tc gridSpan="2"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MONTHLY AMMORTIZATION (8.88% Interest)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4DEB70"/>
                    </a:solidFill>
                  </a:tcPr>
                </a:tc>
                <a:tc hMerge="1"/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5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33,007.57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10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20,095.75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15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16,059.42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6012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20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14,223.80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2" name="Google Shape;122;p13"/>
          <p:cNvSpPr txBox="1"/>
          <p:nvPr/>
        </p:nvSpPr>
        <p:spPr>
          <a:xfrm>
            <a:off x="1027574" y="342624"/>
            <a:ext cx="6775704" cy="70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679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125679"/>
                </a:solidFill>
                <a:latin typeface="Calibri"/>
                <a:ea typeface="Calibri"/>
                <a:cs typeface="Calibri"/>
                <a:sym typeface="Calibri"/>
              </a:rPr>
              <a:t>SAMPLE COMPUTATION</a:t>
            </a:r>
            <a:endParaRPr b="1" i="0" sz="4000" u="none" cap="none" strike="noStrike">
              <a:solidFill>
                <a:srgbClr val="1256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14.jpg"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2.jpg"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3.jpg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-2108200" y="3191947"/>
            <a:ext cx="6223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445009" y="787552"/>
            <a:ext cx="1247891" cy="368148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47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5.jpg"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6.jpg"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7.jpg"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8.jpg"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FOR APPROVAL]SF_OPM-09.jpg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AMAIA Nunez, Jovie Ann A.</dc:creator>
</cp:coreProperties>
</file>