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iYrEMlGORCRQ1xi5o8ykiiESIC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E7E612-EB1A-4462-9EC0-2CC6FE87EB8A}">
  <a:tblStyle styleId="{24E7E612-EB1A-4462-9EC0-2CC6FE87EB8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bold.fntdata"/><Relationship Id="rId6" Type="http://schemas.openxmlformats.org/officeDocument/2006/relationships/slide" Target="slides/slide1.xml"/><Relationship Id="rId18"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Novaliches Estate</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Series Logo</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Novaliches Estate</a:t>
            </a:r>
            <a:endParaRPr/>
          </a:p>
        </p:txBody>
      </p:sp>
      <p:sp>
        <p:nvSpPr>
          <p:cNvPr id="172" name="Google Shape;17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3887391" y="987426"/>
            <a:ext cx="4629150" cy="4873625"/>
          </a:xfrm>
          <a:prstGeom prst="rect">
            <a:avLst/>
          </a:prstGeom>
          <a:noFill/>
          <a:ln>
            <a:noFill/>
          </a:ln>
        </p:spPr>
      </p:sp>
      <p:sp>
        <p:nvSpPr>
          <p:cNvPr id="68" name="Google Shape;68;p2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5.jpg"/><Relationship Id="rId5" Type="http://schemas.openxmlformats.org/officeDocument/2006/relationships/image" Target="../media/image20.png"/><Relationship Id="rId6"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4.png"/><Relationship Id="rId5" Type="http://schemas.openxmlformats.org/officeDocument/2006/relationships/image" Target="../media/image7.jpg"/><Relationship Id="rId6"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7.jpg"/><Relationship Id="rId5"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10.jpg"/><Relationship Id="rId6"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5.jpg"/><Relationship Id="rId5"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8.jpg"/><Relationship Id="rId5"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247650" y="1276350"/>
            <a:ext cx="5156200" cy="3867150"/>
          </a:xfrm>
          <a:prstGeom prst="rect">
            <a:avLst/>
          </a:prstGeom>
          <a:noFill/>
          <a:ln>
            <a:noFill/>
          </a:ln>
        </p:spPr>
      </p:pic>
      <p:cxnSp>
        <p:nvCxnSpPr>
          <p:cNvPr id="90" name="Google Shape;90;p1"/>
          <p:cNvCxnSpPr/>
          <p:nvPr/>
        </p:nvCxnSpPr>
        <p:spPr>
          <a:xfrm flipH="1" rot="10800000">
            <a:off x="4076700" y="733425"/>
            <a:ext cx="1876425" cy="1047750"/>
          </a:xfrm>
          <a:prstGeom prst="straightConnector1">
            <a:avLst/>
          </a:prstGeom>
          <a:noFill/>
          <a:ln cap="flat" cmpd="sng" w="9525">
            <a:solidFill>
              <a:schemeClr val="accent1"/>
            </a:solidFill>
            <a:prstDash val="solid"/>
            <a:miter lim="800000"/>
            <a:headEnd len="sm" w="sm" type="none"/>
            <a:tailEnd len="med" w="med" type="triangle"/>
          </a:ln>
        </p:spPr>
      </p:cxnSp>
      <p:sp>
        <p:nvSpPr>
          <p:cNvPr id="91" name="Google Shape;91;p1"/>
          <p:cNvSpPr txBox="1"/>
          <p:nvPr/>
        </p:nvSpPr>
        <p:spPr>
          <a:xfrm>
            <a:off x="6105525" y="419100"/>
            <a:ext cx="29051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Overlay series photo </a:t>
            </a:r>
            <a:endParaRPr sz="1800">
              <a:solidFill>
                <a:schemeClr val="dk1"/>
              </a:solidFill>
              <a:latin typeface="Calibri"/>
              <a:ea typeface="Calibri"/>
              <a:cs typeface="Calibri"/>
              <a:sym typeface="Calibri"/>
            </a:endParaRPr>
          </a:p>
        </p:txBody>
      </p:sp>
      <p:cxnSp>
        <p:nvCxnSpPr>
          <p:cNvPr id="92" name="Google Shape;92;p1"/>
          <p:cNvCxnSpPr/>
          <p:nvPr/>
        </p:nvCxnSpPr>
        <p:spPr>
          <a:xfrm>
            <a:off x="4229100" y="3910012"/>
            <a:ext cx="2152650" cy="309563"/>
          </a:xfrm>
          <a:prstGeom prst="straightConnector1">
            <a:avLst/>
          </a:prstGeom>
          <a:noFill/>
          <a:ln cap="flat" cmpd="sng" w="9525">
            <a:solidFill>
              <a:schemeClr val="accent1"/>
            </a:solidFill>
            <a:prstDash val="solid"/>
            <a:miter lim="800000"/>
            <a:headEnd len="sm" w="sm" type="none"/>
            <a:tailEnd len="med" w="med" type="triangle"/>
          </a:ln>
        </p:spPr>
      </p:cxnSp>
      <p:sp>
        <p:nvSpPr>
          <p:cNvPr id="93" name="Google Shape;93;p1"/>
          <p:cNvSpPr txBox="1"/>
          <p:nvPr/>
        </p:nvSpPr>
        <p:spPr>
          <a:xfrm>
            <a:off x="6480175" y="4034909"/>
            <a:ext cx="290512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-Overlay Square photo</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-remove living beyond possibilities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-put the square nova logo</a:t>
            </a:r>
            <a:endParaRPr sz="1800">
              <a:solidFill>
                <a:schemeClr val="dk1"/>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b="0" l="0" r="0" t="0"/>
          <a:stretch/>
        </p:blipFill>
        <p:spPr>
          <a:xfrm>
            <a:off x="0" y="0"/>
            <a:ext cx="9144000" cy="6858000"/>
          </a:xfrm>
          <a:prstGeom prst="rect">
            <a:avLst/>
          </a:prstGeom>
          <a:noFill/>
          <a:ln>
            <a:noFill/>
          </a:ln>
        </p:spPr>
      </p:pic>
      <p:pic>
        <p:nvPicPr>
          <p:cNvPr id="95" name="Google Shape;95;p1"/>
          <p:cNvPicPr preferRelativeResize="0"/>
          <p:nvPr/>
        </p:nvPicPr>
        <p:blipFill rotWithShape="1">
          <a:blip r:embed="rId5">
            <a:alphaModFix/>
          </a:blip>
          <a:srcRect b="0" l="0" r="0" t="0"/>
          <a:stretch/>
        </p:blipFill>
        <p:spPr>
          <a:xfrm>
            <a:off x="5220929" y="551624"/>
            <a:ext cx="3462107" cy="837843"/>
          </a:xfrm>
          <a:prstGeom prst="rect">
            <a:avLst/>
          </a:prstGeom>
          <a:noFill/>
          <a:ln>
            <a:noFill/>
          </a:ln>
        </p:spPr>
      </p:pic>
      <p:sp>
        <p:nvSpPr>
          <p:cNvPr id="96" name="Google Shape;96;p1"/>
          <p:cNvSpPr txBox="1"/>
          <p:nvPr/>
        </p:nvSpPr>
        <p:spPr>
          <a:xfrm>
            <a:off x="2697023" y="2705725"/>
            <a:ext cx="3982180"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lt1"/>
                </a:solidFill>
                <a:latin typeface="Century Gothic"/>
                <a:ea typeface="Century Gothic"/>
                <a:cs typeface="Century Gothic"/>
                <a:sym typeface="Century Gothic"/>
              </a:rPr>
              <a:t>Your Series of </a:t>
            </a:r>
            <a:endParaRPr/>
          </a:p>
          <a:p>
            <a:pPr indent="0" lvl="0" marL="0" marR="0" rtl="0" algn="ctr">
              <a:spcBef>
                <a:spcPts val="0"/>
              </a:spcBef>
              <a:spcAft>
                <a:spcPts val="0"/>
              </a:spcAft>
              <a:buNone/>
            </a:pPr>
            <a:r>
              <a:rPr b="1" lang="en-US" sz="4400">
                <a:solidFill>
                  <a:schemeClr val="lt1"/>
                </a:solidFill>
                <a:latin typeface="Century Gothic"/>
                <a:ea typeface="Century Gothic"/>
                <a:cs typeface="Century Gothic"/>
                <a:sym typeface="Century Gothic"/>
              </a:rPr>
              <a:t>POSSIBILITIES</a:t>
            </a:r>
            <a:endParaRPr b="1" sz="4400">
              <a:solidFill>
                <a:schemeClr val="lt1"/>
              </a:solidFill>
              <a:latin typeface="Century Gothic"/>
              <a:ea typeface="Century Gothic"/>
              <a:cs typeface="Century Gothic"/>
              <a:sym typeface="Century Gothic"/>
            </a:endParaRPr>
          </a:p>
        </p:txBody>
      </p:sp>
      <p:pic>
        <p:nvPicPr>
          <p:cNvPr id="97" name="Google Shape;97;p1"/>
          <p:cNvPicPr preferRelativeResize="0"/>
          <p:nvPr/>
        </p:nvPicPr>
        <p:blipFill rotWithShape="1">
          <a:blip r:embed="rId6">
            <a:alphaModFix/>
          </a:blip>
          <a:srcRect b="0" l="0" r="0" t="0"/>
          <a:stretch/>
        </p:blipFill>
        <p:spPr>
          <a:xfrm>
            <a:off x="0" y="0"/>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graphicFrame>
        <p:nvGraphicFramePr>
          <p:cNvPr id="194" name="Google Shape;194;p10"/>
          <p:cNvGraphicFramePr/>
          <p:nvPr/>
        </p:nvGraphicFramePr>
        <p:xfrm>
          <a:off x="471947" y="1654478"/>
          <a:ext cx="3000000" cy="3000000"/>
        </p:xfrm>
        <a:graphic>
          <a:graphicData uri="http://schemas.openxmlformats.org/drawingml/2006/table">
            <a:tbl>
              <a:tblPr bandRow="1" firstRow="1">
                <a:noFill/>
                <a:tableStyleId>{24E7E612-EB1A-4462-9EC0-2CC6FE87EB8A}</a:tableStyleId>
              </a:tblPr>
              <a:tblGrid>
                <a:gridCol w="4331000"/>
                <a:gridCol w="3765850"/>
              </a:tblGrid>
              <a:tr h="262800">
                <a:tc>
                  <a:txBody>
                    <a:bodyPr/>
                    <a:lstStyle/>
                    <a:p>
                      <a:pPr indent="0" lvl="0" marL="0" marR="0" rtl="0" algn="ctr">
                        <a:lnSpc>
                          <a:spcPct val="100000"/>
                        </a:lnSpc>
                        <a:spcBef>
                          <a:spcPts val="0"/>
                        </a:spcBef>
                        <a:spcAft>
                          <a:spcPts val="0"/>
                        </a:spcAft>
                        <a:buClr>
                          <a:schemeClr val="dk1"/>
                        </a:buClr>
                        <a:buSzPts val="1400"/>
                        <a:buFont typeface="Calibri"/>
                        <a:buNone/>
                      </a:pPr>
                      <a:r>
                        <a:t/>
                      </a:r>
                      <a:endParaRPr b="0" sz="1400" u="none" cap="none" strike="noStrike">
                        <a:solidFill>
                          <a:schemeClr val="lt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sz="1400" u="none" cap="none" strike="noStrike">
                          <a:solidFill>
                            <a:schemeClr val="lt1"/>
                          </a:solidFill>
                          <a:latin typeface="Century Gothic"/>
                          <a:ea typeface="Century Gothic"/>
                          <a:cs typeface="Century Gothic"/>
                          <a:sym typeface="Century Gothic"/>
                        </a:rPr>
                        <a:t>END UNIT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7200">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CONTRACT PRICE</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chemeClr val="lt1"/>
                          </a:solidFill>
                          <a:latin typeface="Century Gothic"/>
                          <a:ea typeface="Century Gothic"/>
                          <a:cs typeface="Century Gothic"/>
                          <a:sym typeface="Century Gothic"/>
                        </a:rPr>
                        <a:t>P6,900,000</a:t>
                      </a:r>
                      <a:endParaRPr b="0"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7825">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10% DP</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chemeClr val="lt1"/>
                          </a:solidFill>
                          <a:latin typeface="Century Gothic"/>
                          <a:ea typeface="Century Gothic"/>
                          <a:cs typeface="Century Gothic"/>
                          <a:sym typeface="Century Gothic"/>
                        </a:rPr>
                        <a:t>P762,409</a:t>
                      </a:r>
                      <a:endParaRPr b="0"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7200">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OTHER CHARGES</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chemeClr val="lt1"/>
                          </a:solidFill>
                          <a:latin typeface="Century Gothic"/>
                          <a:ea typeface="Century Gothic"/>
                          <a:cs typeface="Century Gothic"/>
                          <a:sym typeface="Century Gothic"/>
                        </a:rPr>
                        <a:t>P724,099</a:t>
                      </a:r>
                      <a:endParaRPr b="0"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7200">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RESERVATION FEE</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chemeClr val="lt1"/>
                          </a:solidFill>
                          <a:latin typeface="Century Gothic"/>
                          <a:ea typeface="Century Gothic"/>
                          <a:cs typeface="Century Gothic"/>
                          <a:sym typeface="Century Gothic"/>
                        </a:rPr>
                        <a:t>P25,000</a:t>
                      </a:r>
                      <a:endParaRPr b="0"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7825">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NET DP</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chemeClr val="lt1"/>
                          </a:solidFill>
                          <a:latin typeface="Century Gothic"/>
                          <a:ea typeface="Century Gothic"/>
                          <a:cs typeface="Century Gothic"/>
                          <a:sym typeface="Century Gothic"/>
                        </a:rPr>
                        <a:t>P737,409</a:t>
                      </a:r>
                      <a:endParaRPr b="0"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7200">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MONTHLY DP (30 Months)</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400" u="none" cap="none" strike="noStrike">
                          <a:solidFill>
                            <a:schemeClr val="lt1"/>
                          </a:solidFill>
                          <a:latin typeface="Century Gothic"/>
                          <a:ea typeface="Century Gothic"/>
                          <a:cs typeface="Century Gothic"/>
                          <a:sym typeface="Century Gothic"/>
                        </a:rPr>
                        <a:t>P24,580</a:t>
                      </a:r>
                      <a:endParaRPr b="0"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7825">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BANK LOAN</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9325">
                <a:tc gridSpan="2">
                  <a:txBody>
                    <a:bodyPr/>
                    <a:lstStyle/>
                    <a:p>
                      <a:pPr indent="0" lvl="0" marL="0" marR="0" rtl="0" algn="ctr">
                        <a:spcBef>
                          <a:spcPts val="0"/>
                        </a:spcBef>
                        <a:spcAft>
                          <a:spcPts val="0"/>
                        </a:spcAft>
                        <a:buNone/>
                      </a:pPr>
                      <a:r>
                        <a:rPr b="1" lang="en-US" sz="1800" u="none" cap="none" strike="noStrike">
                          <a:solidFill>
                            <a:schemeClr val="lt1"/>
                          </a:solidFill>
                        </a:rPr>
                        <a:t>BANK AMORTIZATION</a:t>
                      </a:r>
                      <a:endParaRPr b="1" sz="1800" u="none" cap="none" strike="noStrike">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97825">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5 YEARS</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chemeClr val="lt1"/>
                          </a:solidFill>
                          <a:latin typeface="Century Gothic"/>
                          <a:ea typeface="Century Gothic"/>
                          <a:cs typeface="Century Gothic"/>
                          <a:sym typeface="Century Gothic"/>
                        </a:rPr>
                        <a:t>P142,038</a:t>
                      </a:r>
                      <a:endParaRPr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7825">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10 YEARS</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chemeClr val="lt1"/>
                          </a:solidFill>
                          <a:latin typeface="Century Gothic"/>
                          <a:ea typeface="Century Gothic"/>
                          <a:cs typeface="Century Gothic"/>
                          <a:sym typeface="Century Gothic"/>
                        </a:rPr>
                        <a:t>P86,475</a:t>
                      </a:r>
                      <a:endParaRPr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2275">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15 YEARS</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chemeClr val="lt1"/>
                          </a:solidFill>
                          <a:latin typeface="Century Gothic"/>
                          <a:ea typeface="Century Gothic"/>
                          <a:cs typeface="Century Gothic"/>
                          <a:sym typeface="Century Gothic"/>
                        </a:rPr>
                        <a:t>P69,109</a:t>
                      </a:r>
                      <a:endParaRPr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7825">
                <a:tc>
                  <a:txBody>
                    <a:bodyPr/>
                    <a:lstStyle/>
                    <a:p>
                      <a:pPr indent="0" lvl="0" marL="0" marR="0" rtl="0" algn="l">
                        <a:spcBef>
                          <a:spcPts val="0"/>
                        </a:spcBef>
                        <a:spcAft>
                          <a:spcPts val="0"/>
                        </a:spcAft>
                        <a:buNone/>
                      </a:pPr>
                      <a:r>
                        <a:rPr lang="en-US" sz="1400" u="none" cap="none" strike="noStrike">
                          <a:solidFill>
                            <a:schemeClr val="lt1"/>
                          </a:solidFill>
                          <a:latin typeface="Century Gothic"/>
                          <a:ea typeface="Century Gothic"/>
                          <a:cs typeface="Century Gothic"/>
                          <a:sym typeface="Century Gothic"/>
                        </a:rPr>
                        <a:t>20 YEARS</a:t>
                      </a:r>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chemeClr val="lt1"/>
                          </a:solidFill>
                          <a:latin typeface="Century Gothic"/>
                          <a:ea typeface="Century Gothic"/>
                          <a:cs typeface="Century Gothic"/>
                          <a:sym typeface="Century Gothic"/>
                        </a:rPr>
                        <a:t>P61,207</a:t>
                      </a:r>
                      <a:endParaRPr sz="1400" u="none" cap="none" strike="noStrike">
                        <a:solidFill>
                          <a:schemeClr val="lt1"/>
                        </a:solidFill>
                        <a:latin typeface="Century Gothic"/>
                        <a:ea typeface="Century Gothic"/>
                        <a:cs typeface="Century Gothic"/>
                        <a:sym typeface="Century Gothic"/>
                      </a:endParaRPr>
                    </a:p>
                  </a:txBody>
                  <a:tcPr marT="0" marB="0" marR="28325" marL="28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95" name="Google Shape;195;p10"/>
          <p:cNvSpPr/>
          <p:nvPr/>
        </p:nvSpPr>
        <p:spPr>
          <a:xfrm>
            <a:off x="1" y="770022"/>
            <a:ext cx="4299283"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0"/>
          <p:cNvSpPr txBox="1"/>
          <p:nvPr/>
        </p:nvSpPr>
        <p:spPr>
          <a:xfrm>
            <a:off x="121537" y="808834"/>
            <a:ext cx="417774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800">
              <a:solidFill>
                <a:schemeClr val="lt1"/>
              </a:solidFill>
              <a:latin typeface="Century Gothic"/>
              <a:ea typeface="Century Gothic"/>
              <a:cs typeface="Century Gothic"/>
              <a:sym typeface="Century Gothic"/>
            </a:endParaRPr>
          </a:p>
        </p:txBody>
      </p:sp>
      <p:sp>
        <p:nvSpPr>
          <p:cNvPr id="197" name="Google Shape;197;p10"/>
          <p:cNvSpPr txBox="1"/>
          <p:nvPr/>
        </p:nvSpPr>
        <p:spPr>
          <a:xfrm>
            <a:off x="427704" y="6027434"/>
            <a:ext cx="526939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Century Gothic"/>
                <a:ea typeface="Century Gothic"/>
                <a:cs typeface="Century Gothic"/>
                <a:sym typeface="Century Gothic"/>
              </a:rPr>
              <a:t>The above monthly amortization is computed based on 8.88% interest rate.</a:t>
            </a:r>
            <a:endParaRPr b="1" sz="11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03" name="Google Shape;203;p1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4" name="Google Shape;204;p11"/>
          <p:cNvSpPr/>
          <p:nvPr/>
        </p:nvSpPr>
        <p:spPr>
          <a:xfrm>
            <a:off x="1" y="463462"/>
            <a:ext cx="9143999"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1"/>
          <p:cNvSpPr txBox="1"/>
          <p:nvPr/>
        </p:nvSpPr>
        <p:spPr>
          <a:xfrm>
            <a:off x="937811" y="504687"/>
            <a:ext cx="735944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entury Gothic"/>
                <a:ea typeface="Century Gothic"/>
                <a:cs typeface="Century Gothic"/>
                <a:sym typeface="Century Gothic"/>
              </a:rPr>
              <a:t>SUSTAINABILITY FEATURES</a:t>
            </a:r>
            <a:endParaRPr b="1" sz="2800">
              <a:solidFill>
                <a:schemeClr val="lt1"/>
              </a:solidFill>
              <a:latin typeface="Century Gothic"/>
              <a:ea typeface="Century Gothic"/>
              <a:cs typeface="Century Gothic"/>
              <a:sym typeface="Century Gothic"/>
            </a:endParaRPr>
          </a:p>
        </p:txBody>
      </p:sp>
      <p:pic>
        <p:nvPicPr>
          <p:cNvPr id="206" name="Google Shape;206;p11"/>
          <p:cNvPicPr preferRelativeResize="0"/>
          <p:nvPr>
            <p:ph idx="1" type="body"/>
          </p:nvPr>
        </p:nvPicPr>
        <p:blipFill rotWithShape="1">
          <a:blip r:embed="rId4">
            <a:alphaModFix/>
          </a:blip>
          <a:srcRect b="47017" l="9613" r="80373" t="39631"/>
          <a:stretch/>
        </p:blipFill>
        <p:spPr>
          <a:xfrm>
            <a:off x="7602066" y="3251693"/>
            <a:ext cx="903689" cy="903689"/>
          </a:xfrm>
          <a:prstGeom prst="ellipse">
            <a:avLst/>
          </a:prstGeom>
          <a:noFill/>
          <a:ln cap="flat" cmpd="sng" w="9525">
            <a:solidFill>
              <a:schemeClr val="lt1"/>
            </a:solidFill>
            <a:prstDash val="solid"/>
            <a:round/>
            <a:headEnd len="sm" w="sm" type="none"/>
            <a:tailEnd len="sm" w="sm" type="none"/>
          </a:ln>
        </p:spPr>
      </p:pic>
      <p:sp>
        <p:nvSpPr>
          <p:cNvPr descr="https://lh6.googleusercontent.com/gbtHUvdx2CVWZqXnhkd3VgZVEUO9LuZv6TmYIjfEhJ4yX36Kf8UyQbQcP_XD4NL0aoycMgPi80lb6-SJlfUrRh6zMSs5t3NoVf98xxR9tToIplxCn2iJbRgHl1FDUXpaeuTYmNU" id="207" name="Google Shape;207;p11"/>
          <p:cNvSpPr/>
          <p:nvPr/>
        </p:nvSpPr>
        <p:spPr>
          <a:xfrm>
            <a:off x="155575" y="841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8" name="Google Shape;208;p11"/>
          <p:cNvPicPr preferRelativeResize="0"/>
          <p:nvPr/>
        </p:nvPicPr>
        <p:blipFill rotWithShape="1">
          <a:blip r:embed="rId4">
            <a:alphaModFix/>
          </a:blip>
          <a:srcRect b="53338" l="33086" r="56611" t="33144"/>
          <a:stretch/>
        </p:blipFill>
        <p:spPr>
          <a:xfrm>
            <a:off x="3191055" y="3266945"/>
            <a:ext cx="918324" cy="903689"/>
          </a:xfrm>
          <a:prstGeom prst="ellipse">
            <a:avLst/>
          </a:prstGeom>
          <a:noFill/>
          <a:ln cap="flat" cmpd="sng" w="9525">
            <a:solidFill>
              <a:schemeClr val="lt1"/>
            </a:solidFill>
            <a:prstDash val="solid"/>
            <a:round/>
            <a:headEnd len="sm" w="sm" type="none"/>
            <a:tailEnd len="sm" w="sm" type="none"/>
          </a:ln>
        </p:spPr>
      </p:pic>
      <p:pic>
        <p:nvPicPr>
          <p:cNvPr id="209" name="Google Shape;209;p11"/>
          <p:cNvPicPr preferRelativeResize="0"/>
          <p:nvPr/>
        </p:nvPicPr>
        <p:blipFill rotWithShape="1">
          <a:blip r:embed="rId4">
            <a:alphaModFix/>
          </a:blip>
          <a:srcRect b="59194" l="57178" r="33546" t="28273"/>
          <a:stretch/>
        </p:blipFill>
        <p:spPr>
          <a:xfrm>
            <a:off x="5293605" y="3266945"/>
            <a:ext cx="879483" cy="891158"/>
          </a:xfrm>
          <a:prstGeom prst="ellipse">
            <a:avLst/>
          </a:prstGeom>
          <a:noFill/>
          <a:ln cap="flat" cmpd="sng" w="9525">
            <a:solidFill>
              <a:schemeClr val="lt1"/>
            </a:solidFill>
            <a:prstDash val="solid"/>
            <a:round/>
            <a:headEnd len="sm" w="sm" type="none"/>
            <a:tailEnd len="sm" w="sm" type="none"/>
          </a:ln>
        </p:spPr>
      </p:pic>
      <p:pic>
        <p:nvPicPr>
          <p:cNvPr id="210" name="Google Shape;210;p11"/>
          <p:cNvPicPr preferRelativeResize="0"/>
          <p:nvPr/>
        </p:nvPicPr>
        <p:blipFill rotWithShape="1">
          <a:blip r:embed="rId4">
            <a:alphaModFix/>
          </a:blip>
          <a:srcRect b="64940" l="80258" r="10877" t="22948"/>
          <a:stretch/>
        </p:blipFill>
        <p:spPr>
          <a:xfrm>
            <a:off x="907351" y="3251693"/>
            <a:ext cx="881913" cy="903689"/>
          </a:xfrm>
          <a:prstGeom prst="ellipse">
            <a:avLst/>
          </a:prstGeom>
          <a:noFill/>
          <a:ln cap="flat" cmpd="sng" w="9525">
            <a:solidFill>
              <a:schemeClr val="lt1"/>
            </a:solidFill>
            <a:prstDash val="solid"/>
            <a:round/>
            <a:headEnd len="sm" w="sm" type="none"/>
            <a:tailEnd len="sm" w="sm" type="none"/>
          </a:ln>
        </p:spPr>
      </p:pic>
      <p:sp>
        <p:nvSpPr>
          <p:cNvPr id="211" name="Google Shape;211;p11"/>
          <p:cNvSpPr/>
          <p:nvPr/>
        </p:nvSpPr>
        <p:spPr>
          <a:xfrm>
            <a:off x="7053436" y="4189742"/>
            <a:ext cx="187642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chemeClr val="lt1"/>
              </a:solidFill>
              <a:latin typeface="Century Gothic"/>
              <a:ea typeface="Century Gothic"/>
              <a:cs typeface="Century Gothic"/>
              <a:sym typeface="Century Gothic"/>
            </a:endParaRPr>
          </a:p>
          <a:p>
            <a:pPr indent="-274234" lvl="0" marL="274234" marR="0" rtl="0" algn="l">
              <a:spcBef>
                <a:spcPts val="0"/>
              </a:spcBef>
              <a:spcAft>
                <a:spcPts val="0"/>
              </a:spcAft>
              <a:buClr>
                <a:schemeClr val="lt1"/>
              </a:buClr>
              <a:buSzPts val="1200"/>
              <a:buFont typeface="Noto Sans Symbols"/>
              <a:buChar char="✔"/>
            </a:pPr>
            <a:r>
              <a:rPr b="1" lang="en-US" sz="1200">
                <a:solidFill>
                  <a:schemeClr val="lt1"/>
                </a:solidFill>
                <a:latin typeface="Century Gothic"/>
                <a:ea typeface="Century Gothic"/>
                <a:cs typeface="Century Gothic"/>
                <a:sym typeface="Century Gothic"/>
              </a:rPr>
              <a:t>Light colored facades and roofs minimize the absorption of the heat from the sun.</a:t>
            </a:r>
            <a:endParaRPr/>
          </a:p>
          <a:p>
            <a:pPr indent="-198034" lvl="0" marL="274234" marR="0" rtl="0" algn="l">
              <a:spcBef>
                <a:spcPts val="0"/>
              </a:spcBef>
              <a:spcAft>
                <a:spcPts val="0"/>
              </a:spcAft>
              <a:buClr>
                <a:schemeClr val="dk1"/>
              </a:buClr>
              <a:buSzPts val="1200"/>
              <a:buFont typeface="Noto Sans Symbols"/>
              <a:buNone/>
            </a:pPr>
            <a:r>
              <a:t/>
            </a:r>
            <a:endParaRPr b="1" sz="1200">
              <a:solidFill>
                <a:schemeClr val="lt1"/>
              </a:solidFill>
              <a:latin typeface="Century Gothic"/>
              <a:ea typeface="Century Gothic"/>
              <a:cs typeface="Century Gothic"/>
              <a:sym typeface="Century Gothic"/>
            </a:endParaRPr>
          </a:p>
          <a:p>
            <a:pPr indent="-274234" lvl="0" marL="274234" marR="0" rtl="0" algn="l">
              <a:spcBef>
                <a:spcPts val="0"/>
              </a:spcBef>
              <a:spcAft>
                <a:spcPts val="0"/>
              </a:spcAft>
              <a:buClr>
                <a:schemeClr val="lt1"/>
              </a:buClr>
              <a:buSzPts val="1200"/>
              <a:buFont typeface="Noto Sans Symbols"/>
              <a:buChar char="✔"/>
            </a:pPr>
            <a:r>
              <a:rPr b="1" lang="en-US" sz="1200">
                <a:solidFill>
                  <a:schemeClr val="lt1"/>
                </a:solidFill>
                <a:latin typeface="Century Gothic"/>
                <a:ea typeface="Century Gothic"/>
                <a:cs typeface="Century Gothic"/>
                <a:sym typeface="Century Gothic"/>
              </a:rPr>
              <a:t>Eco-bricks are used in common areas for more efficient thermal insulation.</a:t>
            </a:r>
            <a:endParaRPr b="1" sz="1200">
              <a:solidFill>
                <a:schemeClr val="lt1"/>
              </a:solidFill>
              <a:latin typeface="Century Gothic"/>
              <a:ea typeface="Century Gothic"/>
              <a:cs typeface="Century Gothic"/>
              <a:sym typeface="Century Gothic"/>
            </a:endParaRPr>
          </a:p>
        </p:txBody>
      </p:sp>
      <p:sp>
        <p:nvSpPr>
          <p:cNvPr id="212" name="Google Shape;212;p11"/>
          <p:cNvSpPr/>
          <p:nvPr/>
        </p:nvSpPr>
        <p:spPr>
          <a:xfrm>
            <a:off x="2651121" y="4189742"/>
            <a:ext cx="18161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chemeClr val="lt1"/>
              </a:solidFill>
              <a:latin typeface="Century Gothic"/>
              <a:ea typeface="Century Gothic"/>
              <a:cs typeface="Century Gothic"/>
              <a:sym typeface="Century Gothic"/>
            </a:endParaRPr>
          </a:p>
          <a:p>
            <a:pPr indent="-274234" lvl="0" marL="274234" marR="0" rtl="0" algn="l">
              <a:spcBef>
                <a:spcPts val="0"/>
              </a:spcBef>
              <a:spcAft>
                <a:spcPts val="0"/>
              </a:spcAft>
              <a:buClr>
                <a:schemeClr val="lt1"/>
              </a:buClr>
              <a:buSzPts val="1200"/>
              <a:buFont typeface="Noto Sans Symbols"/>
              <a:buChar char="✔"/>
            </a:pPr>
            <a:r>
              <a:rPr b="1" lang="en-US" sz="1200">
                <a:solidFill>
                  <a:schemeClr val="lt1"/>
                </a:solidFill>
                <a:latin typeface="Century Gothic"/>
                <a:ea typeface="Century Gothic"/>
                <a:cs typeface="Century Gothic"/>
                <a:sym typeface="Century Gothic"/>
              </a:rPr>
              <a:t>Lots are relatively bigger, giving sufficient room for future expansion.</a:t>
            </a:r>
            <a:endParaRPr/>
          </a:p>
          <a:p>
            <a:pPr indent="-198034" lvl="0" marL="274234" marR="0" rtl="0" algn="l">
              <a:spcBef>
                <a:spcPts val="0"/>
              </a:spcBef>
              <a:spcAft>
                <a:spcPts val="0"/>
              </a:spcAft>
              <a:buClr>
                <a:schemeClr val="dk1"/>
              </a:buClr>
              <a:buSzPts val="1200"/>
              <a:buFont typeface="Noto Sans Symbols"/>
              <a:buNone/>
            </a:pPr>
            <a:r>
              <a:t/>
            </a:r>
            <a:endParaRPr b="1" sz="1200">
              <a:solidFill>
                <a:schemeClr val="lt1"/>
              </a:solidFill>
              <a:latin typeface="Century Gothic"/>
              <a:ea typeface="Century Gothic"/>
              <a:cs typeface="Century Gothic"/>
              <a:sym typeface="Century Gothic"/>
            </a:endParaRPr>
          </a:p>
          <a:p>
            <a:pPr indent="-274234" lvl="0" marL="274234" marR="0" rtl="0" algn="l">
              <a:spcBef>
                <a:spcPts val="0"/>
              </a:spcBef>
              <a:spcAft>
                <a:spcPts val="0"/>
              </a:spcAft>
              <a:buClr>
                <a:schemeClr val="lt1"/>
              </a:buClr>
              <a:buSzPts val="1200"/>
              <a:buFont typeface="Noto Sans Symbols"/>
              <a:buChar char="✔"/>
            </a:pPr>
            <a:r>
              <a:rPr b="1" lang="en-US" sz="1200">
                <a:solidFill>
                  <a:schemeClr val="lt1"/>
                </a:solidFill>
                <a:latin typeface="Century Gothic"/>
                <a:ea typeface="Century Gothic"/>
                <a:cs typeface="Century Gothic"/>
                <a:sym typeface="Century Gothic"/>
              </a:rPr>
              <a:t>Some units have the flexibility of being combined, thereby expanding the space.</a:t>
            </a:r>
            <a:endParaRPr b="1" sz="1200">
              <a:solidFill>
                <a:schemeClr val="lt1"/>
              </a:solidFill>
              <a:latin typeface="Century Gothic"/>
              <a:ea typeface="Century Gothic"/>
              <a:cs typeface="Century Gothic"/>
              <a:sym typeface="Century Gothic"/>
            </a:endParaRPr>
          </a:p>
        </p:txBody>
      </p:sp>
      <p:sp>
        <p:nvSpPr>
          <p:cNvPr id="213" name="Google Shape;213;p11"/>
          <p:cNvSpPr/>
          <p:nvPr/>
        </p:nvSpPr>
        <p:spPr>
          <a:xfrm>
            <a:off x="4784716" y="4189742"/>
            <a:ext cx="193675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chemeClr val="lt1"/>
              </a:solidFill>
              <a:latin typeface="Century Gothic"/>
              <a:ea typeface="Century Gothic"/>
              <a:cs typeface="Century Gothic"/>
              <a:sym typeface="Century Gothic"/>
            </a:endParaRPr>
          </a:p>
          <a:p>
            <a:pPr indent="-274234" lvl="0" marL="274234" marR="0" rtl="0" algn="l">
              <a:spcBef>
                <a:spcPts val="0"/>
              </a:spcBef>
              <a:spcAft>
                <a:spcPts val="0"/>
              </a:spcAft>
              <a:buClr>
                <a:schemeClr val="lt1"/>
              </a:buClr>
              <a:buSzPts val="1200"/>
              <a:buFont typeface="Noto Sans Symbols"/>
              <a:buChar char="✔"/>
            </a:pPr>
            <a:r>
              <a:rPr b="1" lang="en-US" sz="1200">
                <a:solidFill>
                  <a:schemeClr val="lt1"/>
                </a:solidFill>
                <a:latin typeface="Century Gothic"/>
                <a:ea typeface="Century Gothic"/>
                <a:cs typeface="Century Gothic"/>
                <a:sym typeface="Century Gothic"/>
              </a:rPr>
              <a:t>Sufficient drainage system and access to outfall points.</a:t>
            </a:r>
            <a:endParaRPr/>
          </a:p>
          <a:p>
            <a:pPr indent="-198034" lvl="0" marL="274234" marR="0" rtl="0" algn="l">
              <a:spcBef>
                <a:spcPts val="0"/>
              </a:spcBef>
              <a:spcAft>
                <a:spcPts val="0"/>
              </a:spcAft>
              <a:buClr>
                <a:schemeClr val="dk1"/>
              </a:buClr>
              <a:buSzPts val="1200"/>
              <a:buFont typeface="Noto Sans Symbols"/>
              <a:buNone/>
            </a:pPr>
            <a:r>
              <a:t/>
            </a:r>
            <a:endParaRPr b="1" sz="1200">
              <a:solidFill>
                <a:schemeClr val="lt1"/>
              </a:solidFill>
              <a:latin typeface="Century Gothic"/>
              <a:ea typeface="Century Gothic"/>
              <a:cs typeface="Century Gothic"/>
              <a:sym typeface="Century Gothic"/>
            </a:endParaRPr>
          </a:p>
          <a:p>
            <a:pPr indent="-274234" lvl="0" marL="274234" marR="0" rtl="0" algn="l">
              <a:spcBef>
                <a:spcPts val="0"/>
              </a:spcBef>
              <a:spcAft>
                <a:spcPts val="0"/>
              </a:spcAft>
              <a:buClr>
                <a:schemeClr val="lt1"/>
              </a:buClr>
              <a:buSzPts val="1200"/>
              <a:buFont typeface="Noto Sans Symbols"/>
              <a:buChar char="✔"/>
            </a:pPr>
            <a:r>
              <a:rPr b="1" lang="en-US" sz="1200">
                <a:solidFill>
                  <a:schemeClr val="lt1"/>
                </a:solidFill>
                <a:latin typeface="Century Gothic"/>
                <a:ea typeface="Century Gothic"/>
                <a:cs typeface="Century Gothic"/>
                <a:sym typeface="Century Gothic"/>
              </a:rPr>
              <a:t>Roofs are durable from heavy rains and can withstand winds up to 300kph.</a:t>
            </a:r>
            <a:endParaRPr b="1" sz="1200">
              <a:solidFill>
                <a:schemeClr val="lt1"/>
              </a:solidFill>
              <a:latin typeface="Century Gothic"/>
              <a:ea typeface="Century Gothic"/>
              <a:cs typeface="Century Gothic"/>
              <a:sym typeface="Century Gothic"/>
            </a:endParaRPr>
          </a:p>
        </p:txBody>
      </p:sp>
      <p:sp>
        <p:nvSpPr>
          <p:cNvPr id="214" name="Google Shape;214;p11"/>
          <p:cNvSpPr/>
          <p:nvPr/>
        </p:nvSpPr>
        <p:spPr>
          <a:xfrm>
            <a:off x="411575" y="4189742"/>
            <a:ext cx="198119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chemeClr val="lt1"/>
              </a:solidFill>
              <a:latin typeface="Century Gothic"/>
              <a:ea typeface="Century Gothic"/>
              <a:cs typeface="Century Gothic"/>
              <a:sym typeface="Century Gothic"/>
            </a:endParaRPr>
          </a:p>
          <a:p>
            <a:pPr indent="-274234" lvl="0" marL="274234" marR="0" rtl="0" algn="l">
              <a:spcBef>
                <a:spcPts val="0"/>
              </a:spcBef>
              <a:spcAft>
                <a:spcPts val="0"/>
              </a:spcAft>
              <a:buClr>
                <a:schemeClr val="lt1"/>
              </a:buClr>
              <a:buSzPts val="1200"/>
              <a:buFont typeface="Noto Sans Symbols"/>
              <a:buChar char="✔"/>
            </a:pPr>
            <a:r>
              <a:rPr b="1" lang="en-US" sz="1200">
                <a:solidFill>
                  <a:schemeClr val="lt1"/>
                </a:solidFill>
                <a:latin typeface="Century Gothic"/>
                <a:ea typeface="Century Gothic"/>
                <a:cs typeface="Century Gothic"/>
                <a:sym typeface="Century Gothic"/>
              </a:rPr>
              <a:t>A ride away from commercial establishments, schools, hospital and transport hubs.</a:t>
            </a:r>
            <a:endParaRPr b="1" sz="1200">
              <a:solidFill>
                <a:schemeClr val="lt1"/>
              </a:solidFill>
              <a:latin typeface="Century Gothic"/>
              <a:ea typeface="Century Gothic"/>
              <a:cs typeface="Century Gothic"/>
              <a:sym typeface="Century Gothic"/>
            </a:endParaRPr>
          </a:p>
        </p:txBody>
      </p:sp>
      <p:pic>
        <p:nvPicPr>
          <p:cNvPr id="215" name="Google Shape;215;p11"/>
          <p:cNvPicPr preferRelativeResize="0"/>
          <p:nvPr/>
        </p:nvPicPr>
        <p:blipFill rotWithShape="1">
          <a:blip r:embed="rId5">
            <a:alphaModFix/>
          </a:blip>
          <a:srcRect b="0" l="0" r="0" t="0"/>
          <a:stretch/>
        </p:blipFill>
        <p:spPr>
          <a:xfrm>
            <a:off x="3416421" y="1251038"/>
            <a:ext cx="2402223" cy="1392895"/>
          </a:xfrm>
          <a:prstGeom prst="rect">
            <a:avLst/>
          </a:prstGeom>
          <a:noFill/>
          <a:ln>
            <a:noFill/>
          </a:ln>
        </p:spPr>
      </p:pic>
      <p:sp>
        <p:nvSpPr>
          <p:cNvPr id="216" name="Google Shape;216;p11"/>
          <p:cNvSpPr txBox="1"/>
          <p:nvPr/>
        </p:nvSpPr>
        <p:spPr>
          <a:xfrm>
            <a:off x="2902353" y="2560917"/>
            <a:ext cx="147348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RIGHT-SIZED </a:t>
            </a:r>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LIVING SPACES</a:t>
            </a:r>
            <a:endParaRPr/>
          </a:p>
        </p:txBody>
      </p:sp>
      <p:sp>
        <p:nvSpPr>
          <p:cNvPr id="217" name="Google Shape;217;p11"/>
          <p:cNvSpPr txBox="1"/>
          <p:nvPr/>
        </p:nvSpPr>
        <p:spPr>
          <a:xfrm>
            <a:off x="5135591" y="2563672"/>
            <a:ext cx="16241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Century Gothic"/>
                <a:ea typeface="Century Gothic"/>
                <a:cs typeface="Century Gothic"/>
                <a:sym typeface="Century Gothic"/>
              </a:rPr>
              <a:t>ECO-EFFICIENCY</a:t>
            </a:r>
            <a:endParaRPr/>
          </a:p>
        </p:txBody>
      </p:sp>
      <p:sp>
        <p:nvSpPr>
          <p:cNvPr id="218" name="Google Shape;218;p11"/>
          <p:cNvSpPr txBox="1"/>
          <p:nvPr/>
        </p:nvSpPr>
        <p:spPr>
          <a:xfrm>
            <a:off x="105216" y="2564920"/>
            <a:ext cx="233589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COMPLETE ACCESSIBILITY</a:t>
            </a:r>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&amp; CONNECTIVITY</a:t>
            </a:r>
            <a:endParaRPr/>
          </a:p>
        </p:txBody>
      </p:sp>
      <p:sp>
        <p:nvSpPr>
          <p:cNvPr id="219" name="Google Shape;219;p11"/>
          <p:cNvSpPr txBox="1"/>
          <p:nvPr/>
        </p:nvSpPr>
        <p:spPr>
          <a:xfrm>
            <a:off x="7478826" y="2563672"/>
            <a:ext cx="126829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STRUCTURAL </a:t>
            </a:r>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STABILITY</a:t>
            </a:r>
            <a:endParaRPr/>
          </a:p>
        </p:txBody>
      </p:sp>
      <p:pic>
        <p:nvPicPr>
          <p:cNvPr id="220" name="Google Shape;220;p11"/>
          <p:cNvPicPr preferRelativeResize="0"/>
          <p:nvPr/>
        </p:nvPicPr>
        <p:blipFill rotWithShape="1">
          <a:blip r:embed="rId6">
            <a:alphaModFix/>
          </a:blip>
          <a:srcRect b="0" l="0" r="0" t="0"/>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26" name="Google Shape;226;p12"/>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
        <p:nvSpPr>
          <p:cNvPr id="227" name="Google Shape;227;p12"/>
          <p:cNvSpPr/>
          <p:nvPr/>
        </p:nvSpPr>
        <p:spPr>
          <a:xfrm>
            <a:off x="2088207" y="5416312"/>
            <a:ext cx="533832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Century Gothic"/>
                <a:ea typeface="Century Gothic"/>
                <a:cs typeface="Century Gothic"/>
                <a:sym typeface="Century Gothic"/>
              </a:rPr>
              <a:t>Amaia Series Novaliches</a:t>
            </a:r>
            <a:endParaRPr/>
          </a:p>
          <a:p>
            <a:pPr indent="0" lvl="0" marL="0" marR="0" rtl="0" algn="ctr">
              <a:spcBef>
                <a:spcPts val="0"/>
              </a:spcBef>
              <a:spcAft>
                <a:spcPts val="0"/>
              </a:spcAft>
              <a:buNone/>
            </a:pPr>
            <a:r>
              <a:rPr lang="en-US" sz="1400">
                <a:solidFill>
                  <a:schemeClr val="lt1"/>
                </a:solidFill>
                <a:latin typeface="Century Gothic"/>
                <a:ea typeface="Century Gothic"/>
                <a:cs typeface="Century Gothic"/>
                <a:sym typeface="Century Gothic"/>
              </a:rPr>
              <a:t>LTS 28582, 31551</a:t>
            </a:r>
            <a:endParaRPr/>
          </a:p>
          <a:p>
            <a:pPr indent="0" lvl="0" marL="0" marR="0" rtl="0" algn="ctr">
              <a:spcBef>
                <a:spcPts val="0"/>
              </a:spcBef>
              <a:spcAft>
                <a:spcPts val="0"/>
              </a:spcAft>
              <a:buNone/>
            </a:pPr>
            <a:r>
              <a:rPr lang="en-US" sz="1400">
                <a:solidFill>
                  <a:schemeClr val="lt1"/>
                </a:solidFill>
                <a:latin typeface="Century Gothic"/>
                <a:ea typeface="Century Gothic"/>
                <a:cs typeface="Century Gothic"/>
                <a:sym typeface="Century Gothic"/>
              </a:rPr>
              <a:t>HLURB AD APPROVAL AA-2016/12-1640</a:t>
            </a:r>
            <a:endParaRPr/>
          </a:p>
          <a:p>
            <a:pPr indent="0" lvl="0" marL="0" marR="0" rtl="0" algn="ctr">
              <a:spcBef>
                <a:spcPts val="0"/>
              </a:spcBef>
              <a:spcAft>
                <a:spcPts val="0"/>
              </a:spcAft>
              <a:buNone/>
            </a:pPr>
            <a:r>
              <a:rPr lang="en-US" sz="1400">
                <a:solidFill>
                  <a:schemeClr val="lt1"/>
                </a:solidFill>
                <a:latin typeface="Century Gothic"/>
                <a:ea typeface="Century Gothic"/>
                <a:cs typeface="Century Gothic"/>
                <a:sym typeface="Century Gothic"/>
              </a:rPr>
              <a:t>Project Address: Brgy. San Agustin, Novaliches, Quezon City</a:t>
            </a:r>
            <a:endParaRPr sz="1400">
              <a:solidFill>
                <a:schemeClr val="lt1"/>
              </a:solidFill>
              <a:latin typeface="Century Gothic"/>
              <a:ea typeface="Century Gothic"/>
              <a:cs typeface="Century Gothic"/>
              <a:sym typeface="Century Gothic"/>
            </a:endParaRPr>
          </a:p>
        </p:txBody>
      </p:sp>
      <p:pic>
        <p:nvPicPr>
          <p:cNvPr id="228" name="Google Shape;228;p12"/>
          <p:cNvPicPr preferRelativeResize="0"/>
          <p:nvPr/>
        </p:nvPicPr>
        <p:blipFill rotWithShape="1">
          <a:blip r:embed="rId4">
            <a:alphaModFix/>
          </a:blip>
          <a:srcRect b="0" l="0" r="0" t="0"/>
          <a:stretch/>
        </p:blipFill>
        <p:spPr>
          <a:xfrm>
            <a:off x="0"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04" name="Google Shape;104;p2"/>
          <p:cNvPicPr preferRelativeResize="0"/>
          <p:nvPr>
            <p:ph idx="1" type="body"/>
          </p:nvPr>
        </p:nvPicPr>
        <p:blipFill rotWithShape="1">
          <a:blip r:embed="rId3">
            <a:alphaModFix/>
          </a:blip>
          <a:srcRect b="0" l="0" r="0" t="0"/>
          <a:stretch/>
        </p:blipFill>
        <p:spPr>
          <a:xfrm>
            <a:off x="1" y="0"/>
            <a:ext cx="9144000" cy="6858000"/>
          </a:xfrm>
          <a:prstGeom prst="rect">
            <a:avLst/>
          </a:prstGeom>
          <a:noFill/>
          <a:ln>
            <a:noFill/>
          </a:ln>
        </p:spPr>
      </p:pic>
      <p:sp>
        <p:nvSpPr>
          <p:cNvPr id="105" name="Google Shape;105;p2"/>
          <p:cNvSpPr/>
          <p:nvPr/>
        </p:nvSpPr>
        <p:spPr>
          <a:xfrm>
            <a:off x="1" y="770022"/>
            <a:ext cx="4299283"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2"/>
          <p:cNvSpPr txBox="1"/>
          <p:nvPr/>
        </p:nvSpPr>
        <p:spPr>
          <a:xfrm>
            <a:off x="323661" y="842339"/>
            <a:ext cx="36519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NOVALICHES ESTATE</a:t>
            </a:r>
            <a:endParaRPr b="1" sz="2800">
              <a:solidFill>
                <a:schemeClr val="lt1"/>
              </a:solidFill>
              <a:latin typeface="Century Gothic"/>
              <a:ea typeface="Century Gothic"/>
              <a:cs typeface="Century Gothic"/>
              <a:sym typeface="Century Gothic"/>
            </a:endParaRPr>
          </a:p>
        </p:txBody>
      </p:sp>
      <p:sp>
        <p:nvSpPr>
          <p:cNvPr id="107" name="Google Shape;107;p2"/>
          <p:cNvSpPr txBox="1"/>
          <p:nvPr/>
        </p:nvSpPr>
        <p:spPr>
          <a:xfrm>
            <a:off x="188808" y="1711981"/>
            <a:ext cx="4967317" cy="47705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900">
                <a:solidFill>
                  <a:schemeClr val="lt1"/>
                </a:solidFill>
                <a:latin typeface="Century Gothic"/>
                <a:ea typeface="Century Gothic"/>
                <a:cs typeface="Century Gothic"/>
                <a:sym typeface="Century Gothic"/>
              </a:rPr>
              <a:t>Novaliches is the largest district in Quezon city that offers booming developments in the heart of the hustle and bustle of city life. Creating new ways of living, innovation and vigor to elevate the living standards of the future dwellers of Amaia Novaliches Estate. </a:t>
            </a:r>
            <a:endParaRPr/>
          </a:p>
          <a:p>
            <a:pPr indent="0" lvl="0" marL="0" marR="0" rtl="0" algn="l">
              <a:spcBef>
                <a:spcPts val="0"/>
              </a:spcBef>
              <a:spcAft>
                <a:spcPts val="0"/>
              </a:spcAft>
              <a:buNone/>
            </a:pPr>
            <a:r>
              <a:t/>
            </a:r>
            <a:endParaRPr b="1" sz="19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en-US" sz="1900">
                <a:solidFill>
                  <a:schemeClr val="lt1"/>
                </a:solidFill>
                <a:latin typeface="Century Gothic"/>
                <a:ea typeface="Century Gothic"/>
                <a:cs typeface="Century Gothic"/>
                <a:sym typeface="Century Gothic"/>
              </a:rPr>
              <a:t>WHY LIVE IN NOVALICHES, QUEZON CITY</a:t>
            </a:r>
            <a:endParaRPr/>
          </a:p>
          <a:p>
            <a:pPr indent="-285750" lvl="0" marL="285750" marR="0" rtl="0" algn="l">
              <a:spcBef>
                <a:spcPts val="0"/>
              </a:spcBef>
              <a:spcAft>
                <a:spcPts val="0"/>
              </a:spcAft>
              <a:buClr>
                <a:schemeClr val="lt1"/>
              </a:buClr>
              <a:buSzPts val="1900"/>
              <a:buFont typeface="Arial"/>
              <a:buChar char="•"/>
            </a:pPr>
            <a:r>
              <a:rPr lang="en-US" sz="1900">
                <a:solidFill>
                  <a:schemeClr val="lt1"/>
                </a:solidFill>
                <a:latin typeface="Century Gothic"/>
                <a:ea typeface="Century Gothic"/>
                <a:cs typeface="Century Gothic"/>
                <a:sym typeface="Century Gothic"/>
              </a:rPr>
              <a:t>Ease of transportation</a:t>
            </a:r>
            <a:endParaRPr/>
          </a:p>
          <a:p>
            <a:pPr indent="-285750" lvl="0" marL="285750" marR="0" rtl="0" algn="l">
              <a:spcBef>
                <a:spcPts val="0"/>
              </a:spcBef>
              <a:spcAft>
                <a:spcPts val="0"/>
              </a:spcAft>
              <a:buClr>
                <a:schemeClr val="lt1"/>
              </a:buClr>
              <a:buSzPts val="1900"/>
              <a:buFont typeface="Arial"/>
              <a:buChar char="•"/>
            </a:pPr>
            <a:r>
              <a:rPr lang="en-US" sz="1900">
                <a:solidFill>
                  <a:schemeClr val="lt1"/>
                </a:solidFill>
                <a:latin typeface="Century Gothic"/>
                <a:ea typeface="Century Gothic"/>
                <a:cs typeface="Century Gothic"/>
                <a:sym typeface="Century Gothic"/>
              </a:rPr>
              <a:t>Near growing business hubs</a:t>
            </a:r>
            <a:endParaRPr/>
          </a:p>
          <a:p>
            <a:pPr indent="-285750" lvl="0" marL="285750" marR="0" rtl="0" algn="l">
              <a:spcBef>
                <a:spcPts val="0"/>
              </a:spcBef>
              <a:spcAft>
                <a:spcPts val="0"/>
              </a:spcAft>
              <a:buClr>
                <a:schemeClr val="lt1"/>
              </a:buClr>
              <a:buSzPts val="1900"/>
              <a:buFont typeface="Arial"/>
              <a:buChar char="•"/>
            </a:pPr>
            <a:r>
              <a:rPr lang="en-US" sz="1900">
                <a:solidFill>
                  <a:schemeClr val="lt1"/>
                </a:solidFill>
                <a:latin typeface="Century Gothic"/>
                <a:ea typeface="Century Gothic"/>
                <a:cs typeface="Century Gothic"/>
                <a:sym typeface="Century Gothic"/>
              </a:rPr>
              <a:t>Premier hospitals are within reach</a:t>
            </a:r>
            <a:endParaRPr/>
          </a:p>
          <a:p>
            <a:pPr indent="-285750" lvl="0" marL="285750" marR="0" rtl="0" algn="l">
              <a:spcBef>
                <a:spcPts val="0"/>
              </a:spcBef>
              <a:spcAft>
                <a:spcPts val="0"/>
              </a:spcAft>
              <a:buClr>
                <a:schemeClr val="lt1"/>
              </a:buClr>
              <a:buSzPts val="1900"/>
              <a:buFont typeface="Arial"/>
              <a:buChar char="•"/>
            </a:pPr>
            <a:r>
              <a:rPr lang="en-US" sz="1900">
                <a:solidFill>
                  <a:schemeClr val="lt1"/>
                </a:solidFill>
                <a:latin typeface="Century Gothic"/>
                <a:ea typeface="Century Gothic"/>
                <a:cs typeface="Century Gothic"/>
                <a:sym typeface="Century Gothic"/>
              </a:rPr>
              <a:t>Your gateway to north and east destinations</a:t>
            </a:r>
            <a:endParaRPr/>
          </a:p>
          <a:p>
            <a:pPr indent="-285750" lvl="0" marL="285750" marR="0" rtl="0" algn="l">
              <a:spcBef>
                <a:spcPts val="0"/>
              </a:spcBef>
              <a:spcAft>
                <a:spcPts val="0"/>
              </a:spcAft>
              <a:buClr>
                <a:schemeClr val="lt1"/>
              </a:buClr>
              <a:buSzPts val="1900"/>
              <a:buFont typeface="Arial"/>
              <a:buChar char="•"/>
            </a:pPr>
            <a:r>
              <a:rPr lang="en-US" sz="1900">
                <a:solidFill>
                  <a:schemeClr val="lt1"/>
                </a:solidFill>
                <a:latin typeface="Century Gothic"/>
                <a:ea typeface="Century Gothic"/>
                <a:cs typeface="Century Gothic"/>
                <a:sym typeface="Century Gothic"/>
              </a:rPr>
              <a:t>Near top educational institutions</a:t>
            </a:r>
            <a:endParaRPr/>
          </a:p>
          <a:p>
            <a:pPr indent="-285750" lvl="0" marL="285750" marR="0" rtl="0" algn="l">
              <a:spcBef>
                <a:spcPts val="0"/>
              </a:spcBef>
              <a:spcAft>
                <a:spcPts val="0"/>
              </a:spcAft>
              <a:buClr>
                <a:schemeClr val="lt1"/>
              </a:buClr>
              <a:buSzPts val="1900"/>
              <a:buFont typeface="Arial"/>
              <a:buChar char="•"/>
            </a:pPr>
            <a:r>
              <a:rPr lang="en-US" sz="1900">
                <a:solidFill>
                  <a:schemeClr val="lt1"/>
                </a:solidFill>
                <a:latin typeface="Century Gothic"/>
                <a:ea typeface="Century Gothic"/>
                <a:cs typeface="Century Gothic"/>
                <a:sym typeface="Century Gothic"/>
              </a:rPr>
              <a:t>Fully developed district</a:t>
            </a:r>
            <a:endParaRPr sz="1900">
              <a:solidFill>
                <a:schemeClr val="lt1"/>
              </a:solidFill>
              <a:latin typeface="Century Gothic"/>
              <a:ea typeface="Century Gothic"/>
              <a:cs typeface="Century Gothic"/>
              <a:sym typeface="Century Gothic"/>
            </a:endParaRPr>
          </a:p>
        </p:txBody>
      </p:sp>
      <p:pic>
        <p:nvPicPr>
          <p:cNvPr id="108" name="Google Shape;108;p2"/>
          <p:cNvPicPr preferRelativeResize="0"/>
          <p:nvPr/>
        </p:nvPicPr>
        <p:blipFill rotWithShape="1">
          <a:blip r:embed="rId4">
            <a:alphaModFix/>
          </a:blip>
          <a:srcRect b="0" l="0" r="0" t="0"/>
          <a:stretch/>
        </p:blipFill>
        <p:spPr>
          <a:xfrm>
            <a:off x="5344931" y="193948"/>
            <a:ext cx="3525557" cy="198777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09" name="Google Shape;109;p2"/>
          <p:cNvPicPr preferRelativeResize="0"/>
          <p:nvPr/>
        </p:nvPicPr>
        <p:blipFill rotWithShape="1">
          <a:blip r:embed="rId5">
            <a:alphaModFix/>
          </a:blip>
          <a:srcRect b="0" l="0" r="0" t="0"/>
          <a:stretch/>
        </p:blipFill>
        <p:spPr>
          <a:xfrm>
            <a:off x="5344931" y="4675234"/>
            <a:ext cx="3552703" cy="200727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0" name="Google Shape;110;p2"/>
          <p:cNvPicPr preferRelativeResize="0"/>
          <p:nvPr/>
        </p:nvPicPr>
        <p:blipFill rotWithShape="1">
          <a:blip r:embed="rId6">
            <a:alphaModFix/>
          </a:blip>
          <a:srcRect b="16474" l="0" r="0" t="0"/>
          <a:stretch/>
        </p:blipFill>
        <p:spPr>
          <a:xfrm>
            <a:off x="5344931" y="2447431"/>
            <a:ext cx="3552703" cy="197701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3"/>
          <p:cNvPicPr preferRelativeResize="0"/>
          <p:nvPr>
            <p:ph idx="1" type="body"/>
          </p:nvPr>
        </p:nvPicPr>
        <p:blipFill rotWithShape="1">
          <a:blip r:embed="rId3">
            <a:alphaModFix/>
          </a:blip>
          <a:srcRect b="0" l="0" r="0" t="0"/>
          <a:stretch/>
        </p:blipFill>
        <p:spPr>
          <a:xfrm>
            <a:off x="-42028" y="0"/>
            <a:ext cx="9228055" cy="6921041"/>
          </a:xfrm>
          <a:prstGeom prst="rect">
            <a:avLst/>
          </a:prstGeom>
          <a:noFill/>
          <a:ln>
            <a:noFill/>
          </a:ln>
        </p:spPr>
      </p:pic>
      <p:pic>
        <p:nvPicPr>
          <p:cNvPr descr="https://southeastasia1-mediap.svc.ms/transform/thumbnail?provider=spo&amp;inputFormat=jpg&amp;cs=fFNQTw&amp;docid=https%3A%2F%2Famaialandcorpph-my.sharepoint.com%3A443%2F_api%2Fv2.0%2Fdrives%2Fb!w4J3YR39S0aJdxJJap_fi8qPSg-jHCFImxUGnJ0ABrAA8bJLnpamQr2GF1LSuRxo%2Fitems%2F01X7PGLGPNEJQVUMLRNNDJFW5LOCQOXDK6%3Fversion%3DPublished&amp;access_token=eyJ0eXAiOiJKV1QiLCJhbGciOiJub25lIn0.eyJhdWQiOiIwMDAwMDAwMy0wMDAwLTBmZjEtY2UwMC0wMDAwMDAwMDAwMDAvYW1haWFsYW5kY29ycHBoLW15LnNoYXJlcG9pbnQuY29tQDMyZWE3ZWQxLTNiNTktNGE2OS04M2NlLTg5MTE1YjFjZDJjNiIsImlzcyI6IjAwMDAwMDAzLTAwMDAtMGZmMS1jZTAwLTAwMDAwMDAwMDAwMCIsIm5iZiI6IjE2MTY3Mzg0MDAiLCJleHAiOiIxNjE2NzYwMDAwIiwiZW5kcG9pbnR1cmwiOiJ2N1ZsZGxvMVhsdFI1K3kzUHRPd2JtYzNBNVJqNm0wMmlUZDhQS21XRFRjPSIsImVuZHBvaW50dXJsTGVuZ3RoIjoiMTI1IiwiaXNsb29wYmFjayI6IlRydWUiLCJ2ZXIiOiJoYXNoZWRwcm9vZnRva2VuIiwic2l0ZWlkIjoiTmpFM056Z3lZek10Wm1ReFpDMDBOalJpTFRnNU56Y3RNVEkwT1RaaE9XWmtaamhpIiwic2lnbmluX3N0YXRlIjoiW1wia21zaVwiXSIsIm5hbWVpZCI6IjAjLmZ8bWVtYmVyc2hpcHxhbGNhYmFvLmRlbmlzZUBhbWFpYWxhbmQuY29tIiwibmlpIjoibWljcm9zb2Z0LnNoYXJlcG9pbnQiLCJpc3VzZXIiOiJ0cnVlIiwiY2FjaGVrZXkiOiIwaC5mfG1lbWJlcnNoaXB8MTAwMzIwMDAzYzM3ZjcyZkBsaXZlLmNvbSIsInR0IjoiMCIsInVzZVBlcnNpc3RlbnRDb29raWUiOiIzIn0.Y0toTW5oK1ZDRHVWajViblBaTjdXNEVLVUsyMUZoV0svNGJpU1VnejNUND0&amp;encodeFailures=1&amp;width=946&amp;height=534&amp;srcWidth=1800&amp;srcHeight=1017" id="117" name="Google Shape;117;p3"/>
          <p:cNvPicPr preferRelativeResize="0"/>
          <p:nvPr/>
        </p:nvPicPr>
        <p:blipFill rotWithShape="1">
          <a:blip r:embed="rId4">
            <a:alphaModFix/>
          </a:blip>
          <a:srcRect b="0" l="0" r="0" t="13095"/>
          <a:stretch/>
        </p:blipFill>
        <p:spPr>
          <a:xfrm>
            <a:off x="533714" y="1620252"/>
            <a:ext cx="8077256" cy="396240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18" name="Google Shape;118;p3"/>
          <p:cNvSpPr/>
          <p:nvPr/>
        </p:nvSpPr>
        <p:spPr>
          <a:xfrm>
            <a:off x="198288" y="5807241"/>
            <a:ext cx="8747422"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lt1"/>
                </a:solidFill>
                <a:latin typeface="Century Gothic"/>
                <a:ea typeface="Century Gothic"/>
                <a:cs typeface="Century Gothic"/>
                <a:sym typeface="Century Gothic"/>
              </a:rPr>
              <a:t>Amaia Series Novaliches is a townhouse project inside the Amaia Novaliches Estate. The project offers spacious and modernly designed 4 and 6-series with its complete amenities and facilities to give you and your family a safe abode.</a:t>
            </a:r>
            <a:endParaRPr sz="1600">
              <a:solidFill>
                <a:schemeClr val="lt1"/>
              </a:solidFill>
              <a:latin typeface="Century Gothic"/>
              <a:ea typeface="Century Gothic"/>
              <a:cs typeface="Century Gothic"/>
              <a:sym typeface="Century Gothic"/>
            </a:endParaRPr>
          </a:p>
        </p:txBody>
      </p:sp>
      <p:sp>
        <p:nvSpPr>
          <p:cNvPr id="119" name="Google Shape;119;p3"/>
          <p:cNvSpPr/>
          <p:nvPr/>
        </p:nvSpPr>
        <p:spPr>
          <a:xfrm>
            <a:off x="1" y="770022"/>
            <a:ext cx="4299283"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3"/>
          <p:cNvSpPr txBox="1"/>
          <p:nvPr/>
        </p:nvSpPr>
        <p:spPr>
          <a:xfrm>
            <a:off x="901174" y="842339"/>
            <a:ext cx="236635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THE PROJECT</a:t>
            </a:r>
            <a:endParaRPr b="1" sz="2800">
              <a:solidFill>
                <a:schemeClr val="lt1"/>
              </a:solidFill>
              <a:latin typeface="Century Gothic"/>
              <a:ea typeface="Century Gothic"/>
              <a:cs typeface="Century Gothic"/>
              <a:sym typeface="Century Gothic"/>
            </a:endParaRPr>
          </a:p>
        </p:txBody>
      </p:sp>
      <p:pic>
        <p:nvPicPr>
          <p:cNvPr id="121" name="Google Shape;121;p3"/>
          <p:cNvPicPr preferRelativeResize="0"/>
          <p:nvPr/>
        </p:nvPicPr>
        <p:blipFill rotWithShape="1">
          <a:blip r:embed="rId5">
            <a:alphaModFix/>
          </a:blip>
          <a:srcRect b="0" l="0" r="0" t="0"/>
          <a:stretch/>
        </p:blipFill>
        <p:spPr>
          <a:xfrm>
            <a:off x="-42028"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Diagram&#10;&#10;Description automatically generated" id="127" name="Google Shape;127;p4"/>
          <p:cNvPicPr preferRelativeResize="0"/>
          <p:nvPr/>
        </p:nvPicPr>
        <p:blipFill rotWithShape="1">
          <a:blip r:embed="rId4">
            <a:alphaModFix/>
          </a:blip>
          <a:srcRect b="0" l="47712" r="0" t="-719"/>
          <a:stretch/>
        </p:blipFill>
        <p:spPr>
          <a:xfrm>
            <a:off x="4362756" y="-49346"/>
            <a:ext cx="4781244" cy="6907346"/>
          </a:xfrm>
          <a:prstGeom prst="rect">
            <a:avLst/>
          </a:prstGeom>
          <a:noFill/>
          <a:ln>
            <a:noFill/>
          </a:ln>
        </p:spPr>
      </p:pic>
      <p:sp>
        <p:nvSpPr>
          <p:cNvPr id="128" name="Google Shape;128;p4"/>
          <p:cNvSpPr/>
          <p:nvPr/>
        </p:nvSpPr>
        <p:spPr>
          <a:xfrm>
            <a:off x="1" y="770022"/>
            <a:ext cx="4299283"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4"/>
          <p:cNvSpPr txBox="1"/>
          <p:nvPr/>
        </p:nvSpPr>
        <p:spPr>
          <a:xfrm>
            <a:off x="901174" y="842339"/>
            <a:ext cx="25506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VICINITY MAP</a:t>
            </a:r>
            <a:endParaRPr b="1" sz="2800">
              <a:solidFill>
                <a:schemeClr val="lt1"/>
              </a:solidFill>
              <a:latin typeface="Century Gothic"/>
              <a:ea typeface="Century Gothic"/>
              <a:cs typeface="Century Gothic"/>
              <a:sym typeface="Century Gothic"/>
            </a:endParaRPr>
          </a:p>
        </p:txBody>
      </p:sp>
      <p:sp>
        <p:nvSpPr>
          <p:cNvPr id="130" name="Google Shape;130;p4"/>
          <p:cNvSpPr txBox="1"/>
          <p:nvPr/>
        </p:nvSpPr>
        <p:spPr>
          <a:xfrm>
            <a:off x="197720" y="1746099"/>
            <a:ext cx="4374280"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The project is strategically located along Susana Road, Barangay San Agustin, Novaliches, Quezon City.</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Key Neighboring Locators:</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Fairview Terraces by Ayala Malls</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SM Fairview</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SM Zabarte</a:t>
            </a:r>
            <a:endParaRPr sz="1800">
              <a:solidFill>
                <a:schemeClr val="lt1"/>
              </a:solidFill>
              <a:latin typeface="Century Gothic"/>
              <a:ea typeface="Century Gothic"/>
              <a:cs typeface="Century Gothic"/>
              <a:sym typeface="Century Gothic"/>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Puregold Susano</a:t>
            </a:r>
            <a:endParaRPr sz="1800">
              <a:solidFill>
                <a:schemeClr val="lt1"/>
              </a:solidFill>
              <a:latin typeface="Century Gothic"/>
              <a:ea typeface="Century Gothic"/>
              <a:cs typeface="Century Gothic"/>
              <a:sym typeface="Century Gothic"/>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Nova Plaza Mall</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La Consolacion College Novaliches</a:t>
            </a:r>
            <a:endParaRPr sz="1800">
              <a:solidFill>
                <a:schemeClr val="lt1"/>
              </a:solidFill>
              <a:latin typeface="Century Gothic"/>
              <a:ea typeface="Century Gothic"/>
              <a:cs typeface="Century Gothic"/>
              <a:sym typeface="Century Gothic"/>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Our Lady of Lourdes College</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San Lazaro Hospital</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Novaliches General Hospital</a:t>
            </a:r>
            <a:endParaRPr/>
          </a:p>
          <a:p>
            <a:pPr indent="-171450" lvl="0" marL="285750" marR="0" rtl="0" algn="l">
              <a:spcBef>
                <a:spcPts val="0"/>
              </a:spcBef>
              <a:spcAft>
                <a:spcPts val="0"/>
              </a:spcAft>
              <a:buClr>
                <a:schemeClr val="dk1"/>
              </a:buClr>
              <a:buSzPts val="1800"/>
              <a:buFont typeface="Arial"/>
              <a:buNone/>
            </a:pPr>
            <a:r>
              <a:t/>
            </a:r>
            <a:endParaRPr sz="1800">
              <a:solidFill>
                <a:schemeClr val="lt1"/>
              </a:solidFill>
              <a:latin typeface="Century Gothic"/>
              <a:ea typeface="Century Gothic"/>
              <a:cs typeface="Century Gothic"/>
              <a:sym typeface="Century Gothic"/>
            </a:endParaRPr>
          </a:p>
        </p:txBody>
      </p:sp>
      <p:pic>
        <p:nvPicPr>
          <p:cNvPr id="131" name="Google Shape;131;p4"/>
          <p:cNvPicPr preferRelativeResize="0"/>
          <p:nvPr/>
        </p:nvPicPr>
        <p:blipFill rotWithShape="1">
          <a:blip r:embed="rId5">
            <a:alphaModFix/>
          </a:blip>
          <a:srcRect b="0" l="0" r="0" t="0"/>
          <a:stretch/>
        </p:blipFill>
        <p:spPr>
          <a:xfrm>
            <a:off x="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5"/>
          <p:cNvPicPr preferRelativeResize="0"/>
          <p:nvPr>
            <p:ph idx="1" type="body"/>
          </p:nvPr>
        </p:nvPicPr>
        <p:blipFill rotWithShape="1">
          <a:blip r:embed="rId3">
            <a:alphaModFix/>
          </a:blip>
          <a:srcRect b="0" l="0" r="0" t="0"/>
          <a:stretch/>
        </p:blipFill>
        <p:spPr>
          <a:xfrm>
            <a:off x="1" y="0"/>
            <a:ext cx="9144000" cy="6858000"/>
          </a:xfrm>
          <a:prstGeom prst="rect">
            <a:avLst/>
          </a:prstGeom>
          <a:noFill/>
          <a:ln>
            <a:noFill/>
          </a:ln>
        </p:spPr>
      </p:pic>
      <p:cxnSp>
        <p:nvCxnSpPr>
          <p:cNvPr id="137" name="Google Shape;137;p5"/>
          <p:cNvCxnSpPr/>
          <p:nvPr/>
        </p:nvCxnSpPr>
        <p:spPr>
          <a:xfrm>
            <a:off x="4876800" y="3957637"/>
            <a:ext cx="2152650" cy="309563"/>
          </a:xfrm>
          <a:prstGeom prst="straightConnector1">
            <a:avLst/>
          </a:prstGeom>
          <a:noFill/>
          <a:ln cap="flat" cmpd="sng" w="9525">
            <a:solidFill>
              <a:schemeClr val="accent1"/>
            </a:solidFill>
            <a:prstDash val="solid"/>
            <a:miter lim="800000"/>
            <a:headEnd len="sm" w="sm" type="none"/>
            <a:tailEnd len="med" w="med" type="triangle"/>
          </a:ln>
        </p:spPr>
      </p:cxnSp>
      <p:pic>
        <p:nvPicPr>
          <p:cNvPr descr="Diagram&#10;&#10;Description automatically generated with medium confidence" id="138" name="Google Shape;138;p5"/>
          <p:cNvPicPr preferRelativeResize="0"/>
          <p:nvPr/>
        </p:nvPicPr>
        <p:blipFill rotWithShape="1">
          <a:blip r:embed="rId4">
            <a:alphaModFix/>
          </a:blip>
          <a:srcRect b="14408" l="0" r="-81" t="19355"/>
          <a:stretch/>
        </p:blipFill>
        <p:spPr>
          <a:xfrm>
            <a:off x="-7375" y="1686384"/>
            <a:ext cx="9151375" cy="4542505"/>
          </a:xfrm>
          <a:prstGeom prst="rect">
            <a:avLst/>
          </a:prstGeom>
          <a:noFill/>
          <a:ln>
            <a:noFill/>
          </a:ln>
        </p:spPr>
      </p:pic>
      <p:sp>
        <p:nvSpPr>
          <p:cNvPr id="139" name="Google Shape;139;p5"/>
          <p:cNvSpPr/>
          <p:nvPr/>
        </p:nvSpPr>
        <p:spPr>
          <a:xfrm>
            <a:off x="1" y="770022"/>
            <a:ext cx="4299283"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5"/>
          <p:cNvSpPr txBox="1"/>
          <p:nvPr/>
        </p:nvSpPr>
        <p:spPr>
          <a:xfrm>
            <a:off x="901174" y="842339"/>
            <a:ext cx="236635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THE PROJECT</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6" name="Google Shape;146;p6"/>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pic>
        <p:nvPicPr>
          <p:cNvPr id="147" name="Google Shape;147;p6"/>
          <p:cNvPicPr preferRelativeResize="0"/>
          <p:nvPr/>
        </p:nvPicPr>
        <p:blipFill rotWithShape="1">
          <a:blip r:embed="rId4">
            <a:alphaModFix/>
          </a:blip>
          <a:srcRect b="0" l="0" r="0" t="0"/>
          <a:stretch/>
        </p:blipFill>
        <p:spPr>
          <a:xfrm>
            <a:off x="625080" y="2143475"/>
            <a:ext cx="3465202" cy="223765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48" name="Google Shape;148;p6"/>
          <p:cNvSpPr/>
          <p:nvPr/>
        </p:nvSpPr>
        <p:spPr>
          <a:xfrm>
            <a:off x="1" y="770022"/>
            <a:ext cx="4299283"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6"/>
          <p:cNvSpPr txBox="1"/>
          <p:nvPr/>
        </p:nvSpPr>
        <p:spPr>
          <a:xfrm>
            <a:off x="822997" y="821233"/>
            <a:ext cx="26532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HOUSE MODEL</a:t>
            </a:r>
            <a:endParaRPr b="1" sz="2800">
              <a:solidFill>
                <a:schemeClr val="lt1"/>
              </a:solidFill>
              <a:latin typeface="Century Gothic"/>
              <a:ea typeface="Century Gothic"/>
              <a:cs typeface="Century Gothic"/>
              <a:sym typeface="Century Gothic"/>
            </a:endParaRPr>
          </a:p>
        </p:txBody>
      </p:sp>
      <p:pic>
        <p:nvPicPr>
          <p:cNvPr id="150" name="Google Shape;150;p6"/>
          <p:cNvPicPr preferRelativeResize="0"/>
          <p:nvPr/>
        </p:nvPicPr>
        <p:blipFill rotWithShape="1">
          <a:blip r:embed="rId5">
            <a:alphaModFix/>
          </a:blip>
          <a:srcRect b="0" l="0" r="0" t="0"/>
          <a:stretch/>
        </p:blipFill>
        <p:spPr>
          <a:xfrm>
            <a:off x="4467130" y="2143475"/>
            <a:ext cx="4048220" cy="223765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51" name="Google Shape;151;p6"/>
          <p:cNvSpPr txBox="1"/>
          <p:nvPr/>
        </p:nvSpPr>
        <p:spPr>
          <a:xfrm>
            <a:off x="1762806" y="1650140"/>
            <a:ext cx="118974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entury Gothic"/>
                <a:ea typeface="Century Gothic"/>
                <a:cs typeface="Century Gothic"/>
                <a:sym typeface="Century Gothic"/>
              </a:rPr>
              <a:t>4-SERIES</a:t>
            </a:r>
            <a:endParaRPr b="1" sz="2000">
              <a:solidFill>
                <a:schemeClr val="lt1"/>
              </a:solidFill>
              <a:latin typeface="Century Gothic"/>
              <a:ea typeface="Century Gothic"/>
              <a:cs typeface="Century Gothic"/>
              <a:sym typeface="Century Gothic"/>
            </a:endParaRPr>
          </a:p>
        </p:txBody>
      </p:sp>
      <p:sp>
        <p:nvSpPr>
          <p:cNvPr id="152" name="Google Shape;152;p6"/>
          <p:cNvSpPr txBox="1"/>
          <p:nvPr/>
        </p:nvSpPr>
        <p:spPr>
          <a:xfrm>
            <a:off x="5896365" y="1648395"/>
            <a:ext cx="118974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entury Gothic"/>
                <a:ea typeface="Century Gothic"/>
                <a:cs typeface="Century Gothic"/>
                <a:sym typeface="Century Gothic"/>
              </a:rPr>
              <a:t>6-SERIES</a:t>
            </a:r>
            <a:endParaRPr b="1" sz="2000">
              <a:solidFill>
                <a:schemeClr val="lt1"/>
              </a:solidFill>
              <a:latin typeface="Century Gothic"/>
              <a:ea typeface="Century Gothic"/>
              <a:cs typeface="Century Gothic"/>
              <a:sym typeface="Century Gothic"/>
            </a:endParaRPr>
          </a:p>
        </p:txBody>
      </p:sp>
      <p:sp>
        <p:nvSpPr>
          <p:cNvPr id="153" name="Google Shape;153;p6"/>
          <p:cNvSpPr txBox="1"/>
          <p:nvPr/>
        </p:nvSpPr>
        <p:spPr>
          <a:xfrm>
            <a:off x="820432" y="4762422"/>
            <a:ext cx="626568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UNIT FEATURES</a:t>
            </a:r>
            <a:endParaRPr/>
          </a:p>
          <a:p>
            <a:pPr indent="-285750" lvl="0" marL="285750" marR="0" rtl="0" algn="l">
              <a:spcBef>
                <a:spcPts val="0"/>
              </a:spcBef>
              <a:spcAft>
                <a:spcPts val="0"/>
              </a:spcAft>
              <a:buClr>
                <a:schemeClr val="lt1"/>
              </a:buClr>
              <a:buSzPts val="1800"/>
              <a:buFont typeface="Noto Sans Symbols"/>
              <a:buChar char="✔"/>
            </a:pPr>
            <a:r>
              <a:rPr lang="en-US" sz="1800">
                <a:solidFill>
                  <a:schemeClr val="lt1"/>
                </a:solidFill>
                <a:latin typeface="Century Gothic"/>
                <a:ea typeface="Century Gothic"/>
                <a:cs typeface="Century Gothic"/>
                <a:sym typeface="Century Gothic"/>
              </a:rPr>
              <a:t>Dining and living area</a:t>
            </a:r>
            <a:endParaRPr/>
          </a:p>
          <a:p>
            <a:pPr indent="-285750" lvl="0" marL="285750" marR="0" rtl="0" algn="l">
              <a:spcBef>
                <a:spcPts val="0"/>
              </a:spcBef>
              <a:spcAft>
                <a:spcPts val="0"/>
              </a:spcAft>
              <a:buClr>
                <a:schemeClr val="lt1"/>
              </a:buClr>
              <a:buSzPts val="1800"/>
              <a:buFont typeface="Noto Sans Symbols"/>
              <a:buChar char="✔"/>
            </a:pPr>
            <a:r>
              <a:rPr lang="en-US" sz="1800">
                <a:solidFill>
                  <a:schemeClr val="lt1"/>
                </a:solidFill>
                <a:latin typeface="Century Gothic"/>
                <a:ea typeface="Century Gothic"/>
                <a:cs typeface="Century Gothic"/>
                <a:sym typeface="Century Gothic"/>
              </a:rPr>
              <a:t>Service area</a:t>
            </a:r>
            <a:endParaRPr/>
          </a:p>
          <a:p>
            <a:pPr indent="-285750" lvl="0" marL="285750" marR="0" rtl="0" algn="l">
              <a:spcBef>
                <a:spcPts val="0"/>
              </a:spcBef>
              <a:spcAft>
                <a:spcPts val="0"/>
              </a:spcAft>
              <a:buClr>
                <a:schemeClr val="lt1"/>
              </a:buClr>
              <a:buSzPts val="1800"/>
              <a:buFont typeface="Noto Sans Symbols"/>
              <a:buChar char="✔"/>
            </a:pPr>
            <a:r>
              <a:rPr lang="en-US" sz="1800">
                <a:solidFill>
                  <a:schemeClr val="lt1"/>
                </a:solidFill>
                <a:latin typeface="Century Gothic"/>
                <a:ea typeface="Century Gothic"/>
                <a:cs typeface="Century Gothic"/>
                <a:sym typeface="Century Gothic"/>
              </a:rPr>
              <a:t>3-Bedroom unit</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Century Gothic"/>
                <a:ea typeface="Century Gothic"/>
                <a:cs typeface="Century Gothic"/>
                <a:sym typeface="Century Gothic"/>
              </a:rPr>
              <a:t>1 Toilet &amp; Bath </a:t>
            </a:r>
            <a:endParaRPr/>
          </a:p>
          <a:p>
            <a:pPr indent="-171450" lvl="0" marL="285750" marR="0" rtl="0" algn="l">
              <a:spcBef>
                <a:spcPts val="0"/>
              </a:spcBef>
              <a:spcAft>
                <a:spcPts val="0"/>
              </a:spcAft>
              <a:buClr>
                <a:schemeClr val="dk1"/>
              </a:buClr>
              <a:buSzPts val="1800"/>
              <a:buFont typeface="Noto Sans Symbols"/>
              <a:buNone/>
            </a:pPr>
            <a:r>
              <a:t/>
            </a:r>
            <a:endParaRPr sz="1800">
              <a:solidFill>
                <a:srgbClr val="FFFFFF"/>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rgbClr val="FFFFFF"/>
              </a:solidFill>
              <a:latin typeface="Century Gothic"/>
              <a:ea typeface="Century Gothic"/>
              <a:cs typeface="Century Gothic"/>
              <a:sym typeface="Century Gothic"/>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Century Gothic"/>
                <a:ea typeface="Century Gothic"/>
                <a:cs typeface="Century Gothic"/>
                <a:sym typeface="Century Gothic"/>
              </a:rPr>
              <a:t>1 Car port</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Century Gothic"/>
                <a:ea typeface="Century Gothic"/>
                <a:cs typeface="Century Gothic"/>
                <a:sym typeface="Century Gothic"/>
              </a:rPr>
              <a:t>Porch</a:t>
            </a:r>
            <a:endParaRPr/>
          </a:p>
          <a:p>
            <a:pPr indent="-285750" lvl="0" marL="285750" marR="0" rtl="0" algn="l">
              <a:spcBef>
                <a:spcPts val="0"/>
              </a:spcBef>
              <a:spcAft>
                <a:spcPts val="0"/>
              </a:spcAft>
              <a:buClr>
                <a:srgbClr val="FFFFFF"/>
              </a:buClr>
              <a:buSzPts val="1800"/>
              <a:buFont typeface="Noto Sans Symbols"/>
              <a:buChar char="✔"/>
            </a:pPr>
            <a:r>
              <a:rPr lang="en-US" sz="1800">
                <a:solidFill>
                  <a:srgbClr val="FFFFFF"/>
                </a:solidFill>
                <a:latin typeface="Century Gothic"/>
                <a:ea typeface="Century Gothic"/>
                <a:cs typeface="Century Gothic"/>
                <a:sym typeface="Century Gothic"/>
              </a:rPr>
              <a:t>Provision for T&amp;B at GF</a:t>
            </a:r>
            <a:endParaRPr/>
          </a:p>
        </p:txBody>
      </p:sp>
      <p:pic>
        <p:nvPicPr>
          <p:cNvPr id="154" name="Google Shape;154;p6"/>
          <p:cNvPicPr preferRelativeResize="0"/>
          <p:nvPr/>
        </p:nvPicPr>
        <p:blipFill rotWithShape="1">
          <a:blip r:embed="rId6">
            <a:alphaModFix/>
          </a:blip>
          <a:srcRect b="0" l="0" r="0" t="0"/>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60" name="Google Shape;160;p7"/>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pic>
        <p:nvPicPr>
          <p:cNvPr id="161" name="Google Shape;161;p7"/>
          <p:cNvPicPr preferRelativeResize="0"/>
          <p:nvPr/>
        </p:nvPicPr>
        <p:blipFill rotWithShape="1">
          <a:blip r:embed="rId4">
            <a:alphaModFix/>
          </a:blip>
          <a:srcRect b="0" l="0" r="0" t="0"/>
          <a:stretch/>
        </p:blipFill>
        <p:spPr>
          <a:xfrm>
            <a:off x="337785" y="1589190"/>
            <a:ext cx="4225558" cy="3153816"/>
          </a:xfrm>
          <a:prstGeom prst="rect">
            <a:avLst/>
          </a:prstGeom>
          <a:noFill/>
          <a:ln>
            <a:noFill/>
          </a:ln>
        </p:spPr>
      </p:pic>
      <p:sp>
        <p:nvSpPr>
          <p:cNvPr id="162" name="Google Shape;162;p7"/>
          <p:cNvSpPr/>
          <p:nvPr/>
        </p:nvSpPr>
        <p:spPr>
          <a:xfrm>
            <a:off x="1" y="770022"/>
            <a:ext cx="4299283"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7"/>
          <p:cNvSpPr txBox="1"/>
          <p:nvPr/>
        </p:nvSpPr>
        <p:spPr>
          <a:xfrm>
            <a:off x="956847" y="804446"/>
            <a:ext cx="250581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FLOOR PLANS</a:t>
            </a:r>
            <a:endParaRPr b="1" sz="2800">
              <a:solidFill>
                <a:schemeClr val="lt1"/>
              </a:solidFill>
              <a:latin typeface="Century Gothic"/>
              <a:ea typeface="Century Gothic"/>
              <a:cs typeface="Century Gothic"/>
              <a:sym typeface="Century Gothic"/>
            </a:endParaRPr>
          </a:p>
        </p:txBody>
      </p:sp>
      <p:pic>
        <p:nvPicPr>
          <p:cNvPr id="164" name="Google Shape;164;p7"/>
          <p:cNvPicPr preferRelativeResize="0"/>
          <p:nvPr/>
        </p:nvPicPr>
        <p:blipFill rotWithShape="1">
          <a:blip r:embed="rId5">
            <a:alphaModFix/>
          </a:blip>
          <a:srcRect b="0" l="0" r="0" t="0"/>
          <a:stretch/>
        </p:blipFill>
        <p:spPr>
          <a:xfrm>
            <a:off x="4688112" y="1589190"/>
            <a:ext cx="4225558" cy="3153471"/>
          </a:xfrm>
          <a:prstGeom prst="rect">
            <a:avLst/>
          </a:prstGeom>
          <a:noFill/>
          <a:ln>
            <a:noFill/>
          </a:ln>
        </p:spPr>
      </p:pic>
      <p:sp>
        <p:nvSpPr>
          <p:cNvPr id="165" name="Google Shape;165;p7"/>
          <p:cNvSpPr txBox="1"/>
          <p:nvPr/>
        </p:nvSpPr>
        <p:spPr>
          <a:xfrm>
            <a:off x="808021" y="5275329"/>
            <a:ext cx="29370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Century Gothic"/>
                <a:ea typeface="Century Gothic"/>
                <a:cs typeface="Century Gothic"/>
                <a:sym typeface="Century Gothic"/>
              </a:rPr>
              <a:t>Average Lot Area: 105 sqm</a:t>
            </a:r>
            <a:endParaRPr sz="16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lt1"/>
                </a:solidFill>
                <a:latin typeface="Century Gothic"/>
                <a:ea typeface="Century Gothic"/>
                <a:cs typeface="Century Gothic"/>
                <a:sym typeface="Century Gothic"/>
              </a:rPr>
              <a:t>Average Floor Area: 61 sqm</a:t>
            </a:r>
            <a:endParaRPr sz="1600">
              <a:solidFill>
                <a:schemeClr val="lt1"/>
              </a:solidFill>
              <a:latin typeface="Century Gothic"/>
              <a:ea typeface="Century Gothic"/>
              <a:cs typeface="Century Gothic"/>
              <a:sym typeface="Century Gothic"/>
            </a:endParaRPr>
          </a:p>
        </p:txBody>
      </p:sp>
      <p:sp>
        <p:nvSpPr>
          <p:cNvPr id="166" name="Google Shape;166;p7"/>
          <p:cNvSpPr txBox="1"/>
          <p:nvPr/>
        </p:nvSpPr>
        <p:spPr>
          <a:xfrm>
            <a:off x="5332380" y="5275328"/>
            <a:ext cx="29370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Century Gothic"/>
                <a:ea typeface="Century Gothic"/>
                <a:cs typeface="Century Gothic"/>
                <a:sym typeface="Century Gothic"/>
              </a:rPr>
              <a:t>Average Lot Area:  51 sqm</a:t>
            </a:r>
            <a:endParaRPr sz="16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lt1"/>
                </a:solidFill>
                <a:latin typeface="Century Gothic"/>
                <a:ea typeface="Century Gothic"/>
                <a:cs typeface="Century Gothic"/>
                <a:sym typeface="Century Gothic"/>
              </a:rPr>
              <a:t>Average Floor Area: 56 sqm</a:t>
            </a:r>
            <a:endParaRPr sz="1600">
              <a:solidFill>
                <a:schemeClr val="lt1"/>
              </a:solidFill>
              <a:latin typeface="Century Gothic"/>
              <a:ea typeface="Century Gothic"/>
              <a:cs typeface="Century Gothic"/>
              <a:sym typeface="Century Gothic"/>
            </a:endParaRPr>
          </a:p>
        </p:txBody>
      </p:sp>
      <p:sp>
        <p:nvSpPr>
          <p:cNvPr id="167" name="Google Shape;167;p7"/>
          <p:cNvSpPr txBox="1"/>
          <p:nvPr/>
        </p:nvSpPr>
        <p:spPr>
          <a:xfrm>
            <a:off x="1806296" y="4852532"/>
            <a:ext cx="107753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1"/>
                </a:solidFill>
                <a:latin typeface="Century Gothic"/>
                <a:ea typeface="Century Gothic"/>
                <a:cs typeface="Century Gothic"/>
                <a:sym typeface="Century Gothic"/>
              </a:rPr>
              <a:t>END UNIT</a:t>
            </a:r>
            <a:endParaRPr b="1" sz="1600">
              <a:solidFill>
                <a:schemeClr val="lt1"/>
              </a:solidFill>
              <a:latin typeface="Century Gothic"/>
              <a:ea typeface="Century Gothic"/>
              <a:cs typeface="Century Gothic"/>
              <a:sym typeface="Century Gothic"/>
            </a:endParaRPr>
          </a:p>
        </p:txBody>
      </p:sp>
      <p:sp>
        <p:nvSpPr>
          <p:cNvPr id="168" name="Google Shape;168;p7"/>
          <p:cNvSpPr txBox="1"/>
          <p:nvPr/>
        </p:nvSpPr>
        <p:spPr>
          <a:xfrm>
            <a:off x="6171552" y="4853445"/>
            <a:ext cx="12586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1"/>
                </a:solidFill>
                <a:latin typeface="Century Gothic"/>
                <a:ea typeface="Century Gothic"/>
                <a:cs typeface="Century Gothic"/>
                <a:sym typeface="Century Gothic"/>
              </a:rPr>
              <a:t>INNER UNIT</a:t>
            </a:r>
            <a:endParaRPr b="1" sz="16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8"/>
          <p:cNvPicPr preferRelativeResize="0"/>
          <p:nvPr>
            <p:ph idx="1" type="body"/>
          </p:nvPr>
        </p:nvPicPr>
        <p:blipFill rotWithShape="1">
          <a:blip r:embed="rId3">
            <a:alphaModFix/>
          </a:blip>
          <a:srcRect b="0" l="0" r="0" t="0"/>
          <a:stretch/>
        </p:blipFill>
        <p:spPr>
          <a:xfrm>
            <a:off x="-42028" y="0"/>
            <a:ext cx="9228055" cy="6921041"/>
          </a:xfrm>
          <a:prstGeom prst="rect">
            <a:avLst/>
          </a:prstGeom>
          <a:noFill/>
          <a:ln>
            <a:noFill/>
          </a:ln>
        </p:spPr>
      </p:pic>
      <p:sp>
        <p:nvSpPr>
          <p:cNvPr id="175" name="Google Shape;175;p8"/>
          <p:cNvSpPr/>
          <p:nvPr/>
        </p:nvSpPr>
        <p:spPr>
          <a:xfrm>
            <a:off x="1" y="770022"/>
            <a:ext cx="4299283"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8"/>
          <p:cNvSpPr txBox="1"/>
          <p:nvPr/>
        </p:nvSpPr>
        <p:spPr>
          <a:xfrm>
            <a:off x="459115" y="824318"/>
            <a:ext cx="338105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UNIT DELIVERABLES</a:t>
            </a:r>
            <a:endParaRPr b="1" sz="2800">
              <a:solidFill>
                <a:schemeClr val="lt1"/>
              </a:solidFill>
              <a:latin typeface="Century Gothic"/>
              <a:ea typeface="Century Gothic"/>
              <a:cs typeface="Century Gothic"/>
              <a:sym typeface="Century Gothic"/>
            </a:endParaRPr>
          </a:p>
        </p:txBody>
      </p:sp>
      <p:pic>
        <p:nvPicPr>
          <p:cNvPr id="177" name="Google Shape;177;p8"/>
          <p:cNvPicPr preferRelativeResize="0"/>
          <p:nvPr/>
        </p:nvPicPr>
        <p:blipFill rotWithShape="1">
          <a:blip r:embed="rId4">
            <a:alphaModFix/>
          </a:blip>
          <a:srcRect b="8659" l="12267" r="10680" t="26364"/>
          <a:stretch/>
        </p:blipFill>
        <p:spPr>
          <a:xfrm>
            <a:off x="321128" y="1582965"/>
            <a:ext cx="8495421" cy="5064578"/>
          </a:xfrm>
          <a:prstGeom prst="rect">
            <a:avLst/>
          </a:prstGeom>
          <a:noFill/>
          <a:ln>
            <a:noFill/>
          </a:ln>
        </p:spPr>
      </p:pic>
      <p:pic>
        <p:nvPicPr>
          <p:cNvPr id="178" name="Google Shape;178;p8"/>
          <p:cNvPicPr preferRelativeResize="0"/>
          <p:nvPr/>
        </p:nvPicPr>
        <p:blipFill rotWithShape="1">
          <a:blip r:embed="rId5">
            <a:alphaModFix/>
          </a:blip>
          <a:srcRect b="0" l="0" r="0" t="0"/>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84" name="Google Shape;184;p9"/>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pic>
        <p:nvPicPr>
          <p:cNvPr id="185" name="Google Shape;185;p9"/>
          <p:cNvPicPr preferRelativeResize="0"/>
          <p:nvPr/>
        </p:nvPicPr>
        <p:blipFill rotWithShape="1">
          <a:blip r:embed="rId4">
            <a:alphaModFix/>
          </a:blip>
          <a:srcRect b="1" l="0" r="45176" t="3252"/>
          <a:stretch/>
        </p:blipFill>
        <p:spPr>
          <a:xfrm>
            <a:off x="0" y="0"/>
            <a:ext cx="5181601" cy="6858000"/>
          </a:xfrm>
          <a:prstGeom prst="rect">
            <a:avLst/>
          </a:prstGeom>
          <a:noFill/>
          <a:ln>
            <a:noFill/>
          </a:ln>
        </p:spPr>
      </p:pic>
      <p:sp>
        <p:nvSpPr>
          <p:cNvPr id="186" name="Google Shape;186;p9"/>
          <p:cNvSpPr txBox="1"/>
          <p:nvPr/>
        </p:nvSpPr>
        <p:spPr>
          <a:xfrm>
            <a:off x="190953" y="1725113"/>
            <a:ext cx="4787447"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lt1"/>
                </a:solidFill>
                <a:latin typeface="Century Gothic"/>
                <a:ea typeface="Century Gothic"/>
                <a:cs typeface="Century Gothic"/>
                <a:sym typeface="Century Gothic"/>
              </a:rPr>
              <a:t>Embrace the suburban lifestyle inside an Amaia home allowing you to enjoy the first-rate amenities, truly a worthy investment for a lifetime.</a:t>
            </a:r>
            <a:endParaRPr/>
          </a:p>
          <a:p>
            <a:pPr indent="0" lvl="0" marL="0" marR="0" rtl="0" algn="just">
              <a:spcBef>
                <a:spcPts val="0"/>
              </a:spcBef>
              <a:spcAft>
                <a:spcPts val="0"/>
              </a:spcAft>
              <a:buNone/>
            </a:pPr>
            <a:r>
              <a:t/>
            </a:r>
            <a:endParaRPr sz="16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lang="en-US" sz="1600">
                <a:solidFill>
                  <a:schemeClr val="lt1"/>
                </a:solidFill>
                <a:latin typeface="Century Gothic"/>
                <a:ea typeface="Century Gothic"/>
                <a:cs typeface="Century Gothic"/>
                <a:sym typeface="Century Gothic"/>
              </a:rPr>
              <a:t>Spend more quality time and create more memories inside a safe and secured community. Enjoy your weekend with your family and friends as you take a splash in the swimming pool, have your kids play in the basketball court or take a quick stroll or exercise in the landscaped garden. </a:t>
            </a:r>
            <a:endParaRPr/>
          </a:p>
          <a:p>
            <a:pPr indent="0" lvl="0" marL="0" marR="0" rtl="0" algn="just">
              <a:spcBef>
                <a:spcPts val="0"/>
              </a:spcBef>
              <a:spcAft>
                <a:spcPts val="0"/>
              </a:spcAft>
              <a:buNone/>
            </a:pPr>
            <a:r>
              <a:t/>
            </a:r>
            <a:endParaRPr sz="16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sz="1600">
              <a:solidFill>
                <a:schemeClr val="lt1"/>
              </a:solidFill>
              <a:latin typeface="Century Gothic"/>
              <a:ea typeface="Century Gothic"/>
              <a:cs typeface="Century Gothic"/>
              <a:sym typeface="Century Gothic"/>
            </a:endParaRPr>
          </a:p>
        </p:txBody>
      </p:sp>
      <p:sp>
        <p:nvSpPr>
          <p:cNvPr id="187" name="Google Shape;187;p9"/>
          <p:cNvSpPr/>
          <p:nvPr/>
        </p:nvSpPr>
        <p:spPr>
          <a:xfrm>
            <a:off x="1" y="770022"/>
            <a:ext cx="4299283" cy="625642"/>
          </a:xfrm>
          <a:prstGeom prst="rect">
            <a:avLst/>
          </a:prstGeom>
          <a:solidFill>
            <a:srgbClr val="2D5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9"/>
          <p:cNvSpPr txBox="1"/>
          <p:nvPr/>
        </p:nvSpPr>
        <p:spPr>
          <a:xfrm>
            <a:off x="233091" y="804446"/>
            <a:ext cx="38331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FIRST-RATE AMENITIES</a:t>
            </a:r>
            <a:endParaRPr b="1" sz="2800">
              <a:solidFill>
                <a:schemeClr val="lt1"/>
              </a:solidFill>
              <a:latin typeface="Century Gothic"/>
              <a:ea typeface="Century Gothic"/>
              <a:cs typeface="Century Gothic"/>
              <a:sym typeface="Century Gothic"/>
            </a:endParaRPr>
          </a:p>
        </p:txBody>
      </p:sp>
      <p:pic>
        <p:nvPicPr>
          <p:cNvPr id="189" name="Google Shape;189;p9"/>
          <p:cNvPicPr preferRelativeResize="0"/>
          <p:nvPr/>
        </p:nvPicPr>
        <p:blipFill rotWithShape="1">
          <a:blip r:embed="rId5">
            <a:alphaModFix/>
          </a:blip>
          <a:srcRect b="0" l="0" r="0" t="0"/>
          <a:stretch/>
        </p:blipFill>
        <p:spPr>
          <a:xfrm>
            <a:off x="0" y="76200"/>
            <a:ext cx="9144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2021-03-16T03:25:59Z</dcterms:created>
  <dc:creator>AMAIA Guiang, Jerome C</dc:creator>
</cp:coreProperties>
</file>